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9144000" cy="5143500" type="screen16x9"/>
  <p:notesSz cx="6858000" cy="9144000"/>
  <p:embeddedFontLst>
    <p:embeddedFont>
      <p:font typeface="Quicksan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9cbc4b34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9cbc4b34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9cbc4b34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9cbc4b34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b876079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b876079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1963ac0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1963ac0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9cbc4b3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9cbc4b3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9cbc4b34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9cbc4b34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cbc4b34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9cbc4b34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a4145a9b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a4145a9b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9cbc4b3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9cbc4b34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sz="2800" i="1">
                <a:solidFill>
                  <a:schemeClr val="accent1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 i="1">
                <a:solidFill>
                  <a:schemeClr val="accent1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 i="1">
                <a:solidFill>
                  <a:schemeClr val="accent1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sz="2800" i="1">
                <a:solidFill>
                  <a:schemeClr val="accent1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sz="2800" i="1">
                <a:solidFill>
                  <a:schemeClr val="accen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sz="28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62425" y="2233525"/>
            <a:ext cx="8189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ENCRYPTION ALGORITHM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2108900" y="264045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Series of logical operations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2215648" y="3979375"/>
            <a:ext cx="58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108900" y="89465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S-Boxes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9" name="Google Shape;219;p2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900" y="910100"/>
            <a:ext cx="5131126" cy="3608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2"/>
          <p:cNvCxnSpPr/>
          <p:nvPr/>
        </p:nvCxnSpPr>
        <p:spPr>
          <a:xfrm rot="10800000">
            <a:off x="1529307" y="5469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2" name="Google Shape;222;p22"/>
          <p:cNvCxnSpPr/>
          <p:nvPr/>
        </p:nvCxnSpPr>
        <p:spPr>
          <a:xfrm rot="10800000">
            <a:off x="1529307" y="11418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1529307" y="227307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4" name="Google Shape;224;p22"/>
          <p:cNvCxnSpPr/>
          <p:nvPr/>
        </p:nvCxnSpPr>
        <p:spPr>
          <a:xfrm rot="10800000">
            <a:off x="1529307" y="17074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25" name="Google Shape;225;p22"/>
          <p:cNvCxnSpPr/>
          <p:nvPr/>
        </p:nvCxnSpPr>
        <p:spPr>
          <a:xfrm rot="10800000">
            <a:off x="1529307" y="29185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26" name="Google Shape;226;p22"/>
          <p:cNvSpPr txBox="1"/>
          <p:nvPr/>
        </p:nvSpPr>
        <p:spPr>
          <a:xfrm>
            <a:off x="2108900" y="1499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Based on DES S-boxes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2108900" y="20793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4-bit permutations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2108900" y="32797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Outputs 4 words of 32-bits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493" y="403088"/>
            <a:ext cx="2179232" cy="433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2108900" y="264045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Linearly mixed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2108900" y="89465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Linear transformation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 rot="10800000">
            <a:off x="1529307" y="5469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39" name="Google Shape;239;p23"/>
          <p:cNvCxnSpPr/>
          <p:nvPr/>
        </p:nvCxnSpPr>
        <p:spPr>
          <a:xfrm rot="10800000">
            <a:off x="1529307" y="11418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0" name="Google Shape;240;p23"/>
          <p:cNvCxnSpPr/>
          <p:nvPr/>
        </p:nvCxnSpPr>
        <p:spPr>
          <a:xfrm rot="10800000">
            <a:off x="1529307" y="227307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1" name="Google Shape;241;p23"/>
          <p:cNvCxnSpPr/>
          <p:nvPr/>
        </p:nvCxnSpPr>
        <p:spPr>
          <a:xfrm rot="10800000">
            <a:off x="1529307" y="17074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2" name="Google Shape;242;p23"/>
          <p:cNvCxnSpPr/>
          <p:nvPr/>
        </p:nvCxnSpPr>
        <p:spPr>
          <a:xfrm rot="10800000">
            <a:off x="1529307" y="34735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43" name="Google Shape;243;p23"/>
          <p:cNvCxnSpPr/>
          <p:nvPr/>
        </p:nvCxnSpPr>
        <p:spPr>
          <a:xfrm rot="10800000">
            <a:off x="1529307" y="28541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44" name="Google Shape;244;p23"/>
          <p:cNvSpPr txBox="1"/>
          <p:nvPr/>
        </p:nvSpPr>
        <p:spPr>
          <a:xfrm>
            <a:off x="2108900" y="1499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Maximize avalanche effect</a:t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2108900" y="2079300"/>
            <a:ext cx="423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XOR, bit shift left and bit rotate left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2135750" y="3226038"/>
            <a:ext cx="4180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&lt;&lt;&lt; denotes rotation and &lt;&lt; denotes shift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2108900" y="3845375"/>
            <a:ext cx="5127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Replaced in last round by additional key mixing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cxnSp>
        <p:nvCxnSpPr>
          <p:cNvPr id="253" name="Google Shape;253;p24"/>
          <p:cNvCxnSpPr/>
          <p:nvPr/>
        </p:nvCxnSpPr>
        <p:spPr>
          <a:xfrm rot="10800000">
            <a:off x="1529307" y="6646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54" name="Google Shape;254;p24"/>
          <p:cNvSpPr txBox="1"/>
          <p:nvPr/>
        </p:nvSpPr>
        <p:spPr>
          <a:xfrm>
            <a:off x="2215650" y="2709725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2215648" y="3979375"/>
            <a:ext cx="58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2044725" y="95835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t="12929"/>
          <a:stretch/>
        </p:blipFill>
        <p:spPr>
          <a:xfrm>
            <a:off x="1929262" y="1008425"/>
            <a:ext cx="6266576" cy="4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secure is Serpent Cipher</a:t>
            </a: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very secure!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6" name="Google Shape;266;p2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subTitle" idx="4294967295"/>
          </p:nvPr>
        </p:nvSpPr>
        <p:spPr>
          <a:xfrm>
            <a:off x="1336100" y="2190788"/>
            <a:ext cx="7337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3F3F3"/>
                </a:solidFill>
              </a:rPr>
              <a:t>Thank you!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04" name="Google Shape;304;p28"/>
          <p:cNvSpPr txBox="1">
            <a:spLocks noGrp="1"/>
          </p:cNvSpPr>
          <p:nvPr>
            <p:ph type="body" idx="4294967295"/>
          </p:nvPr>
        </p:nvSpPr>
        <p:spPr>
          <a:xfrm>
            <a:off x="1336100" y="2771569"/>
            <a:ext cx="73377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bg1"/>
                </a:solidFill>
              </a:rPr>
              <a:t>Presented By: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bg1"/>
                </a:solidFill>
              </a:rPr>
              <a:t>Esraa Salah</a:t>
            </a: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bg1"/>
                </a:solidFill>
              </a:rPr>
              <a:t>U</a:t>
            </a:r>
            <a:r>
              <a:rPr lang="en" sz="2200" dirty="0">
                <a:solidFill>
                  <a:schemeClr val="bg1"/>
                </a:solidFill>
              </a:rPr>
              <a:t>nder supervision</a:t>
            </a:r>
            <a:endParaRPr sz="2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/>
                </a:solidFill>
              </a:rPr>
              <a:t> Dr.Omar</a:t>
            </a: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305" name="Google Shape;305;p2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 idx="4294967295"/>
          </p:nvPr>
        </p:nvSpPr>
        <p:spPr>
          <a:xfrm>
            <a:off x="2430050" y="1991813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SERPENT</a:t>
            </a:r>
            <a:endParaRPr sz="6000"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4294967295"/>
          </p:nvPr>
        </p:nvSpPr>
        <p:spPr>
          <a:xfrm>
            <a:off x="2430050" y="2922262"/>
            <a:ext cx="6028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of the most secure and efficient form of encryption algorithm</a:t>
            </a:r>
            <a:endParaRPr sz="240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6" y="1968400"/>
            <a:ext cx="1335926" cy="120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9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Serpent Cipher</a:t>
            </a:r>
            <a:endParaRPr/>
          </a:p>
        </p:txBody>
      </p:sp>
      <p:cxnSp>
        <p:nvCxnSpPr>
          <p:cNvPr id="95" name="Google Shape;95;p15"/>
          <p:cNvCxnSpPr/>
          <p:nvPr/>
        </p:nvCxnSpPr>
        <p:spPr>
          <a:xfrm rot="10800000">
            <a:off x="1529307" y="3621639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96" name="Google Shape;96;p15"/>
          <p:cNvCxnSpPr/>
          <p:nvPr/>
        </p:nvCxnSpPr>
        <p:spPr>
          <a:xfrm rot="10800000">
            <a:off x="1529307" y="10823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97" name="Google Shape;97;p15"/>
          <p:cNvSpPr txBox="1"/>
          <p:nvPr/>
        </p:nvSpPr>
        <p:spPr>
          <a:xfrm>
            <a:off x="2215650" y="2709713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How it works ?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215649" y="3979375"/>
            <a:ext cx="3600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How secure it is ?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215650" y="1440081"/>
            <a:ext cx="2310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What it is ?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0" name="Google Shape;100;p15"/>
          <p:cNvCxnSpPr/>
          <p:nvPr/>
        </p:nvCxnSpPr>
        <p:spPr>
          <a:xfrm rot="10800000">
            <a:off x="1529307" y="235199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941440" y="4064152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</a:t>
            </a:r>
            <a:r>
              <a:rPr lang="en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941440" y="2794502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</a:t>
            </a:r>
            <a:r>
              <a:rPr lang="en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941440" y="1524852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</a:t>
            </a:r>
            <a:r>
              <a:rPr lang="en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Serpent Cipher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data encryption algorithm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Serpent Cipher</a:t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rot="10800000">
            <a:off x="1529307" y="5369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19" name="Google Shape;119;p17"/>
          <p:cNvSpPr txBox="1"/>
          <p:nvPr/>
        </p:nvSpPr>
        <p:spPr>
          <a:xfrm>
            <a:off x="4582403" y="2779515"/>
            <a:ext cx="55149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582401" y="3942533"/>
            <a:ext cx="51495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108900" y="894675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It is a symmetric key block cipher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534021" y="4747194"/>
            <a:ext cx="509100" cy="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002" y="736825"/>
            <a:ext cx="4927465" cy="52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5389607" y="2012582"/>
            <a:ext cx="325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Symmetric encryption</a:t>
            </a:r>
            <a:endParaRPr sz="1900">
              <a:solidFill>
                <a:schemeClr val="accen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4048989" y="2607917"/>
            <a:ext cx="162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SECRET </a:t>
            </a:r>
            <a:b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KEY</a:t>
            </a:r>
            <a:endParaRPr sz="900">
              <a:solidFill>
                <a:schemeClr val="accen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347764" y="2607928"/>
            <a:ext cx="1628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SECRET </a:t>
            </a:r>
            <a:b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KEY</a:t>
            </a:r>
            <a:endParaRPr sz="900">
              <a:solidFill>
                <a:schemeClr val="accen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589194" y="4384693"/>
            <a:ext cx="184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128-BIT PLAINTEXT </a:t>
            </a:r>
            <a:endParaRPr sz="900">
              <a:solidFill>
                <a:schemeClr val="accen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109004" y="4384693"/>
            <a:ext cx="262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128-BIT PLAINTEXT</a:t>
            </a:r>
            <a:endParaRPr sz="900">
              <a:solidFill>
                <a:schemeClr val="accen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201308" y="4384693"/>
            <a:ext cx="262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128-BIT CIPHERTEXT </a:t>
            </a:r>
            <a:endParaRPr sz="900">
              <a:solidFill>
                <a:schemeClr val="accen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178942" y="3942533"/>
            <a:ext cx="26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ENCRYPTION</a:t>
            </a:r>
            <a:endParaRPr sz="700">
              <a:solidFill>
                <a:srgbClr val="F1C232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255958" y="3942533"/>
            <a:ext cx="262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DECRYPTION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6080775" y="2474837"/>
            <a:ext cx="91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208F7C"/>
                </a:highlight>
                <a:latin typeface="Quicksand"/>
                <a:ea typeface="Quicksand"/>
                <a:cs typeface="Quicksand"/>
                <a:sym typeface="Quicksand"/>
              </a:rPr>
              <a:t>SAME</a:t>
            </a:r>
            <a:br>
              <a:rPr lang="en" b="1">
                <a:solidFill>
                  <a:schemeClr val="dk1"/>
                </a:solidFill>
                <a:highlight>
                  <a:srgbClr val="208F7C"/>
                </a:highlight>
                <a:latin typeface="Quicksand"/>
                <a:ea typeface="Quicksand"/>
                <a:cs typeface="Quicksand"/>
                <a:sym typeface="Quicksand"/>
              </a:rPr>
            </a:br>
            <a:r>
              <a:rPr lang="en" b="1">
                <a:solidFill>
                  <a:schemeClr val="dk1"/>
                </a:solidFill>
                <a:highlight>
                  <a:srgbClr val="208F7C"/>
                </a:highlight>
                <a:latin typeface="Quicksand"/>
                <a:ea typeface="Quicksand"/>
                <a:cs typeface="Quicksand"/>
                <a:sym typeface="Quicksand"/>
              </a:rPr>
              <a:t>KEY</a:t>
            </a:r>
            <a:endParaRPr sz="1100" b="1">
              <a:solidFill>
                <a:schemeClr val="dk1"/>
              </a:solidFill>
              <a:highlight>
                <a:srgbClr val="208F7C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6028906" y="3454206"/>
            <a:ext cx="707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#()*#IDU*F#OIHD#%&amp;%#$%$YG$%#@VBJI*^</a:t>
            </a:r>
            <a:endParaRPr sz="600" b="1"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 rot="10800000">
            <a:off x="1529307" y="105577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35" name="Google Shape;135;p17"/>
          <p:cNvCxnSpPr/>
          <p:nvPr/>
        </p:nvCxnSpPr>
        <p:spPr>
          <a:xfrm rot="10800000">
            <a:off x="1529307" y="16019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1529307" y="2170932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37" name="Google Shape;137;p17"/>
          <p:cNvSpPr txBox="1"/>
          <p:nvPr/>
        </p:nvSpPr>
        <p:spPr>
          <a:xfrm>
            <a:off x="2108900" y="1933363"/>
            <a:ext cx="377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32 rounds of SPN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073300" y="1381825"/>
            <a:ext cx="3363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128-bit encryption/decryption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091075" y="2501013"/>
            <a:ext cx="3989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Designed by</a:t>
            </a:r>
            <a:b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Eli Biham, </a:t>
            </a:r>
            <a:b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Ross Anderson</a:t>
            </a:r>
            <a:b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and Lars Knudsen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 rot="10800000">
            <a:off x="1529307" y="7705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3" name="Google Shape;153;p19"/>
          <p:cNvSpPr txBox="1"/>
          <p:nvPr/>
        </p:nvSpPr>
        <p:spPr>
          <a:xfrm>
            <a:off x="2108900" y="352310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Final permutation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2108898" y="2293688"/>
            <a:ext cx="58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S-Boxes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2108900" y="1084813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Key schedule</a:t>
            </a:r>
            <a:b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        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 rot="10800000">
            <a:off x="1529307" y="14081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58" name="Google Shape;158;p19"/>
          <p:cNvSpPr txBox="1"/>
          <p:nvPr/>
        </p:nvSpPr>
        <p:spPr>
          <a:xfrm>
            <a:off x="1535425" y="1853563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108900" y="288555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Linear Transformation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108900" y="172146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Initial permutation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1529307" y="19542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1529307" y="25918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63" name="Google Shape;163;p19"/>
          <p:cNvCxnSpPr/>
          <p:nvPr/>
        </p:nvCxnSpPr>
        <p:spPr>
          <a:xfrm rot="10800000">
            <a:off x="1529307" y="32293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64" name="Google Shape;164;p19"/>
          <p:cNvCxnSpPr/>
          <p:nvPr/>
        </p:nvCxnSpPr>
        <p:spPr>
          <a:xfrm rot="10800000">
            <a:off x="1529307" y="38669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65" name="Google Shape;165;p19"/>
          <p:cNvSpPr txBox="1"/>
          <p:nvPr/>
        </p:nvSpPr>
        <p:spPr>
          <a:xfrm>
            <a:off x="2108900" y="4160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Serpent cipher text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2672850" y="2027913"/>
            <a:ext cx="34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2672850" y="1433525"/>
            <a:ext cx="34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2672850" y="262228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2672850" y="3185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+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2672850" y="3873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=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 rot="10800000">
            <a:off x="1529307" y="5469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77" name="Google Shape;177;p20"/>
          <p:cNvSpPr txBox="1"/>
          <p:nvPr/>
        </p:nvSpPr>
        <p:spPr>
          <a:xfrm>
            <a:off x="2070075" y="2640675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ɸ, fractional part of golden ratio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215648" y="3979375"/>
            <a:ext cx="58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070075" y="941300"/>
            <a:ext cx="17313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Key schedule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81" name="Google Shape;181;p20"/>
          <p:cNvCxnSpPr/>
          <p:nvPr/>
        </p:nvCxnSpPr>
        <p:spPr>
          <a:xfrm rot="10800000">
            <a:off x="1529307" y="11418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82" name="Google Shape;182;p20"/>
          <p:cNvCxnSpPr/>
          <p:nvPr/>
        </p:nvCxnSpPr>
        <p:spPr>
          <a:xfrm rot="10800000">
            <a:off x="1529307" y="227307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83" name="Google Shape;183;p20"/>
          <p:cNvCxnSpPr/>
          <p:nvPr/>
        </p:nvCxnSpPr>
        <p:spPr>
          <a:xfrm rot="10800000">
            <a:off x="1529307" y="17074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84" name="Google Shape;184;p20"/>
          <p:cNvCxnSpPr/>
          <p:nvPr/>
        </p:nvCxnSpPr>
        <p:spPr>
          <a:xfrm rot="10800000">
            <a:off x="1529307" y="29185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l="2575" t="4483" r="4798" b="5854"/>
          <a:stretch/>
        </p:blipFill>
        <p:spPr>
          <a:xfrm>
            <a:off x="4729900" y="1349538"/>
            <a:ext cx="4341950" cy="3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0"/>
          <p:cNvSpPr txBox="1"/>
          <p:nvPr/>
        </p:nvSpPr>
        <p:spPr>
          <a:xfrm>
            <a:off x="5805824" y="2262225"/>
            <a:ext cx="251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highlight>
                  <a:srgbClr val="BB8D3A"/>
                </a:highlight>
              </a:rPr>
              <a:t> G[0]  G[1]  G[2]  G[3]   G[4]  G[5]  G[6]  G[7]</a:t>
            </a:r>
            <a:endParaRPr sz="800" b="1">
              <a:solidFill>
                <a:schemeClr val="dk1"/>
              </a:solidFill>
              <a:highlight>
                <a:srgbClr val="BB8D3A"/>
              </a:highlight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8220468" y="2270926"/>
            <a:ext cx="55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highlight>
                  <a:srgbClr val="BB8D3A"/>
                </a:highlight>
              </a:rPr>
              <a:t>G[i-1]</a:t>
            </a:r>
            <a:endParaRPr sz="800" b="1">
              <a:solidFill>
                <a:schemeClr val="dk1"/>
              </a:solidFill>
              <a:highlight>
                <a:srgbClr val="BB8D3A"/>
              </a:highlight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070075" y="1537200"/>
            <a:ext cx="3928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256-bit Key to 33 128-bit Subkeys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2070075" y="207943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Eight 32-bit words (G[0]-G[7])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2070075" y="328021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i, round index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 rot="10800000">
            <a:off x="1529307" y="34841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92" name="Google Shape;192;p20"/>
          <p:cNvSpPr txBox="1"/>
          <p:nvPr/>
        </p:nvSpPr>
        <p:spPr>
          <a:xfrm>
            <a:off x="2070075" y="3845813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Rotate to left by 11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Serpent Cipher works</a:t>
            </a:r>
            <a:endParaRPr/>
          </a:p>
        </p:txBody>
      </p:sp>
      <p:cxnSp>
        <p:nvCxnSpPr>
          <p:cNvPr id="198" name="Google Shape;198;p21"/>
          <p:cNvCxnSpPr/>
          <p:nvPr/>
        </p:nvCxnSpPr>
        <p:spPr>
          <a:xfrm rot="10800000">
            <a:off x="1529307" y="5469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99" name="Google Shape;199;p21"/>
          <p:cNvSpPr txBox="1"/>
          <p:nvPr/>
        </p:nvSpPr>
        <p:spPr>
          <a:xfrm>
            <a:off x="2068700" y="2642000"/>
            <a:ext cx="63075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IP before first round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322973" y="3432450"/>
            <a:ext cx="5889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068700" y="918850"/>
            <a:ext cx="6858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Initial permutation (IP) &amp; Final Permutation (FP)</a:t>
            </a:r>
            <a:endParaRPr sz="15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0" y="1721426"/>
            <a:ext cx="5297625" cy="307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1"/>
          <p:cNvCxnSpPr/>
          <p:nvPr/>
        </p:nvCxnSpPr>
        <p:spPr>
          <a:xfrm rot="10800000">
            <a:off x="1529307" y="114182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5" name="Google Shape;205;p21"/>
          <p:cNvCxnSpPr/>
          <p:nvPr/>
        </p:nvCxnSpPr>
        <p:spPr>
          <a:xfrm rot="10800000">
            <a:off x="1529307" y="2273070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6" name="Google Shape;206;p21"/>
          <p:cNvCxnSpPr/>
          <p:nvPr/>
        </p:nvCxnSpPr>
        <p:spPr>
          <a:xfrm rot="10800000">
            <a:off x="1529307" y="170744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07" name="Google Shape;207;p21"/>
          <p:cNvCxnSpPr/>
          <p:nvPr/>
        </p:nvCxnSpPr>
        <p:spPr>
          <a:xfrm rot="10800000">
            <a:off x="1529307" y="2918595"/>
            <a:ext cx="0" cy="115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208" name="Google Shape;208;p21"/>
          <p:cNvSpPr txBox="1"/>
          <p:nvPr/>
        </p:nvSpPr>
        <p:spPr>
          <a:xfrm>
            <a:off x="2068700" y="1499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Optimize implementation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068700" y="2079304"/>
            <a:ext cx="3080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Improve efficiency</a:t>
            </a:r>
            <a:endParaRPr sz="1500">
              <a:solidFill>
                <a:schemeClr val="l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2015050" y="328283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Quicksand"/>
                <a:ea typeface="Quicksand"/>
                <a:cs typeface="Quicksand"/>
                <a:sym typeface="Quicksand"/>
              </a:rPr>
              <a:t> FP after last round 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340</Words>
  <Application>Microsoft Office PowerPoint</Application>
  <PresentationFormat>عرض على الشاشة (16:9)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7" baseType="lpstr">
      <vt:lpstr>Quicksand</vt:lpstr>
      <vt:lpstr>Arial</vt:lpstr>
      <vt:lpstr>Eleanor template</vt:lpstr>
      <vt:lpstr> ENCRYPTION ALGORITHM</vt:lpstr>
      <vt:lpstr>SERPENT</vt:lpstr>
      <vt:lpstr>Serpent Cipher</vt:lpstr>
      <vt:lpstr>What is Serpent Cipher</vt:lpstr>
      <vt:lpstr>What is Serpent Cipher</vt:lpstr>
      <vt:lpstr>How Serpent Cipher works</vt:lpstr>
      <vt:lpstr>How Serpent Cipher works</vt:lpstr>
      <vt:lpstr>How Serpent Cipher works</vt:lpstr>
      <vt:lpstr>How Serpent Cipher works</vt:lpstr>
      <vt:lpstr>How Serpent Cipher works</vt:lpstr>
      <vt:lpstr>How Serpent Cipher works</vt:lpstr>
      <vt:lpstr>How Serpent Cipher works</vt:lpstr>
      <vt:lpstr>How secure is Serpent Cipher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Esraa Salah</cp:lastModifiedBy>
  <cp:revision>5</cp:revision>
  <dcterms:modified xsi:type="dcterms:W3CDTF">2025-05-13T07:55:12Z</dcterms:modified>
</cp:coreProperties>
</file>