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34"/>
  </p:notesMasterIdLst>
  <p:sldIdLst>
    <p:sldId id="257" r:id="rId3"/>
    <p:sldId id="258" r:id="rId4"/>
    <p:sldId id="286" r:id="rId5"/>
    <p:sldId id="287" r:id="rId6"/>
    <p:sldId id="288" r:id="rId7"/>
    <p:sldId id="260" r:id="rId8"/>
    <p:sldId id="261" r:id="rId9"/>
    <p:sldId id="262" r:id="rId10"/>
    <p:sldId id="263" r:id="rId11"/>
    <p:sldId id="275" r:id="rId12"/>
    <p:sldId id="264" r:id="rId13"/>
    <p:sldId id="265" r:id="rId14"/>
    <p:sldId id="276" r:id="rId15"/>
    <p:sldId id="277" r:id="rId16"/>
    <p:sldId id="266" r:id="rId17"/>
    <p:sldId id="267" r:id="rId18"/>
    <p:sldId id="268" r:id="rId19"/>
    <p:sldId id="269" r:id="rId20"/>
    <p:sldId id="270" r:id="rId21"/>
    <p:sldId id="278" r:id="rId22"/>
    <p:sldId id="279" r:id="rId23"/>
    <p:sldId id="271" r:id="rId24"/>
    <p:sldId id="272" r:id="rId25"/>
    <p:sldId id="273" r:id="rId26"/>
    <p:sldId id="274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FFFF00"/>
    <a:srgbClr val="35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9606" autoAdjust="0"/>
  </p:normalViewPr>
  <p:slideViewPr>
    <p:cSldViewPr>
      <p:cViewPr varScale="1">
        <p:scale>
          <a:sx n="74" d="100"/>
          <a:sy n="74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FEE8B-A424-430C-B832-DE2CE85D72CA}" type="datetimeFigureOut">
              <a:rPr lang="ko-KR" altLang="en-US" smtClean="0"/>
              <a:pPr/>
              <a:t>2016-04-17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04755-F9BC-4CDA-9C8F-4B164C319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FA1-D8AD-45F1-8714-8A2522966365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5305" y="332658"/>
            <a:ext cx="82014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941169"/>
            <a:ext cx="432048" cy="42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95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C162-54C8-4BB0-9C6B-AE88FBD196A9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7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3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5BD-2588-4F56-9E14-32327AE04841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20" b="0" i="0">
                <a:solidFill>
                  <a:srgbClr val="10278F"/>
                </a:solidFill>
                <a:latin typeface="Tahoma"/>
                <a:cs typeface="Tahom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1"/>
            <a:ext cx="397764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538A-CF88-4457-95A3-597AC2F549C4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1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1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6968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4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4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7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10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81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1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2325-B186-44DE-A536-E153A611E622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5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87572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2297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72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6" y="260351"/>
            <a:ext cx="2058988" cy="6337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1"/>
            <a:ext cx="6029325" cy="6337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20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3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2" indent="0" algn="ctr">
              <a:buNone/>
              <a:defRPr sz="1200"/>
            </a:lvl6pPr>
            <a:lvl7pPr marL="2057318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49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0F1F258-9322-4693-A0E0-F1EC2F0187DA}" type="datetime1">
              <a:rPr lang="ko-KR" altLang="en-US" smtClean="0"/>
              <a:t>2016-04-17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9058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A8FA-359C-4392-9643-05A5726F6F74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C91-2952-4DC0-A672-B411813FE6D5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2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3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5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3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5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10FD-9FE1-4AB9-9FFB-200E0DDC5897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E33B-0FFF-4597-9485-E0F8433AC673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6C6B-FBE7-4DE4-9C9D-FC73AE92317F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3" indent="0">
              <a:buNone/>
              <a:defRPr sz="900"/>
            </a:lvl4pPr>
            <a:lvl5pPr marL="1828764" indent="0">
              <a:buNone/>
              <a:defRPr sz="900"/>
            </a:lvl5pPr>
            <a:lvl6pPr marL="2285955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6F2-6623-4275-BB3F-4FF933F7A63F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3" indent="0">
              <a:buNone/>
              <a:defRPr sz="2000"/>
            </a:lvl4pPr>
            <a:lvl5pPr marL="1828764" indent="0">
              <a:buNone/>
              <a:defRPr sz="2000"/>
            </a:lvl5pPr>
            <a:lvl6pPr marL="2285955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6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3" indent="0">
              <a:buNone/>
              <a:defRPr sz="900"/>
            </a:lvl4pPr>
            <a:lvl5pPr marL="1828764" indent="0">
              <a:buNone/>
              <a:defRPr sz="900"/>
            </a:lvl5pPr>
            <a:lvl6pPr marL="2285955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E58-D2EE-40DA-9C92-ED726FCCFDBC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4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6623-9801-44E2-8962-24D16AF8433E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3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C66A-2542-49CE-8980-1D266FEFB8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11561" y="836712"/>
            <a:ext cx="799288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7884368" y="33265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aseline="0" dirty="0" smtClean="0"/>
              <a:t>ASTU</a:t>
            </a:r>
            <a:endParaRPr lang="ko-KR" alt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52320" y="260649"/>
            <a:ext cx="432048" cy="42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34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82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85744" algn="l" defTabSz="91438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7" indent="-228595" algn="l" defTabSz="914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8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9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0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1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2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2" indent="-228595" algn="l" defTabSz="91438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3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5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6" algn="l" defTabSz="9143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1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4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468314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굴림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굴림" charset="-127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>
          <a:solidFill>
            <a:schemeClr val="tx1"/>
          </a:solidFill>
          <a:latin typeface="+mn-lt"/>
          <a:ea typeface="+mn-ea"/>
          <a:cs typeface="굴림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400">
          <a:solidFill>
            <a:schemeClr val="tx1"/>
          </a:solidFill>
          <a:latin typeface="+mn-lt"/>
          <a:ea typeface="+mn-ea"/>
          <a:cs typeface="굴림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06680" cy="2520280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CSE 1062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Fundamentals of Programming</a:t>
            </a:r>
            <a:r>
              <a:rPr lang="en-US" altLang="ko-KR" sz="4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br>
              <a:rPr lang="en-US" altLang="ko-KR" sz="4400" b="1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dirty="0" smtClean="0"/>
              <a:t>Lecture </a:t>
            </a:r>
            <a:r>
              <a:rPr lang="en-US" altLang="ko-KR" dirty="0" smtClean="0"/>
              <a:t>#10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937319" y="2995464"/>
            <a:ext cx="6906767" cy="33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2016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defTabSz="1015980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tint val="75000"/>
                  </a:schemeClr>
                </a:solidFill>
              </a:rPr>
              <a:t>Computer Science &amp; Engineering Program</a:t>
            </a:r>
          </a:p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School of EE &amp; Computing</a:t>
            </a:r>
          </a:p>
          <a:p>
            <a:pPr marL="0" marR="0" lvl="0" indent="0" algn="ctr" defTabSz="1015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Adama Science &amp; Technology University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31208"/>
            <a:ext cx="7704856" cy="5671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requires that the list is stored in sorted order</a:t>
            </a:r>
          </a:p>
          <a:p>
            <a:r>
              <a:rPr lang="en-US" dirty="0"/>
              <a:t>Desired item is compared to the middle element, with three possible outcomes:</a:t>
            </a:r>
          </a:p>
          <a:p>
            <a:pPr lvl="1"/>
            <a:r>
              <a:rPr lang="en-US" dirty="0"/>
              <a:t>Desired element was found: finished</a:t>
            </a:r>
          </a:p>
          <a:p>
            <a:pPr lvl="1"/>
            <a:r>
              <a:rPr lang="en-US" dirty="0"/>
              <a:t>Desired element is greater than the middle element, so discard all elements below</a:t>
            </a:r>
          </a:p>
          <a:p>
            <a:pPr lvl="1"/>
            <a:r>
              <a:rPr lang="en-US" dirty="0"/>
              <a:t>Desired element is less than the middle element, so discard all elements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for a binary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00808"/>
            <a:ext cx="614012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80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908720"/>
            <a:ext cx="7552839" cy="42484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4822"/>
            <a:ext cx="8368963" cy="48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7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pass of binary search, the number of items to be searched is cut in half</a:t>
            </a:r>
          </a:p>
          <a:p>
            <a:r>
              <a:rPr lang="en-US" dirty="0"/>
              <a:t>After </a:t>
            </a:r>
            <a:r>
              <a:rPr lang="en-US" i="1" dirty="0">
                <a:cs typeface="Arial" panose="020B0604020202020204" pitchFamily="34" charset="0"/>
              </a:rPr>
              <a:t>p</a:t>
            </a:r>
            <a:r>
              <a:rPr lang="en-US" dirty="0"/>
              <a:t> passes through the loop, there are </a:t>
            </a:r>
            <a:r>
              <a:rPr lang="en-US" i="1" dirty="0"/>
              <a:t>n</a:t>
            </a:r>
            <a:r>
              <a:rPr lang="en-US" dirty="0"/>
              <a:t>/(2</a:t>
            </a:r>
            <a:r>
              <a:rPr lang="en-US" i="1" baseline="30000" dirty="0"/>
              <a:t>p</a:t>
            </a:r>
            <a:r>
              <a:rPr lang="en-US" dirty="0"/>
              <a:t>) elements left to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2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and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3473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2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categories of sorting techniques exist</a:t>
            </a:r>
          </a:p>
          <a:p>
            <a:pPr lvl="1"/>
            <a:r>
              <a:rPr lang="en-US" b="1" dirty="0"/>
              <a:t>Internal sort:</a:t>
            </a:r>
            <a:r>
              <a:rPr lang="en-US" dirty="0"/>
              <a:t> Use when data list is small enough to be stored in the computer’s memory</a:t>
            </a:r>
          </a:p>
          <a:p>
            <a:pPr lvl="1"/>
            <a:r>
              <a:rPr lang="en-US" b="1" dirty="0"/>
              <a:t>External sort:</a:t>
            </a:r>
            <a:r>
              <a:rPr lang="en-US" dirty="0"/>
              <a:t> Use for larger data sets stored on external disk</a:t>
            </a:r>
          </a:p>
          <a:p>
            <a:r>
              <a:rPr lang="en-US" dirty="0"/>
              <a:t>Internal sort algorithms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Exchange sort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0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element is found and exchanged with the first element</a:t>
            </a:r>
          </a:p>
          <a:p>
            <a:r>
              <a:rPr lang="en-US" dirty="0"/>
              <a:t>Next smallest element is found and exchanged with the second element</a:t>
            </a:r>
          </a:p>
          <a:p>
            <a:r>
              <a:rPr lang="en-US" dirty="0"/>
              <a:t>Process continues n-1 times, with each pass requiring one less 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6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for a selection sort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628800"/>
            <a:ext cx="752070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77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Arrays and Pointers</a:t>
            </a:r>
            <a:r>
              <a:rPr lang="en-US" sz="2600" dirty="0" smtClean="0"/>
              <a:t> </a:t>
            </a:r>
            <a:r>
              <a:rPr lang="en-US" sz="2600" dirty="0" smtClean="0"/>
              <a:t>Practice</a:t>
            </a:r>
            <a:endParaRPr lang="en-US" sz="2200" dirty="0" smtClean="0"/>
          </a:p>
          <a:p>
            <a:pPr lvl="1"/>
            <a:r>
              <a:rPr lang="en-US" sz="2200" dirty="0" smtClean="0"/>
              <a:t>Case Study: [Data Processing] Students’ Grading</a:t>
            </a:r>
          </a:p>
          <a:p>
            <a:pPr lvl="1"/>
            <a:r>
              <a:rPr lang="en-US" sz="2200" dirty="0" smtClean="0"/>
              <a:t>Searching and Sorting</a:t>
            </a:r>
          </a:p>
          <a:p>
            <a:pPr lvl="1"/>
            <a:r>
              <a:rPr lang="en-US" sz="2200" dirty="0" smtClean="0"/>
              <a:t>Dynamic Array Allocation</a:t>
            </a:r>
          </a:p>
          <a:p>
            <a:pPr lvl="1"/>
            <a:r>
              <a:rPr lang="en-US" sz="2200" dirty="0" smtClean="0"/>
              <a:t>Pointer: Output Exercises</a:t>
            </a:r>
            <a:endParaRPr lang="en-US" sz="2200" dirty="0" smtClean="0"/>
          </a:p>
          <a:p>
            <a:pPr marL="457192" lvl="1" indent="0">
              <a:buNone/>
            </a:pPr>
            <a:endParaRPr lang="en-US" sz="2200" dirty="0" smtClean="0"/>
          </a:p>
          <a:p>
            <a:pPr marL="914382" lvl="2" indent="0">
              <a:buNone/>
            </a:pPr>
            <a:endParaRPr lang="en-US" sz="1800" dirty="0" smtClean="0"/>
          </a:p>
          <a:p>
            <a:endParaRPr lang="en-US" sz="2600" dirty="0"/>
          </a:p>
          <a:p>
            <a:endParaRPr lang="en-US" altLang="ko-KR" sz="2600" dirty="0" smtClean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08720"/>
            <a:ext cx="8718002" cy="37444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2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36712"/>
            <a:ext cx="7531225" cy="58847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advantages :</a:t>
            </a:r>
          </a:p>
          <a:p>
            <a:pPr lvl="1"/>
            <a:r>
              <a:rPr lang="en-US" dirty="0"/>
              <a:t>Maximum number of required moves is n-1</a:t>
            </a:r>
          </a:p>
          <a:p>
            <a:pPr lvl="1"/>
            <a:r>
              <a:rPr lang="en-US" dirty="0"/>
              <a:t>Each move is a final move</a:t>
            </a:r>
          </a:p>
          <a:p>
            <a:r>
              <a:rPr lang="en-US" dirty="0"/>
              <a:t>Selection sort disadvantages:</a:t>
            </a:r>
          </a:p>
          <a:p>
            <a:pPr lvl="1"/>
            <a:r>
              <a:rPr lang="en-US" dirty="0"/>
              <a:t>n(n-1)/2 comparisons are always required</a:t>
            </a:r>
          </a:p>
          <a:p>
            <a:pPr lvl="1"/>
            <a:r>
              <a:rPr lang="en-US" dirty="0"/>
              <a:t>Order of magnitude of selection sort: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9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(Bubble)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Successive values in the list are compared</a:t>
            </a:r>
          </a:p>
          <a:p>
            <a:r>
              <a:rPr lang="en-US" dirty="0"/>
              <a:t>Each pair is interchanged if needed to place them in sorted order</a:t>
            </a:r>
          </a:p>
          <a:p>
            <a:r>
              <a:rPr lang="en-US" dirty="0"/>
              <a:t>If sorting in ascending order, the largest value will “bubble up” to the last position in the list </a:t>
            </a:r>
          </a:p>
          <a:p>
            <a:r>
              <a:rPr lang="en-US" dirty="0"/>
              <a:t>Second pass through the list stops comparing at second-to-last element</a:t>
            </a:r>
          </a:p>
          <a:p>
            <a:r>
              <a:rPr lang="en-US" dirty="0"/>
              <a:t>Process continues until an entire pass through the list results in no exchanges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24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(Bubble)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 for an exchange sort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7" y="1709127"/>
            <a:ext cx="8464853" cy="177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974010" cy="20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1040" y="5760671"/>
            <a:ext cx="6012160" cy="6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3" indent="-342893" algn="l" defTabSz="9143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6" indent="-285744" algn="l" defTabSz="9143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7" indent="-228595" algn="l" defTabSz="9143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8" indent="-228595" algn="l" defTabSz="9143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9" indent="-228595" algn="l" defTabSz="9143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50" indent="-228595" algn="l" defTabSz="91438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1" indent="-228595" algn="l" defTabSz="91438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2" indent="-228595" algn="l" defTabSz="91438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2" indent="-228595" algn="l" defTabSz="91438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Convert to a c++ program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0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(Bubble)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comparisons</a:t>
            </a:r>
          </a:p>
          <a:p>
            <a:pPr marL="457192" lvl="1" indent="0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/>
              <a:t>Maximum number of </a:t>
            </a:r>
            <a:r>
              <a:rPr lang="en-US" dirty="0" smtClean="0"/>
              <a:t>comparisons</a:t>
            </a:r>
          </a:p>
          <a:p>
            <a:pPr marL="457192" lvl="1" indent="0">
              <a:buNone/>
            </a:pPr>
            <a:r>
              <a:rPr lang="en-US" dirty="0" smtClean="0"/>
              <a:t>n(n-1</a:t>
            </a:r>
            <a:r>
              <a:rPr lang="en-US" dirty="0"/>
              <a:t>)/2 </a:t>
            </a:r>
          </a:p>
          <a:p>
            <a:r>
              <a:rPr lang="en-US" dirty="0"/>
              <a:t>Maximum number of </a:t>
            </a:r>
            <a:r>
              <a:rPr lang="en-US" dirty="0" smtClean="0"/>
              <a:t>moves</a:t>
            </a:r>
          </a:p>
          <a:p>
            <a:pPr marL="0" indent="0">
              <a:buNone/>
            </a:pPr>
            <a:r>
              <a:rPr lang="en-US" dirty="0" smtClean="0"/>
              <a:t>   n(n-1</a:t>
            </a:r>
            <a:r>
              <a:rPr lang="en-US" dirty="0"/>
              <a:t>)/2 </a:t>
            </a:r>
          </a:p>
          <a:p>
            <a:r>
              <a:rPr lang="en-US" dirty="0"/>
              <a:t>Many moves are not final </a:t>
            </a:r>
            <a:r>
              <a:rPr lang="en-US" dirty="0" smtClean="0"/>
              <a:t>moves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5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Array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each variable is defined in a program, sufficient storage for it is assigned from a pool of computer memory locations made available to the compiler</a:t>
            </a:r>
          </a:p>
          <a:p>
            <a:r>
              <a:rPr lang="en-US" sz="2400" dirty="0"/>
              <a:t>After memory locations have been reserved for a variable, these locations are fixed for the life of that variable, whether or not they are used</a:t>
            </a:r>
          </a:p>
          <a:p>
            <a:r>
              <a:rPr lang="en-US" sz="2400" dirty="0"/>
              <a:t>An alternative to fixed or static allocation is </a:t>
            </a:r>
            <a:r>
              <a:rPr lang="en-US" sz="2400" b="1" dirty="0"/>
              <a:t>dynamic allocation</a:t>
            </a:r>
            <a:r>
              <a:rPr lang="en-US" sz="2400" dirty="0"/>
              <a:t> of memory</a:t>
            </a:r>
          </a:p>
          <a:p>
            <a:r>
              <a:rPr lang="en-US" sz="2400" dirty="0"/>
              <a:t>Using dynamic allocation, the amount of storage to be allocated is determined or adjusted at run time</a:t>
            </a:r>
          </a:p>
          <a:p>
            <a:pPr lvl="1"/>
            <a:r>
              <a:rPr lang="en-US" sz="2000" dirty="0"/>
              <a:t>Useful for lists because allows expanding or contracting the memory </a:t>
            </a:r>
            <a:r>
              <a:rPr lang="en-US" sz="2000" dirty="0" smtClean="0"/>
              <a:t>used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0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Array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</a:rPr>
              <a:t>new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</a:rPr>
              <a:t>delete</a:t>
            </a:r>
            <a:r>
              <a:rPr lang="en-US" dirty="0"/>
              <a:t> operators provide the dynamic allocation mechanisms in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36912"/>
            <a:ext cx="876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34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Array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storage requests for scalar variables or arrays are made as part of a declaration or an assignment statement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*num = new int;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scalar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*grades = new int[200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2"/>
            <a:r>
              <a:rPr lang="en-US" dirty="0"/>
              <a:t>Reserves memory area for 200 integers</a:t>
            </a:r>
          </a:p>
          <a:p>
            <a:pPr lvl="2"/>
            <a:r>
              <a:rPr lang="en-US" dirty="0"/>
              <a:t>Address of first integer in array is value of pointer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41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Array Allocation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980728"/>
            <a:ext cx="8153400" cy="4810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5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914382" rtl="0" latinLnBrk="1">
              <a:spcBef>
                <a:spcPct val="0"/>
              </a:spcBef>
            </a:pPr>
            <a:r>
              <a:rPr lang="en-US" sz="2200" dirty="0" smtClean="0"/>
              <a:t>Case Study: [Data Processing] Students’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</a:t>
            </a:r>
            <a:r>
              <a:rPr lang="en-US" dirty="0"/>
              <a:t>professor has asked you to write a C++ program that determines </a:t>
            </a:r>
            <a:r>
              <a:rPr lang="en-US" dirty="0" smtClean="0"/>
              <a:t>grades </a:t>
            </a:r>
            <a:r>
              <a:rPr lang="en-US" dirty="0"/>
              <a:t>at the end of the semester.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each student, identified by an integer number between </a:t>
            </a:r>
            <a:r>
              <a:rPr lang="en-US" dirty="0" smtClean="0"/>
              <a:t>1 </a:t>
            </a:r>
            <a:r>
              <a:rPr lang="en-US" dirty="0"/>
              <a:t>and 60, four exam grades must be kept, and two final grade averages must be computed. </a:t>
            </a:r>
            <a:endParaRPr lang="en-US" dirty="0" smtClean="0"/>
          </a:p>
          <a:p>
            <a:pPr lvl="2"/>
            <a:r>
              <a:rPr lang="en-US" dirty="0" smtClean="0"/>
              <a:t>The first </a:t>
            </a:r>
            <a:r>
              <a:rPr lang="en-US" dirty="0"/>
              <a:t>grade average is simply the average of all four grades.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second grade average is computed by weighting the four grades as follows: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first grade gets a weight of 0.2, the second </a:t>
            </a:r>
            <a:r>
              <a:rPr lang="en-US" dirty="0" smtClean="0"/>
              <a:t>grade </a:t>
            </a:r>
            <a:r>
              <a:rPr lang="en-US" dirty="0"/>
              <a:t>gets a weight of 0.3, the third grade gets a weight of 0.3, and the fourth grade gets a </a:t>
            </a:r>
            <a:r>
              <a:rPr lang="en-US" dirty="0" smtClean="0"/>
              <a:t>weight </a:t>
            </a:r>
            <a:r>
              <a:rPr lang="en-US" dirty="0"/>
              <a:t>of 0.2. That is, the final grade is computed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5" b="89593" l="5702" r="868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60848"/>
            <a:ext cx="2171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Pointer: Output Exercises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Determine the Output of the following code fragments in the table cells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08738"/>
              </p:ext>
            </p:extLst>
          </p:nvPr>
        </p:nvGraphicFramePr>
        <p:xfrm>
          <a:off x="107504" y="1772816"/>
          <a:ext cx="857929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/>
                <a:gridCol w="2592288"/>
                <a:gridCol w="3610744"/>
              </a:tblGrid>
              <a:tr h="1922200">
                <a:tc>
                  <a:txBody>
                    <a:bodyPr/>
                    <a:lstStyle/>
                    <a:p>
                      <a:r>
                        <a:rPr lang="fr-FR" dirty="0" smtClean="0"/>
                        <a:t>int *p;</a:t>
                      </a:r>
                    </a:p>
                    <a:p>
                      <a:r>
                        <a:rPr lang="fr-FR" dirty="0" smtClean="0"/>
                        <a:t>int *q;</a:t>
                      </a:r>
                    </a:p>
                    <a:p>
                      <a:r>
                        <a:rPr lang="fr-FR" dirty="0" smtClean="0"/>
                        <a:t>p=new int;</a:t>
                      </a:r>
                    </a:p>
                    <a:p>
                      <a:r>
                        <a:rPr lang="fr-FR" dirty="0" smtClean="0"/>
                        <a:t>q=p;</a:t>
                      </a:r>
                    </a:p>
                    <a:p>
                      <a:r>
                        <a:rPr lang="fr-FR" dirty="0" smtClean="0"/>
                        <a:t>*p=46;</a:t>
                      </a:r>
                    </a:p>
                    <a:p>
                      <a:r>
                        <a:rPr lang="fr-FR" dirty="0" smtClean="0"/>
                        <a:t>*q=39;</a:t>
                      </a:r>
                    </a:p>
                    <a:p>
                      <a:r>
                        <a:rPr lang="fr-FR" dirty="0" smtClean="0"/>
                        <a:t>cout&lt;&lt;*p&lt;&lt;""&lt;&lt;*q</a:t>
                      </a:r>
                    </a:p>
                    <a:p>
                      <a:r>
                        <a:rPr lang="fr-FR" dirty="0" smtClean="0"/>
                        <a:t>&lt;&lt;endl;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*secret;</a:t>
                      </a:r>
                    </a:p>
                    <a:p>
                      <a:r>
                        <a:rPr lang="en-US" dirty="0" smtClean="0"/>
                        <a:t>int j ;</a:t>
                      </a:r>
                    </a:p>
                    <a:p>
                      <a:r>
                        <a:rPr lang="en-US" dirty="0" smtClean="0"/>
                        <a:t>secret=new int[10];</a:t>
                      </a:r>
                    </a:p>
                    <a:p>
                      <a:r>
                        <a:rPr lang="en-US" dirty="0" smtClean="0"/>
                        <a:t>secret[0]=10;</a:t>
                      </a:r>
                    </a:p>
                    <a:p>
                      <a:r>
                        <a:rPr lang="en-US" dirty="0" smtClean="0"/>
                        <a:t>for(j=1;j&lt;10;j++)</a:t>
                      </a:r>
                    </a:p>
                    <a:p>
                      <a:r>
                        <a:rPr lang="en-US" dirty="0" smtClean="0"/>
                        <a:t>secret[j]=secret[j-1]+5;</a:t>
                      </a:r>
                    </a:p>
                    <a:p>
                      <a:r>
                        <a:rPr lang="en-US" dirty="0" smtClean="0"/>
                        <a:t>for(j=0;j&lt;10;j++)</a:t>
                      </a:r>
                    </a:p>
                    <a:p>
                      <a:r>
                        <a:rPr lang="en-US" dirty="0" smtClean="0"/>
                        <a:t>cout&lt;&lt;secret[j]&lt;&lt;"";</a:t>
                      </a:r>
                    </a:p>
                    <a:p>
                      <a:r>
                        <a:rPr lang="en-US" dirty="0" smtClean="0"/>
                        <a:t>cout&lt;&lt;endl;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a=3,b=5;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*p1,*p2;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p1=&amp;b;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p2=&amp;a;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cout&lt;&lt;*(&amp;b)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&lt;&lt;"  "&lt;&lt;*p2&lt;&lt;endl;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p1=p2;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cout&lt;&lt;*p1&lt;&lt;"  "&lt;&lt;*p2&lt;&lt;endl;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cout&lt;&lt;a&lt;&lt;"  "&lt;&lt;b&lt;&lt;endl;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*p2=4;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*p1=*p2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cout&lt;&lt;a&lt;&lt;"  "&lt;&lt;b;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4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Pointer: Output Exercises</a:t>
            </a:r>
            <a:endParaRPr lang="en-US" sz="22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80728"/>
            <a:ext cx="5976664" cy="54097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this information, construct a 60-by-7 two-dimensional </a:t>
            </a:r>
            <a:r>
              <a:rPr lang="en-US" dirty="0" smtClean="0"/>
              <a:t>array,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column is </a:t>
            </a:r>
            <a:r>
              <a:rPr lang="en-US" dirty="0" smtClean="0"/>
              <a:t>used </a:t>
            </a:r>
            <a:r>
              <a:rPr lang="en-US" dirty="0"/>
              <a:t>for the student number, the next four columns for the grades, and the last two columns </a:t>
            </a:r>
            <a:r>
              <a:rPr lang="en-US" dirty="0" smtClean="0"/>
              <a:t>for </a:t>
            </a:r>
            <a:r>
              <a:rPr lang="en-US" dirty="0"/>
              <a:t>the computed final grades.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program’s output should be a display of the data in the </a:t>
            </a:r>
            <a:r>
              <a:rPr lang="en-US" dirty="0" smtClean="0"/>
              <a:t>completed </a:t>
            </a:r>
            <a:r>
              <a:rPr lang="en-US" dirty="0"/>
              <a:t>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2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testing purposes, the professor has provided the following data: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21486"/>
              </p:ext>
            </p:extLst>
          </p:nvPr>
        </p:nvGraphicFramePr>
        <p:xfrm>
          <a:off x="611560" y="2348881"/>
          <a:ext cx="6192689" cy="1762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981"/>
                <a:gridCol w="1237981"/>
                <a:gridCol w="1238909"/>
                <a:gridCol w="1238909"/>
                <a:gridCol w="1238909"/>
              </a:tblGrid>
              <a:tr h="193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Grade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Grade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Grade 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Grade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and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Sorting: Arranging data in ascending or descending order for some purpose</a:t>
            </a:r>
          </a:p>
          <a:p>
            <a:r>
              <a:rPr lang="en-US" dirty="0"/>
              <a:t>Searching: Scanning through a list of data to find a particular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Searches can be faster if the data is in sorted order</a:t>
            </a:r>
          </a:p>
          <a:p>
            <a:r>
              <a:rPr lang="en-US" dirty="0"/>
              <a:t>Two common methods for searching: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US" dirty="0"/>
              <a:t>Linear search is a sequential search</a:t>
            </a:r>
          </a:p>
          <a:p>
            <a:pPr lvl="1"/>
            <a:r>
              <a:rPr lang="en-US" dirty="0"/>
              <a:t>Each item is examined in the order it occurs in the list</a:t>
            </a:r>
          </a:p>
          <a:p>
            <a:r>
              <a:rPr lang="en-US" dirty="0"/>
              <a:t>Average number of comparisons required to find the desired item is n/2 for a list of n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inear search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01150"/>
            <a:ext cx="1643452" cy="123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in the list is examined in the order in which it occurs</a:t>
            </a:r>
          </a:p>
          <a:p>
            <a:r>
              <a:rPr lang="en-US" dirty="0"/>
              <a:t>Not a very efficient method for searching</a:t>
            </a:r>
          </a:p>
          <a:p>
            <a:r>
              <a:rPr lang="en-US" dirty="0"/>
              <a:t>Advantage is that the list does not have to be in sorted order</a:t>
            </a:r>
          </a:p>
          <a:p>
            <a:r>
              <a:rPr lang="en-US" dirty="0"/>
              <a:t>On average, the number of required comparisons is n/2, where n is the number of elements in the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for a linear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C66A-2542-49CE-8980-1D266FEFB8D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59182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5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01.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06</Template>
  <TotalTime>8921</TotalTime>
  <Words>1111</Words>
  <Application>Microsoft Office PowerPoint</Application>
  <PresentationFormat>On-screen Show (4:3)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Gulim</vt:lpstr>
      <vt:lpstr>HY견고딕</vt:lpstr>
      <vt:lpstr>Malgun Gothic</vt:lpstr>
      <vt:lpstr>MS Mincho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lecture01.note</vt:lpstr>
      <vt:lpstr>1_기본 디자인</vt:lpstr>
      <vt:lpstr>CSE 1062  Fundamentals of Programming   Lecture #10 </vt:lpstr>
      <vt:lpstr>PowerPoint Presentation</vt:lpstr>
      <vt:lpstr>Case Study: [Data Processing] Students’ Grading</vt:lpstr>
      <vt:lpstr>PowerPoint Presentation</vt:lpstr>
      <vt:lpstr>PowerPoint Presentation</vt:lpstr>
      <vt:lpstr>Searching and Sorting</vt:lpstr>
      <vt:lpstr>Search Algorithms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</vt:lpstr>
      <vt:lpstr>Binary Search</vt:lpstr>
      <vt:lpstr>Linear and Binary Search</vt:lpstr>
      <vt:lpstr>Sort Algorithms</vt:lpstr>
      <vt:lpstr>Selection Sort</vt:lpstr>
      <vt:lpstr>Selection Sort</vt:lpstr>
      <vt:lpstr>Selection Sort</vt:lpstr>
      <vt:lpstr>Selection Sort</vt:lpstr>
      <vt:lpstr>Selection Sort</vt:lpstr>
      <vt:lpstr>Exchange (Bubble) Sort</vt:lpstr>
      <vt:lpstr>Exchange (Bubble) Sort</vt:lpstr>
      <vt:lpstr>Exchange (Bubble) Sort</vt:lpstr>
      <vt:lpstr>Dynamic Array Allocation</vt:lpstr>
      <vt:lpstr>Dynamic Array Allocation</vt:lpstr>
      <vt:lpstr>Dynamic Array Allocation</vt:lpstr>
      <vt:lpstr>Dynamic Array Allocation Example</vt:lpstr>
      <vt:lpstr>Pointer: Output Exercises</vt:lpstr>
      <vt:lpstr>Pointer: Output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CCE20003  PROGRAMMING I Lecture 6</dc:title>
  <dc:creator>shinsy</dc:creator>
  <cp:lastModifiedBy>Tinsae</cp:lastModifiedBy>
  <cp:revision>346</cp:revision>
  <dcterms:created xsi:type="dcterms:W3CDTF">2015-01-20T03:51:45Z</dcterms:created>
  <dcterms:modified xsi:type="dcterms:W3CDTF">2016-04-17T16:05:49Z</dcterms:modified>
</cp:coreProperties>
</file>