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2" autoAdjust="0"/>
    <p:restoredTop sz="90929"/>
  </p:normalViewPr>
  <p:slideViewPr>
    <p:cSldViewPr>
      <p:cViewPr varScale="1">
        <p:scale>
          <a:sx n="67" d="100"/>
          <a:sy n="67" d="100"/>
        </p:scale>
        <p:origin x="115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1067C580-7A6B-4451-9075-4577B4FA8B2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1DFA9158-3C1C-4FC9-AAE6-DAD875FC933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025087-23A5-4C1A-8CDB-62B67E4AB858}" type="slidenum">
              <a:rPr lang="en-US" altLang="en-US" sz="1200">
                <a:latin typeface="Arial" panose="020B0604020202020204" pitchFamily="34" charset="0"/>
              </a:rPr>
              <a:pPr/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7411" name="Rectangle 2050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205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56F095-56DF-45E8-AEA2-3B00F385884B}" type="slidenum">
              <a:rPr lang="en-US" altLang="en-US" sz="1200">
                <a:latin typeface="Arial" panose="020B0604020202020204" pitchFamily="34" charset="0"/>
              </a:rPr>
              <a:pPr/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71325E-5B79-4E27-AD2F-FEB348E87FBC}" type="slidenum">
              <a:rPr lang="en-US" altLang="en-US" sz="1200">
                <a:latin typeface="Arial" panose="020B0604020202020204" pitchFamily="34" charset="0"/>
              </a:rPr>
              <a:pPr/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94A5EF-1659-4C1B-A261-21EAAF19F061}" type="slidenum">
              <a:rPr lang="en-US" altLang="en-US" sz="1200">
                <a:latin typeface="Arial" panose="020B0604020202020204" pitchFamily="34" charset="0"/>
              </a:rPr>
              <a:pPr/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35EB8AE-0F01-443D-8E8D-86BFE6602562}" type="slidenum">
              <a:rPr lang="en-US" altLang="en-US" sz="1200">
                <a:latin typeface="Arial" panose="020B0604020202020204" pitchFamily="34" charset="0"/>
              </a:rPr>
              <a:pPr/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E7461E-7725-450E-86AC-142A8A0D85AA}" type="slidenum">
              <a:rPr lang="en-US" altLang="en-US" sz="1200">
                <a:latin typeface="Arial" panose="020B0604020202020204" pitchFamily="34" charset="0"/>
              </a:rPr>
              <a:pPr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F20966-F178-426E-8E1C-D09F059DF97D}" type="slidenum">
              <a:rPr lang="en-US" altLang="en-US" sz="1200">
                <a:latin typeface="Arial" panose="020B0604020202020204" pitchFamily="34" charset="0"/>
              </a:rPr>
              <a:pPr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A02DCE-19C7-4913-A769-8B31CB9EAD2C}" type="slidenum">
              <a:rPr lang="en-US" altLang="en-US" sz="1200">
                <a:latin typeface="Arial" panose="020B0604020202020204" pitchFamily="34" charset="0"/>
              </a:rPr>
              <a:pPr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0800D3-B707-4EB2-9F45-2E9406055590}" type="slidenum">
              <a:rPr lang="en-US" altLang="en-US" sz="1200">
                <a:latin typeface="Arial" panose="020B0604020202020204" pitchFamily="34" charset="0"/>
              </a:rPr>
              <a:pPr/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843721-B7A6-468D-9DD5-9921A573EC9F}" type="slidenum">
              <a:rPr lang="en-US" altLang="en-US" sz="1200">
                <a:latin typeface="Arial" panose="020B0604020202020204" pitchFamily="34" charset="0"/>
              </a:rPr>
              <a:pPr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C3F70F-1552-4F84-9E4E-ADE9F1545FBA}" type="slidenum">
              <a:rPr lang="en-US" altLang="en-US" sz="1200">
                <a:latin typeface="Arial" panose="020B0604020202020204" pitchFamily="34" charset="0"/>
              </a:rPr>
              <a:pPr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4F6D31-0263-4079-993B-B2CB5D71E3F1}" type="slidenum">
              <a:rPr lang="en-US" altLang="en-US" sz="1200">
                <a:latin typeface="Arial" panose="020B0604020202020204" pitchFamily="34" charset="0"/>
              </a:rPr>
              <a:pPr/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952D5D-A817-472A-86CC-A0F69CEF188A}" type="slidenum">
              <a:rPr lang="en-US" altLang="en-US" sz="1200">
                <a:latin typeface="Arial" panose="020B0604020202020204" pitchFamily="34" charset="0"/>
              </a:rPr>
              <a:pPr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042201D2-B823-45E9-9375-56A89646FA2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940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2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22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5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6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60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4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346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smtClean="0"/>
              <a:t>Computer Organization </a:t>
            </a:r>
            <a:br>
              <a:rPr lang="en-GB" altLang="en-US" smtClean="0"/>
            </a:br>
            <a:r>
              <a:rPr lang="en-GB" altLang="en-US" smtClean="0"/>
              <a:t>and Architecture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smtClean="0"/>
              <a:t>Chapter 1</a:t>
            </a:r>
            <a:br>
              <a:rPr lang="en-GB" altLang="en-US" smtClean="0"/>
            </a:br>
            <a:r>
              <a:rPr lang="en-GB" altLang="en-US" smtClean="0"/>
              <a:t>Introduction</a:t>
            </a:r>
          </a:p>
          <a:p>
            <a:endParaRPr lang="en-GB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Operation (d)</a:t>
            </a:r>
            <a:br>
              <a:rPr lang="en-GB" altLang="en-US" smtClean="0"/>
            </a:br>
            <a:r>
              <a:rPr lang="en-GB" altLang="en-US" smtClean="0"/>
              <a:t>Processing from storage to I/O</a:t>
            </a:r>
          </a:p>
        </p:txBody>
      </p:sp>
      <p:pic>
        <p:nvPicPr>
          <p:cNvPr id="12291" name="Picture 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07" t="50000" r="7791" b="13637"/>
          <a:stretch>
            <a:fillRect/>
          </a:stretch>
        </p:blipFill>
        <p:spPr bwMode="auto">
          <a:xfrm>
            <a:off x="2286000" y="1066800"/>
            <a:ext cx="45847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val 5" descr="50%"/>
          <p:cNvSpPr>
            <a:spLocks noChangeArrowheads="1"/>
          </p:cNvSpPr>
          <p:nvPr/>
        </p:nvSpPr>
        <p:spPr bwMode="auto">
          <a:xfrm>
            <a:off x="3886200" y="2057400"/>
            <a:ext cx="4724400" cy="46482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GB" altLang="en-US" sz="1600">
              <a:latin typeface="Arial" panose="020B0604020202020204" pitchFamily="34" charset="0"/>
            </a:endParaRPr>
          </a:p>
        </p:txBody>
      </p:sp>
      <p:sp>
        <p:nvSpPr>
          <p:cNvPr id="13315" name="Oval 9"/>
          <p:cNvSpPr>
            <a:spLocks noChangeArrowheads="1"/>
          </p:cNvSpPr>
          <p:nvPr/>
        </p:nvSpPr>
        <p:spPr bwMode="auto">
          <a:xfrm>
            <a:off x="5410200" y="3581400"/>
            <a:ext cx="1524000" cy="152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6" name="Oval 6"/>
          <p:cNvSpPr>
            <a:spLocks noChangeArrowheads="1"/>
          </p:cNvSpPr>
          <p:nvPr/>
        </p:nvSpPr>
        <p:spPr bwMode="auto">
          <a:xfrm>
            <a:off x="46482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noFill/>
          <a:ln cap="flat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GB" altLang="en-US" smtClean="0"/>
              <a:t>Structure - Top Level</a:t>
            </a:r>
          </a:p>
        </p:txBody>
      </p:sp>
      <p:sp>
        <p:nvSpPr>
          <p:cNvPr id="13318" name="Oval 4"/>
          <p:cNvSpPr>
            <a:spLocks noChangeArrowheads="1"/>
          </p:cNvSpPr>
          <p:nvPr/>
        </p:nvSpPr>
        <p:spPr bwMode="auto">
          <a:xfrm>
            <a:off x="533400" y="3657600"/>
            <a:ext cx="10668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64008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5486400" y="48006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519113" y="3946525"/>
            <a:ext cx="1073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>
                <a:latin typeface="Arial" panose="020B0604020202020204" pitchFamily="34" charset="0"/>
              </a:rPr>
              <a:t>Computer</a:t>
            </a:r>
            <a:endParaRPr lang="en-GB" altLang="en-US"/>
          </a:p>
        </p:txBody>
      </p:sp>
      <p:sp>
        <p:nvSpPr>
          <p:cNvPr id="13322" name="Text Box 12"/>
          <p:cNvSpPr txBox="1">
            <a:spLocks noChangeArrowheads="1"/>
          </p:cNvSpPr>
          <p:nvPr/>
        </p:nvSpPr>
        <p:spPr bwMode="auto">
          <a:xfrm>
            <a:off x="6629400" y="3048000"/>
            <a:ext cx="9159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>
                <a:latin typeface="Arial" panose="020B0604020202020204" pitchFamily="34" charset="0"/>
              </a:rPr>
              <a:t>Main </a:t>
            </a:r>
          </a:p>
          <a:p>
            <a:r>
              <a:rPr lang="en-GB" altLang="en-US" sz="1600">
                <a:latin typeface="Arial" panose="020B0604020202020204" pitchFamily="34" charset="0"/>
              </a:rPr>
              <a:t>Memory</a:t>
            </a:r>
          </a:p>
        </p:txBody>
      </p:sp>
      <p:sp>
        <p:nvSpPr>
          <p:cNvPr id="13323" name="Text Box 13"/>
          <p:cNvSpPr txBox="1">
            <a:spLocks noChangeArrowheads="1"/>
          </p:cNvSpPr>
          <p:nvPr/>
        </p:nvSpPr>
        <p:spPr bwMode="auto">
          <a:xfrm>
            <a:off x="5791200" y="5133975"/>
            <a:ext cx="7921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>
                <a:latin typeface="Arial" panose="020B0604020202020204" pitchFamily="34" charset="0"/>
              </a:rPr>
              <a:t>Input</a:t>
            </a:r>
          </a:p>
          <a:p>
            <a:r>
              <a:rPr lang="en-GB" altLang="en-US" sz="1600">
                <a:latin typeface="Arial" panose="020B0604020202020204" pitchFamily="34" charset="0"/>
              </a:rPr>
              <a:t>Output</a:t>
            </a:r>
          </a:p>
        </p:txBody>
      </p:sp>
      <p:sp>
        <p:nvSpPr>
          <p:cNvPr id="13324" name="Text Box 14"/>
          <p:cNvSpPr txBox="1">
            <a:spLocks noChangeArrowheads="1"/>
          </p:cNvSpPr>
          <p:nvPr/>
        </p:nvSpPr>
        <p:spPr bwMode="auto">
          <a:xfrm>
            <a:off x="5410200" y="4067175"/>
            <a:ext cx="15700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>
                <a:latin typeface="Arial" panose="020B0604020202020204" pitchFamily="34" charset="0"/>
              </a:rPr>
              <a:t>Systems</a:t>
            </a:r>
          </a:p>
          <a:p>
            <a:r>
              <a:rPr lang="en-GB" altLang="en-US" sz="1600">
                <a:latin typeface="Arial" panose="020B0604020202020204" pitchFamily="34" charset="0"/>
              </a:rPr>
              <a:t>Interconnection</a:t>
            </a:r>
          </a:p>
        </p:txBody>
      </p:sp>
      <p:sp>
        <p:nvSpPr>
          <p:cNvPr id="13325" name="Line 15"/>
          <p:cNvSpPr>
            <a:spLocks noChangeShapeType="1"/>
          </p:cNvSpPr>
          <p:nvPr/>
        </p:nvSpPr>
        <p:spPr bwMode="auto">
          <a:xfrm flipV="1">
            <a:off x="1066800" y="2209800"/>
            <a:ext cx="4343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3326" name="Line 16"/>
          <p:cNvSpPr>
            <a:spLocks noChangeShapeType="1"/>
          </p:cNvSpPr>
          <p:nvPr/>
        </p:nvSpPr>
        <p:spPr bwMode="auto">
          <a:xfrm>
            <a:off x="1066800" y="4724400"/>
            <a:ext cx="4191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3327" name="Text Box 19"/>
          <p:cNvSpPr txBox="1">
            <a:spLocks noChangeArrowheads="1"/>
          </p:cNvSpPr>
          <p:nvPr/>
        </p:nvSpPr>
        <p:spPr bwMode="auto">
          <a:xfrm>
            <a:off x="290513" y="2346325"/>
            <a:ext cx="1206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>
                <a:latin typeface="Arial" panose="020B0604020202020204" pitchFamily="34" charset="0"/>
              </a:rPr>
              <a:t>Peripherals</a:t>
            </a:r>
          </a:p>
        </p:txBody>
      </p:sp>
      <p:sp>
        <p:nvSpPr>
          <p:cNvPr id="13328" name="Text Box 20"/>
          <p:cNvSpPr txBox="1">
            <a:spLocks noChangeArrowheads="1"/>
          </p:cNvSpPr>
          <p:nvPr/>
        </p:nvSpPr>
        <p:spPr bwMode="auto">
          <a:xfrm>
            <a:off x="138113" y="5622925"/>
            <a:ext cx="15906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>
                <a:latin typeface="Arial" panose="020B0604020202020204" pitchFamily="34" charset="0"/>
              </a:rPr>
              <a:t>Communication</a:t>
            </a:r>
          </a:p>
          <a:p>
            <a:r>
              <a:rPr lang="en-GB" altLang="en-US" sz="1600">
                <a:latin typeface="Arial" panose="020B0604020202020204" pitchFamily="34" charset="0"/>
              </a:rPr>
              <a:t>lines</a:t>
            </a:r>
          </a:p>
        </p:txBody>
      </p:sp>
      <p:sp>
        <p:nvSpPr>
          <p:cNvPr id="13329" name="Text Box 11"/>
          <p:cNvSpPr txBox="1">
            <a:spLocks noChangeArrowheads="1"/>
          </p:cNvSpPr>
          <p:nvPr/>
        </p:nvSpPr>
        <p:spPr bwMode="auto">
          <a:xfrm>
            <a:off x="4800600" y="2971800"/>
            <a:ext cx="12414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>
                <a:latin typeface="Arial" panose="020B0604020202020204" pitchFamily="34" charset="0"/>
              </a:rPr>
              <a:t>Central</a:t>
            </a:r>
          </a:p>
          <a:p>
            <a:r>
              <a:rPr lang="en-GB" altLang="en-US" sz="1600">
                <a:latin typeface="Arial" panose="020B0604020202020204" pitchFamily="34" charset="0"/>
              </a:rPr>
              <a:t>Processing </a:t>
            </a:r>
          </a:p>
          <a:p>
            <a:r>
              <a:rPr lang="en-GB" altLang="en-US" sz="1600">
                <a:latin typeface="Arial" panose="020B0604020202020204" pitchFamily="34" charset="0"/>
              </a:rPr>
              <a:t>Unit</a:t>
            </a:r>
          </a:p>
        </p:txBody>
      </p:sp>
      <p:sp>
        <p:nvSpPr>
          <p:cNvPr id="13330" name="Line 21"/>
          <p:cNvSpPr>
            <a:spLocks noChangeShapeType="1"/>
          </p:cNvSpPr>
          <p:nvPr/>
        </p:nvSpPr>
        <p:spPr bwMode="auto">
          <a:xfrm>
            <a:off x="914400" y="2743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3331" name="Line 22"/>
          <p:cNvSpPr>
            <a:spLocks noChangeShapeType="1"/>
          </p:cNvSpPr>
          <p:nvPr/>
        </p:nvSpPr>
        <p:spPr bwMode="auto">
          <a:xfrm>
            <a:off x="914400" y="4724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3332" name="Text Box 24"/>
          <p:cNvSpPr txBox="1">
            <a:spLocks noChangeArrowheads="1"/>
          </p:cNvSpPr>
          <p:nvPr/>
        </p:nvSpPr>
        <p:spPr bwMode="auto">
          <a:xfrm>
            <a:off x="5603875" y="2257425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latin typeface="Arial" panose="020B0604020202020204" pitchFamily="34" charset="0"/>
              </a:rPr>
              <a:t>Computer</a:t>
            </a:r>
            <a:endParaRPr lang="en-US" altLang="en-US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0" descr="50%"/>
          <p:cNvSpPr>
            <a:spLocks noChangeArrowheads="1"/>
          </p:cNvSpPr>
          <p:nvPr/>
        </p:nvSpPr>
        <p:spPr bwMode="auto">
          <a:xfrm>
            <a:off x="3886200" y="2057400"/>
            <a:ext cx="4724400" cy="46482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GB" altLang="en-US" sz="1600">
              <a:latin typeface="Arial" panose="020B0604020202020204" pitchFamily="34" charset="0"/>
            </a:endParaRPr>
          </a:p>
        </p:txBody>
      </p:sp>
      <p:sp>
        <p:nvSpPr>
          <p:cNvPr id="14339" name="Oval 25"/>
          <p:cNvSpPr>
            <a:spLocks noChangeArrowheads="1"/>
          </p:cNvSpPr>
          <p:nvPr/>
        </p:nvSpPr>
        <p:spPr bwMode="auto">
          <a:xfrm>
            <a:off x="5410200" y="3581400"/>
            <a:ext cx="1524000" cy="152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noFill/>
          <a:ln cap="flat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GB" altLang="en-US" smtClean="0"/>
              <a:t>Structure - The CPU</a:t>
            </a:r>
          </a:p>
        </p:txBody>
      </p:sp>
      <p:sp>
        <p:nvSpPr>
          <p:cNvPr id="14341" name="Oval 21"/>
          <p:cNvSpPr>
            <a:spLocks noChangeArrowheads="1"/>
          </p:cNvSpPr>
          <p:nvPr/>
        </p:nvSpPr>
        <p:spPr bwMode="auto">
          <a:xfrm>
            <a:off x="46482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2" name="Oval 22"/>
          <p:cNvSpPr>
            <a:spLocks noChangeArrowheads="1"/>
          </p:cNvSpPr>
          <p:nvPr/>
        </p:nvSpPr>
        <p:spPr bwMode="auto">
          <a:xfrm>
            <a:off x="76200" y="2971800"/>
            <a:ext cx="1981200" cy="2057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3" name="Oval 23"/>
          <p:cNvSpPr>
            <a:spLocks noChangeArrowheads="1"/>
          </p:cNvSpPr>
          <p:nvPr/>
        </p:nvSpPr>
        <p:spPr bwMode="auto">
          <a:xfrm>
            <a:off x="64008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4" name="Oval 24"/>
          <p:cNvSpPr>
            <a:spLocks noChangeArrowheads="1"/>
          </p:cNvSpPr>
          <p:nvPr/>
        </p:nvSpPr>
        <p:spPr bwMode="auto">
          <a:xfrm>
            <a:off x="5486400" y="48006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5" name="Text Box 26"/>
          <p:cNvSpPr txBox="1">
            <a:spLocks noChangeArrowheads="1"/>
          </p:cNvSpPr>
          <p:nvPr/>
        </p:nvSpPr>
        <p:spPr bwMode="auto">
          <a:xfrm>
            <a:off x="603250" y="3016250"/>
            <a:ext cx="1073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>
                <a:latin typeface="Arial" panose="020B0604020202020204" pitchFamily="34" charset="0"/>
              </a:rPr>
              <a:t>Computer</a:t>
            </a:r>
            <a:endParaRPr lang="en-GB" altLang="en-US"/>
          </a:p>
        </p:txBody>
      </p:sp>
      <p:sp>
        <p:nvSpPr>
          <p:cNvPr id="14346" name="Text Box 27"/>
          <p:cNvSpPr txBox="1">
            <a:spLocks noChangeArrowheads="1"/>
          </p:cNvSpPr>
          <p:nvPr/>
        </p:nvSpPr>
        <p:spPr bwMode="auto">
          <a:xfrm>
            <a:off x="6553200" y="2971800"/>
            <a:ext cx="10937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>
                <a:latin typeface="Arial" panose="020B0604020202020204" pitchFamily="34" charset="0"/>
              </a:rPr>
              <a:t>Arithmetic</a:t>
            </a:r>
          </a:p>
          <a:p>
            <a:r>
              <a:rPr lang="en-GB" altLang="en-US" sz="1600">
                <a:latin typeface="Arial" panose="020B0604020202020204" pitchFamily="34" charset="0"/>
              </a:rPr>
              <a:t>and </a:t>
            </a:r>
          </a:p>
          <a:p>
            <a:r>
              <a:rPr lang="en-GB" altLang="en-US" sz="1600">
                <a:latin typeface="Arial" panose="020B0604020202020204" pitchFamily="34" charset="0"/>
              </a:rPr>
              <a:t>Login Unit</a:t>
            </a:r>
          </a:p>
        </p:txBody>
      </p:sp>
      <p:sp>
        <p:nvSpPr>
          <p:cNvPr id="14347" name="Text Box 28"/>
          <p:cNvSpPr txBox="1">
            <a:spLocks noChangeArrowheads="1"/>
          </p:cNvSpPr>
          <p:nvPr/>
        </p:nvSpPr>
        <p:spPr bwMode="auto">
          <a:xfrm>
            <a:off x="5715000" y="5133975"/>
            <a:ext cx="8350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>
                <a:latin typeface="Arial" panose="020B0604020202020204" pitchFamily="34" charset="0"/>
              </a:rPr>
              <a:t>Control</a:t>
            </a:r>
          </a:p>
          <a:p>
            <a:r>
              <a:rPr lang="en-GB" altLang="en-US" sz="1600">
                <a:latin typeface="Arial" panose="020B0604020202020204" pitchFamily="34" charset="0"/>
              </a:rPr>
              <a:t>Unit</a:t>
            </a:r>
          </a:p>
        </p:txBody>
      </p:sp>
      <p:sp>
        <p:nvSpPr>
          <p:cNvPr id="14348" name="Text Box 29"/>
          <p:cNvSpPr txBox="1">
            <a:spLocks noChangeArrowheads="1"/>
          </p:cNvSpPr>
          <p:nvPr/>
        </p:nvSpPr>
        <p:spPr bwMode="auto">
          <a:xfrm>
            <a:off x="5410200" y="4067175"/>
            <a:ext cx="15700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>
                <a:latin typeface="Arial" panose="020B0604020202020204" pitchFamily="34" charset="0"/>
              </a:rPr>
              <a:t>Internal CPU</a:t>
            </a:r>
          </a:p>
          <a:p>
            <a:r>
              <a:rPr lang="en-GB" altLang="en-US" sz="1600">
                <a:latin typeface="Arial" panose="020B0604020202020204" pitchFamily="34" charset="0"/>
              </a:rPr>
              <a:t>Interconnection</a:t>
            </a:r>
          </a:p>
        </p:txBody>
      </p:sp>
      <p:sp>
        <p:nvSpPr>
          <p:cNvPr id="14349" name="Line 30"/>
          <p:cNvSpPr>
            <a:spLocks noChangeShapeType="1"/>
          </p:cNvSpPr>
          <p:nvPr/>
        </p:nvSpPr>
        <p:spPr bwMode="auto">
          <a:xfrm flipV="1">
            <a:off x="1524000" y="2209800"/>
            <a:ext cx="388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350" name="Line 31"/>
          <p:cNvSpPr>
            <a:spLocks noChangeShapeType="1"/>
          </p:cNvSpPr>
          <p:nvPr/>
        </p:nvSpPr>
        <p:spPr bwMode="auto">
          <a:xfrm>
            <a:off x="1524000" y="4343400"/>
            <a:ext cx="3733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351" name="Text Box 34"/>
          <p:cNvSpPr txBox="1">
            <a:spLocks noChangeArrowheads="1"/>
          </p:cNvSpPr>
          <p:nvPr/>
        </p:nvSpPr>
        <p:spPr bwMode="auto">
          <a:xfrm>
            <a:off x="4829175" y="3168650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>
                <a:latin typeface="Arial" panose="020B0604020202020204" pitchFamily="34" charset="0"/>
              </a:rPr>
              <a:t>Registers</a:t>
            </a:r>
          </a:p>
        </p:txBody>
      </p:sp>
      <p:sp>
        <p:nvSpPr>
          <p:cNvPr id="14352" name="Oval 37"/>
          <p:cNvSpPr>
            <a:spLocks noChangeArrowheads="1"/>
          </p:cNvSpPr>
          <p:nvPr/>
        </p:nvSpPr>
        <p:spPr bwMode="auto">
          <a:xfrm>
            <a:off x="1219200" y="3581400"/>
            <a:ext cx="6858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53" name="Text Box 38"/>
          <p:cNvSpPr txBox="1">
            <a:spLocks noChangeArrowheads="1"/>
          </p:cNvSpPr>
          <p:nvPr/>
        </p:nvSpPr>
        <p:spPr bwMode="auto">
          <a:xfrm>
            <a:off x="1327150" y="3810000"/>
            <a:ext cx="501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>
                <a:latin typeface="Arial" panose="020B0604020202020204" pitchFamily="34" charset="0"/>
              </a:rPr>
              <a:t>CPU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4354" name="Oval 39"/>
          <p:cNvSpPr>
            <a:spLocks noChangeArrowheads="1"/>
          </p:cNvSpPr>
          <p:nvPr/>
        </p:nvSpPr>
        <p:spPr bwMode="auto">
          <a:xfrm>
            <a:off x="304800" y="3276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>
                <a:latin typeface="Arial" panose="020B0604020202020204" pitchFamily="34" charset="0"/>
              </a:rPr>
              <a:t>I/O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4355" name="Oval 40"/>
          <p:cNvSpPr>
            <a:spLocks noChangeArrowheads="1"/>
          </p:cNvSpPr>
          <p:nvPr/>
        </p:nvSpPr>
        <p:spPr bwMode="auto">
          <a:xfrm>
            <a:off x="381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56" name="Oval 41"/>
          <p:cNvSpPr>
            <a:spLocks noChangeArrowheads="1"/>
          </p:cNvSpPr>
          <p:nvPr/>
        </p:nvSpPr>
        <p:spPr bwMode="auto">
          <a:xfrm>
            <a:off x="609600" y="3581400"/>
            <a:ext cx="6858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57" name="Text Box 43"/>
          <p:cNvSpPr txBox="1">
            <a:spLocks noChangeArrowheads="1"/>
          </p:cNvSpPr>
          <p:nvPr/>
        </p:nvSpPr>
        <p:spPr bwMode="auto">
          <a:xfrm>
            <a:off x="381000" y="4373563"/>
            <a:ext cx="730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>
                <a:latin typeface="Arial" panose="020B0604020202020204" pitchFamily="34" charset="0"/>
              </a:rPr>
              <a:t>Memory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4358" name="Text Box 44"/>
          <p:cNvSpPr txBox="1">
            <a:spLocks noChangeArrowheads="1"/>
          </p:cNvSpPr>
          <p:nvPr/>
        </p:nvSpPr>
        <p:spPr bwMode="auto">
          <a:xfrm>
            <a:off x="606425" y="3810000"/>
            <a:ext cx="68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>
                <a:latin typeface="Arial" panose="020B0604020202020204" pitchFamily="34" charset="0"/>
              </a:rPr>
              <a:t>System</a:t>
            </a:r>
          </a:p>
          <a:p>
            <a:pPr algn="ctr"/>
            <a:r>
              <a:rPr lang="en-US" altLang="en-US" sz="1200">
                <a:latin typeface="Arial" panose="020B0604020202020204" pitchFamily="34" charset="0"/>
              </a:rPr>
              <a:t>Bus</a:t>
            </a:r>
          </a:p>
        </p:txBody>
      </p:sp>
      <p:sp>
        <p:nvSpPr>
          <p:cNvPr id="14359" name="Text Box 46"/>
          <p:cNvSpPr txBox="1">
            <a:spLocks noChangeArrowheads="1"/>
          </p:cNvSpPr>
          <p:nvPr/>
        </p:nvSpPr>
        <p:spPr bwMode="auto">
          <a:xfrm>
            <a:off x="5910263" y="2317750"/>
            <a:ext cx="719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latin typeface="Arial" panose="020B0604020202020204" pitchFamily="34" charset="0"/>
              </a:rPr>
              <a:t>CPU</a:t>
            </a:r>
            <a:endParaRPr lang="en-US" altLang="en-US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val 35" descr="50%"/>
          <p:cNvSpPr>
            <a:spLocks noChangeArrowheads="1"/>
          </p:cNvSpPr>
          <p:nvPr/>
        </p:nvSpPr>
        <p:spPr bwMode="auto">
          <a:xfrm>
            <a:off x="3886200" y="2057400"/>
            <a:ext cx="4724400" cy="46482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3" name="Oval 40"/>
          <p:cNvSpPr>
            <a:spLocks noChangeArrowheads="1"/>
          </p:cNvSpPr>
          <p:nvPr/>
        </p:nvSpPr>
        <p:spPr bwMode="auto">
          <a:xfrm>
            <a:off x="5410200" y="3581400"/>
            <a:ext cx="1828800" cy="1828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noFill/>
          <a:ln cap="flat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GB" altLang="en-US" smtClean="0"/>
              <a:t>Structure - The Control Unit</a:t>
            </a:r>
          </a:p>
        </p:txBody>
      </p:sp>
      <p:sp>
        <p:nvSpPr>
          <p:cNvPr id="15365" name="Oval 36"/>
          <p:cNvSpPr>
            <a:spLocks noChangeArrowheads="1"/>
          </p:cNvSpPr>
          <p:nvPr/>
        </p:nvSpPr>
        <p:spPr bwMode="auto">
          <a:xfrm>
            <a:off x="46482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6" name="Oval 37"/>
          <p:cNvSpPr>
            <a:spLocks noChangeArrowheads="1"/>
          </p:cNvSpPr>
          <p:nvPr/>
        </p:nvSpPr>
        <p:spPr bwMode="auto">
          <a:xfrm>
            <a:off x="76200" y="2971800"/>
            <a:ext cx="1981200" cy="2057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7" name="Oval 39"/>
          <p:cNvSpPr>
            <a:spLocks noChangeArrowheads="1"/>
          </p:cNvSpPr>
          <p:nvPr/>
        </p:nvSpPr>
        <p:spPr bwMode="auto">
          <a:xfrm>
            <a:off x="5715000" y="5029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8" name="Text Box 41"/>
          <p:cNvSpPr txBox="1">
            <a:spLocks noChangeArrowheads="1"/>
          </p:cNvSpPr>
          <p:nvPr/>
        </p:nvSpPr>
        <p:spPr bwMode="auto">
          <a:xfrm>
            <a:off x="763588" y="3016250"/>
            <a:ext cx="608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>
                <a:latin typeface="Arial" panose="020B0604020202020204" pitchFamily="34" charset="0"/>
              </a:rPr>
              <a:t>CPU</a:t>
            </a:r>
            <a:endParaRPr lang="en-GB" altLang="en-US"/>
          </a:p>
        </p:txBody>
      </p:sp>
      <p:sp>
        <p:nvSpPr>
          <p:cNvPr id="15369" name="Text Box 43"/>
          <p:cNvSpPr txBox="1">
            <a:spLocks noChangeArrowheads="1"/>
          </p:cNvSpPr>
          <p:nvPr/>
        </p:nvSpPr>
        <p:spPr bwMode="auto">
          <a:xfrm>
            <a:off x="5942013" y="5362575"/>
            <a:ext cx="9159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>
                <a:latin typeface="Arial" panose="020B0604020202020204" pitchFamily="34" charset="0"/>
              </a:rPr>
              <a:t>Control</a:t>
            </a:r>
          </a:p>
          <a:p>
            <a:r>
              <a:rPr lang="en-GB" altLang="en-US" sz="1600">
                <a:latin typeface="Arial" panose="020B0604020202020204" pitchFamily="34" charset="0"/>
              </a:rPr>
              <a:t>Memory</a:t>
            </a:r>
          </a:p>
        </p:txBody>
      </p:sp>
      <p:sp>
        <p:nvSpPr>
          <p:cNvPr id="15370" name="Text Box 44"/>
          <p:cNvSpPr txBox="1">
            <a:spLocks noChangeArrowheads="1"/>
          </p:cNvSpPr>
          <p:nvPr/>
        </p:nvSpPr>
        <p:spPr bwMode="auto">
          <a:xfrm>
            <a:off x="5672138" y="4067175"/>
            <a:ext cx="14906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>
                <a:latin typeface="Arial" panose="020B0604020202020204" pitchFamily="34" charset="0"/>
              </a:rPr>
              <a:t>Control Unit </a:t>
            </a:r>
          </a:p>
          <a:p>
            <a:r>
              <a:rPr lang="en-GB" altLang="en-US" sz="1600">
                <a:latin typeface="Arial" panose="020B0604020202020204" pitchFamily="34" charset="0"/>
              </a:rPr>
              <a:t>Registers and </a:t>
            </a:r>
          </a:p>
          <a:p>
            <a:r>
              <a:rPr lang="en-GB" altLang="en-US" sz="1600">
                <a:latin typeface="Arial" panose="020B0604020202020204" pitchFamily="34" charset="0"/>
              </a:rPr>
              <a:t>Decoders</a:t>
            </a:r>
          </a:p>
        </p:txBody>
      </p:sp>
      <p:sp>
        <p:nvSpPr>
          <p:cNvPr id="15371" name="Line 45"/>
          <p:cNvSpPr>
            <a:spLocks noChangeShapeType="1"/>
          </p:cNvSpPr>
          <p:nvPr/>
        </p:nvSpPr>
        <p:spPr bwMode="auto">
          <a:xfrm flipV="1">
            <a:off x="1524000" y="2209800"/>
            <a:ext cx="388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5372" name="Line 46"/>
          <p:cNvSpPr>
            <a:spLocks noChangeShapeType="1"/>
          </p:cNvSpPr>
          <p:nvPr/>
        </p:nvSpPr>
        <p:spPr bwMode="auto">
          <a:xfrm>
            <a:off x="1524000" y="4343400"/>
            <a:ext cx="3733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5373" name="Text Box 47"/>
          <p:cNvSpPr txBox="1">
            <a:spLocks noChangeArrowheads="1"/>
          </p:cNvSpPr>
          <p:nvPr/>
        </p:nvSpPr>
        <p:spPr bwMode="auto">
          <a:xfrm>
            <a:off x="4829175" y="3168650"/>
            <a:ext cx="12509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>
                <a:latin typeface="Arial" panose="020B0604020202020204" pitchFamily="34" charset="0"/>
              </a:rPr>
              <a:t>Sequencing</a:t>
            </a:r>
          </a:p>
          <a:p>
            <a:r>
              <a:rPr lang="en-GB" altLang="en-US" sz="1600">
                <a:latin typeface="Arial" panose="020B0604020202020204" pitchFamily="34" charset="0"/>
              </a:rPr>
              <a:t>Login</a:t>
            </a:r>
          </a:p>
        </p:txBody>
      </p:sp>
      <p:sp>
        <p:nvSpPr>
          <p:cNvPr id="15374" name="Oval 48"/>
          <p:cNvSpPr>
            <a:spLocks noChangeArrowheads="1"/>
          </p:cNvSpPr>
          <p:nvPr/>
        </p:nvSpPr>
        <p:spPr bwMode="auto">
          <a:xfrm>
            <a:off x="1219200" y="3581400"/>
            <a:ext cx="6858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5" name="Text Box 49"/>
          <p:cNvSpPr txBox="1">
            <a:spLocks noChangeArrowheads="1"/>
          </p:cNvSpPr>
          <p:nvPr/>
        </p:nvSpPr>
        <p:spPr bwMode="auto">
          <a:xfrm>
            <a:off x="1246188" y="3719513"/>
            <a:ext cx="66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>
                <a:latin typeface="Arial" panose="020B0604020202020204" pitchFamily="34" charset="0"/>
              </a:rPr>
              <a:t>Control</a:t>
            </a:r>
          </a:p>
          <a:p>
            <a:pPr algn="ctr"/>
            <a:r>
              <a:rPr lang="en-US" altLang="en-US" sz="1200">
                <a:latin typeface="Arial" panose="020B0604020202020204" pitchFamily="34" charset="0"/>
              </a:rPr>
              <a:t>Unit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5376" name="Oval 50"/>
          <p:cNvSpPr>
            <a:spLocks noChangeArrowheads="1"/>
          </p:cNvSpPr>
          <p:nvPr/>
        </p:nvSpPr>
        <p:spPr bwMode="auto">
          <a:xfrm>
            <a:off x="304800" y="3276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>
                <a:latin typeface="Arial" panose="020B0604020202020204" pitchFamily="34" charset="0"/>
              </a:rPr>
              <a:t>ALU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5377" name="Oval 51"/>
          <p:cNvSpPr>
            <a:spLocks noChangeArrowheads="1"/>
          </p:cNvSpPr>
          <p:nvPr/>
        </p:nvSpPr>
        <p:spPr bwMode="auto">
          <a:xfrm>
            <a:off x="381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8" name="Oval 52"/>
          <p:cNvSpPr>
            <a:spLocks noChangeArrowheads="1"/>
          </p:cNvSpPr>
          <p:nvPr/>
        </p:nvSpPr>
        <p:spPr bwMode="auto">
          <a:xfrm>
            <a:off x="609600" y="3581400"/>
            <a:ext cx="6858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9" name="Text Box 53"/>
          <p:cNvSpPr txBox="1">
            <a:spLocks noChangeArrowheads="1"/>
          </p:cNvSpPr>
          <p:nvPr/>
        </p:nvSpPr>
        <p:spPr bwMode="auto">
          <a:xfrm>
            <a:off x="338138" y="4373563"/>
            <a:ext cx="8223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>
                <a:latin typeface="Arial" panose="020B0604020202020204" pitchFamily="34" charset="0"/>
              </a:rPr>
              <a:t>Registers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5380" name="Text Box 54"/>
          <p:cNvSpPr txBox="1">
            <a:spLocks noChangeArrowheads="1"/>
          </p:cNvSpPr>
          <p:nvPr/>
        </p:nvSpPr>
        <p:spPr bwMode="auto">
          <a:xfrm>
            <a:off x="609600" y="3810000"/>
            <a:ext cx="687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>
                <a:latin typeface="Arial" panose="020B0604020202020204" pitchFamily="34" charset="0"/>
              </a:rPr>
              <a:t>Internal</a:t>
            </a:r>
          </a:p>
          <a:p>
            <a:pPr algn="ctr"/>
            <a:r>
              <a:rPr lang="en-US" altLang="en-US" sz="1200">
                <a:latin typeface="Arial" panose="020B0604020202020204" pitchFamily="34" charset="0"/>
              </a:rPr>
              <a:t>Bus</a:t>
            </a:r>
          </a:p>
        </p:txBody>
      </p:sp>
      <p:sp>
        <p:nvSpPr>
          <p:cNvPr id="15381" name="Text Box 55"/>
          <p:cNvSpPr txBox="1">
            <a:spLocks noChangeArrowheads="1"/>
          </p:cNvSpPr>
          <p:nvPr/>
        </p:nvSpPr>
        <p:spPr bwMode="auto">
          <a:xfrm>
            <a:off x="5411788" y="2286000"/>
            <a:ext cx="1522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Control Unit</a:t>
            </a:r>
            <a:endParaRPr lang="en-US" altLang="en-US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Architecture &amp; Organization 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Architecture is those attributes visible to the programmer</a:t>
            </a:r>
          </a:p>
          <a:p>
            <a:pPr lvl="1"/>
            <a:r>
              <a:rPr lang="en-GB" altLang="en-US" smtClean="0"/>
              <a:t>Instruction set, number of bits used for data representation, I/O mechanisms, addressing techniques.</a:t>
            </a:r>
          </a:p>
          <a:p>
            <a:pPr lvl="1"/>
            <a:r>
              <a:rPr lang="en-GB" altLang="en-US" smtClean="0"/>
              <a:t>e.g. Is there a multiply instruction?</a:t>
            </a:r>
          </a:p>
          <a:p>
            <a:r>
              <a:rPr lang="en-GB" altLang="en-US" smtClean="0"/>
              <a:t>Organization is how features are implemented</a:t>
            </a:r>
          </a:p>
          <a:p>
            <a:pPr lvl="1"/>
            <a:r>
              <a:rPr lang="en-GB" altLang="en-US" smtClean="0"/>
              <a:t>Control signals, interfaces, memory technology.</a:t>
            </a:r>
          </a:p>
          <a:p>
            <a:pPr lvl="1"/>
            <a:r>
              <a:rPr lang="en-GB" altLang="en-US" smtClean="0"/>
              <a:t>e.g. Is there a hardware multiply unit or is it done by repeated addition?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Architecture &amp; Organization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All Intel x86 family share the same basic architecture</a:t>
            </a:r>
          </a:p>
          <a:p>
            <a:r>
              <a:rPr lang="en-GB" altLang="en-US" smtClean="0"/>
              <a:t>The IBM System/370 family share the same basic architecture</a:t>
            </a:r>
          </a:p>
          <a:p>
            <a:endParaRPr lang="en-GB" altLang="en-US" smtClean="0"/>
          </a:p>
          <a:p>
            <a:r>
              <a:rPr lang="en-GB" altLang="en-US" smtClean="0"/>
              <a:t>This gives code compatibility</a:t>
            </a:r>
          </a:p>
          <a:p>
            <a:pPr lvl="1"/>
            <a:r>
              <a:rPr lang="en-GB" altLang="en-US" smtClean="0"/>
              <a:t>At least backwards</a:t>
            </a:r>
          </a:p>
          <a:p>
            <a:r>
              <a:rPr lang="en-GB" altLang="en-US" smtClean="0"/>
              <a:t>Organization differs between different versions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Structure &amp; Function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Structure is the way in which components relate to each other</a:t>
            </a:r>
          </a:p>
          <a:p>
            <a:r>
              <a:rPr lang="en-GB" altLang="en-US" smtClean="0"/>
              <a:t>Function is the operation of individual components as part of the structure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Function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All computer functions are:</a:t>
            </a:r>
          </a:p>
          <a:p>
            <a:pPr lvl="1"/>
            <a:r>
              <a:rPr lang="en-GB" altLang="en-US" smtClean="0"/>
              <a:t>Data processing</a:t>
            </a:r>
          </a:p>
          <a:p>
            <a:pPr lvl="1"/>
            <a:r>
              <a:rPr lang="en-GB" altLang="en-US" smtClean="0"/>
              <a:t>Data storage</a:t>
            </a:r>
          </a:p>
          <a:p>
            <a:pPr lvl="1"/>
            <a:r>
              <a:rPr lang="en-GB" altLang="en-US" smtClean="0"/>
              <a:t>Data movement</a:t>
            </a:r>
          </a:p>
          <a:p>
            <a:pPr lvl="1"/>
            <a:r>
              <a:rPr lang="en-GB" altLang="en-US" smtClean="0"/>
              <a:t>Control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Functional View</a:t>
            </a:r>
          </a:p>
        </p:txBody>
      </p:sp>
      <p:pic>
        <p:nvPicPr>
          <p:cNvPr id="8195" name="Picture 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1" t="11363" r="23865" b="17046"/>
          <a:stretch>
            <a:fillRect/>
          </a:stretch>
        </p:blipFill>
        <p:spPr bwMode="auto">
          <a:xfrm>
            <a:off x="2670175" y="1066800"/>
            <a:ext cx="3190875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Operations (a) Data movement</a:t>
            </a:r>
          </a:p>
        </p:txBody>
      </p:sp>
      <p:pic>
        <p:nvPicPr>
          <p:cNvPr id="9219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" t="6470" r="54846" b="58243"/>
          <a:stretch>
            <a:fillRect/>
          </a:stretch>
        </p:blipFill>
        <p:spPr bwMode="auto">
          <a:xfrm>
            <a:off x="2057400" y="1143000"/>
            <a:ext cx="4419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Operations (b) Storage </a:t>
            </a:r>
          </a:p>
        </p:txBody>
      </p:sp>
      <p:pic>
        <p:nvPicPr>
          <p:cNvPr id="10243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70" t="6207" r="9694" b="58510"/>
          <a:stretch>
            <a:fillRect/>
          </a:stretch>
        </p:blipFill>
        <p:spPr bwMode="auto">
          <a:xfrm>
            <a:off x="2057400" y="1143000"/>
            <a:ext cx="4418013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Operation (c) Processing from/to storage </a:t>
            </a:r>
          </a:p>
        </p:txBody>
      </p:sp>
      <p:pic>
        <p:nvPicPr>
          <p:cNvPr id="11267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50000" r="52945" b="13637"/>
          <a:stretch>
            <a:fillRect/>
          </a:stretch>
        </p:blipFill>
        <p:spPr bwMode="auto">
          <a:xfrm>
            <a:off x="1905000" y="1066800"/>
            <a:ext cx="470535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llings COE7e">
  <a:themeElements>
    <a:clrScheme name="Stallings COE7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 COE7e">
      <a:majorFont>
        <a:latin typeface="Arial Black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Stallings COE7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 COE7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COE7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COE7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COE7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COE7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 COE7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Data\Microsoft\Templates\Stallings COE7e.pot</Template>
  <TotalTime>443</TotalTime>
  <Words>243</Words>
  <Application>Microsoft Office PowerPoint</Application>
  <PresentationFormat>On-screen Show (4:3)</PresentationFormat>
  <Paragraphs>90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Times New Roman</vt:lpstr>
      <vt:lpstr>Arial</vt:lpstr>
      <vt:lpstr>Arial Black</vt:lpstr>
      <vt:lpstr>Verdana</vt:lpstr>
      <vt:lpstr>Monotype Sorts</vt:lpstr>
      <vt:lpstr>Stallings COE7e</vt:lpstr>
      <vt:lpstr>Computer Organization  and Architecture</vt:lpstr>
      <vt:lpstr>Architecture &amp; Organization 1</vt:lpstr>
      <vt:lpstr>Architecture &amp; Organization 2</vt:lpstr>
      <vt:lpstr>Structure &amp; Function</vt:lpstr>
      <vt:lpstr>Function</vt:lpstr>
      <vt:lpstr>Functional View</vt:lpstr>
      <vt:lpstr>Operations (a) Data movement</vt:lpstr>
      <vt:lpstr>Operations (b) Storage </vt:lpstr>
      <vt:lpstr>Operation (c) Processing from/to storage </vt:lpstr>
      <vt:lpstr>Operation (d) Processing from storage to I/O</vt:lpstr>
      <vt:lpstr>Structure - Top Level</vt:lpstr>
      <vt:lpstr>Structure - The CPU</vt:lpstr>
      <vt:lpstr>Structure - The Control Unit</vt:lpstr>
    </vt:vector>
  </TitlesOfParts>
  <Company>NEWI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basics</dc:title>
  <dc:creator>Adrian J Pullin</dc:creator>
  <cp:lastModifiedBy>USER</cp:lastModifiedBy>
  <cp:revision>84</cp:revision>
  <dcterms:created xsi:type="dcterms:W3CDTF">1998-09-03T13:41:33Z</dcterms:created>
  <dcterms:modified xsi:type="dcterms:W3CDTF">2016-08-12T21:51:19Z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</Properties>
</file>