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0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639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14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24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7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endParaRPr dirty="0"/>
          </a:p>
          <a:p>
            <a:pPr>
              <a:spcAft>
                <a:spcPts val="1000"/>
              </a:spcAft>
              <a:defRPr sz="2000"/>
            </a:pPr>
            <a:r>
              <a:rPr dirty="0"/>
              <a:t>- Method Overloading &amp; Overriding</a:t>
            </a:r>
          </a:p>
          <a:p>
            <a:pPr>
              <a:spcAft>
                <a:spcPts val="1000"/>
              </a:spcAft>
              <a:defRPr sz="2000"/>
            </a:pPr>
            <a:r>
              <a:rPr dirty="0"/>
              <a:t>- Static Objects in C#</a:t>
            </a:r>
          </a:p>
          <a:p>
            <a:pPr>
              <a:spcAft>
                <a:spcPts val="1000"/>
              </a:spcAft>
              <a:defRPr sz="2000"/>
            </a:pPr>
            <a:r>
              <a:rPr dirty="0"/>
              <a:t>- Exception Handling in C#</a:t>
            </a:r>
          </a:p>
          <a:p>
            <a:pPr>
              <a:spcAft>
                <a:spcPts val="1000"/>
              </a:spcAft>
              <a:defRPr sz="2000"/>
            </a:pPr>
            <a:r>
              <a:rPr dirty="0"/>
              <a:t>  - Try, Catch, Finally, Throw</a:t>
            </a:r>
          </a:p>
          <a:p>
            <a:pPr>
              <a:spcAft>
                <a:spcPts val="1000"/>
              </a:spcAft>
              <a:defRPr sz="2000"/>
            </a:pPr>
            <a:r>
              <a:rPr dirty="0"/>
              <a:t>  Arrays</a:t>
            </a:r>
          </a:p>
          <a:p>
            <a:pPr marL="0" indent="0">
              <a:spcAft>
                <a:spcPts val="1000"/>
              </a:spcAft>
              <a:buNone/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 sz="2000"/>
            </a:pPr>
            <a:endParaRPr/>
          </a:p>
          <a:p>
            <a:pPr>
              <a:spcAft>
                <a:spcPts val="1000"/>
              </a:spcAft>
              <a:defRPr sz="2000"/>
            </a:pPr>
            <a:r>
              <a:t>Definition:</a:t>
            </a:r>
          </a:p>
          <a:p>
            <a:pPr>
              <a:spcAft>
                <a:spcPts val="1000"/>
              </a:spcAft>
              <a:defRPr sz="2000"/>
            </a:pPr>
            <a:r>
              <a:t>- Allows creating multiple methods with the same name but different parameters.</a:t>
            </a:r>
          </a:p>
          <a:p>
            <a:pPr>
              <a:spcAft>
                <a:spcPts val="1000"/>
              </a:spcAft>
              <a:defRPr sz="2000"/>
            </a:pPr>
            <a:r>
              <a:t>- Compile-time polymorphism.</a:t>
            </a:r>
          </a:p>
          <a:p>
            <a:pPr>
              <a:spcAft>
                <a:spcPts val="1000"/>
              </a:spcAft>
              <a:defRPr sz="2000"/>
            </a:pPr>
            <a:endParaRPr/>
          </a:p>
          <a:p>
            <a:pPr>
              <a:spcAft>
                <a:spcPts val="1000"/>
              </a:spcAft>
              <a:defRPr sz="2000"/>
            </a:pPr>
            <a:r>
              <a:t>Syntax Example:</a:t>
            </a:r>
          </a:p>
          <a:p>
            <a:pPr>
              <a:spcAft>
                <a:spcPts val="1000"/>
              </a:spcAft>
              <a:defRPr sz="2000"/>
            </a:pPr>
            <a:r>
              <a:t>public int Add(int a, int b)</a:t>
            </a:r>
          </a:p>
          <a:p>
            <a:pPr>
              <a:spcAft>
                <a:spcPts val="1000"/>
              </a:spcAft>
              <a:defRPr sz="2000"/>
            </a:pPr>
            <a:r>
              <a:t>public double Add(double a, double b)</a:t>
            </a:r>
          </a:p>
          <a:p>
            <a:pPr>
              <a:spcAft>
                <a:spcPts val="1000"/>
              </a:spcAft>
              <a:defRPr sz="2000"/>
            </a:pPr>
            <a:r>
              <a:t>public int Add(int a, int b, int c)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 sz="2000"/>
            </a:pPr>
            <a:endParaRPr/>
          </a:p>
          <a:p>
            <a:pPr>
              <a:spcAft>
                <a:spcPts val="1000"/>
              </a:spcAft>
              <a:defRPr sz="2000"/>
            </a:pPr>
            <a:r>
              <a:t>Definition:</a:t>
            </a:r>
          </a:p>
          <a:p>
            <a:pPr>
              <a:spcAft>
                <a:spcPts val="1000"/>
              </a:spcAft>
              <a:defRPr sz="2000"/>
            </a:pPr>
            <a:r>
              <a:t>- Allows a subclass to provide a specific implementation of a method already defined in the base class.</a:t>
            </a:r>
          </a:p>
          <a:p>
            <a:pPr>
              <a:spcAft>
                <a:spcPts val="1000"/>
              </a:spcAft>
              <a:defRPr sz="2000"/>
            </a:pPr>
            <a:r>
              <a:t>- Run-time polymorphism using 'virtual' and 'override'.</a:t>
            </a:r>
          </a:p>
          <a:p>
            <a:pPr>
              <a:spcAft>
                <a:spcPts val="1000"/>
              </a:spcAft>
              <a:defRPr sz="2000"/>
            </a:pPr>
            <a:endParaRPr/>
          </a:p>
          <a:p>
            <a:pPr>
              <a:spcAft>
                <a:spcPts val="1000"/>
              </a:spcAft>
              <a:defRPr sz="2000"/>
            </a:pPr>
            <a:r>
              <a:t>Example:</a:t>
            </a:r>
          </a:p>
          <a:p>
            <a:pPr>
              <a:spcAft>
                <a:spcPts val="1000"/>
              </a:spcAft>
              <a:defRPr sz="2000"/>
            </a:pPr>
            <a:r>
              <a:t>public virtual void Sound()</a:t>
            </a:r>
          </a:p>
          <a:p>
            <a:pPr>
              <a:spcAft>
                <a:spcPts val="1000"/>
              </a:spcAft>
              <a:defRPr sz="2000"/>
            </a:pPr>
            <a:r>
              <a:t>public override void Sound()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Objects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2000"/>
            </a:pPr>
            <a:endParaRPr dirty="0"/>
          </a:p>
          <a:p>
            <a:pPr>
              <a:spcAft>
                <a:spcPts val="1000"/>
              </a:spcAft>
              <a:defRPr sz="2000"/>
            </a:pPr>
            <a:r>
              <a:rPr dirty="0"/>
              <a:t>Definition:</a:t>
            </a:r>
          </a:p>
          <a:p>
            <a:pPr>
              <a:spcAft>
                <a:spcPts val="1000"/>
              </a:spcAft>
              <a:defRPr sz="2000"/>
            </a:pPr>
            <a:r>
              <a:rPr dirty="0"/>
              <a:t>- Static objects belong to the class rather than instances.</a:t>
            </a:r>
          </a:p>
          <a:p>
            <a:pPr>
              <a:spcAft>
                <a:spcPts val="1000"/>
              </a:spcAft>
              <a:defRPr sz="2000"/>
            </a:pPr>
            <a:endParaRPr dirty="0"/>
          </a:p>
          <a:p>
            <a:pPr>
              <a:spcAft>
                <a:spcPts val="1000"/>
              </a:spcAft>
              <a:defRPr sz="2000"/>
            </a:pPr>
            <a:r>
              <a:rPr dirty="0"/>
              <a:t>Characteristics:</a:t>
            </a:r>
          </a:p>
          <a:p>
            <a:pPr>
              <a:spcAft>
                <a:spcPts val="1000"/>
              </a:spcAft>
              <a:defRPr sz="2000"/>
            </a:pPr>
            <a:r>
              <a:rPr dirty="0"/>
              <a:t>- No need to create an object to access static members.</a:t>
            </a:r>
          </a:p>
          <a:p>
            <a:pPr>
              <a:spcAft>
                <a:spcPts val="1000"/>
              </a:spcAft>
              <a:defRPr sz="2000"/>
            </a:pPr>
            <a:r>
              <a:rPr dirty="0"/>
              <a:t>- Shared across instances.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B1DEF-2363-C9F9-D059-6212DFE5D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B35B-A77A-0EB1-72B3-0CE1087D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Static Objects in </a:t>
            </a:r>
            <a:r>
              <a:rPr lang="en-US" dirty="0"/>
              <a:t>Realtime example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7E2F-3F4F-393B-40D2-2C46DB00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  <a:defRPr sz="2000"/>
            </a:pPr>
            <a:endParaRPr lang="en-US" dirty="0"/>
          </a:p>
          <a:p>
            <a:pPr>
              <a:spcAft>
                <a:spcPts val="1000"/>
              </a:spcAft>
              <a:defRPr sz="2000"/>
            </a:pPr>
            <a:r>
              <a:rPr lang="en-US" dirty="0"/>
              <a:t>Example:</a:t>
            </a:r>
          </a:p>
          <a:p>
            <a:pPr>
              <a:spcAft>
                <a:spcPts val="1000"/>
              </a:spcAft>
              <a:defRPr sz="2000"/>
            </a:pPr>
            <a:r>
              <a:rPr lang="en-US" dirty="0"/>
              <a:t>public static class </a:t>
            </a:r>
            <a:r>
              <a:rPr lang="en-US" dirty="0" err="1"/>
              <a:t>MathUtility</a:t>
            </a:r>
            <a:endParaRPr lang="en-US" dirty="0"/>
          </a:p>
          <a:p>
            <a:pPr>
              <a:spcAft>
                <a:spcPts val="1000"/>
              </a:spcAft>
              <a:defRPr sz="2000"/>
            </a:pPr>
            <a:r>
              <a:rPr lang="en-US" dirty="0"/>
              <a:t>{</a:t>
            </a:r>
          </a:p>
          <a:p>
            <a:pPr>
              <a:spcAft>
                <a:spcPts val="1000"/>
              </a:spcAft>
              <a:defRPr sz="2000"/>
            </a:pPr>
            <a:r>
              <a:rPr lang="en-US" dirty="0"/>
              <a:t>    public static int Square(int x) =&gt; x * x;</a:t>
            </a:r>
          </a:p>
          <a:p>
            <a:pPr>
              <a:spcAft>
                <a:spcPts val="1000"/>
              </a:spcAft>
              <a:defRPr sz="2000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28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Exception Handling -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 sz="2000"/>
            </a:pPr>
            <a:endParaRPr/>
          </a:p>
          <a:p>
            <a:pPr>
              <a:spcAft>
                <a:spcPts val="1000"/>
              </a:spcAft>
              <a:defRPr sz="2000"/>
            </a:pPr>
            <a:r>
              <a:t>Definition:</a:t>
            </a:r>
          </a:p>
          <a:p>
            <a:pPr>
              <a:spcAft>
                <a:spcPts val="1000"/>
              </a:spcAft>
              <a:defRPr sz="2000"/>
            </a:pPr>
            <a:r>
              <a:t>- Mechanism to handle runtime errors gracefully.</a:t>
            </a:r>
          </a:p>
          <a:p>
            <a:pPr>
              <a:spcAft>
                <a:spcPts val="1000"/>
              </a:spcAft>
              <a:defRPr sz="2000"/>
            </a:pPr>
            <a:endParaRPr/>
          </a:p>
          <a:p>
            <a:pPr>
              <a:spcAft>
                <a:spcPts val="1000"/>
              </a:spcAft>
              <a:defRPr sz="2000"/>
            </a:pPr>
            <a:r>
              <a:t>Core Blocks:</a:t>
            </a:r>
          </a:p>
          <a:p>
            <a:pPr>
              <a:spcAft>
                <a:spcPts val="1000"/>
              </a:spcAft>
              <a:defRPr sz="2000"/>
            </a:pPr>
            <a:r>
              <a:t>- try: Code that might cause an exception.</a:t>
            </a:r>
          </a:p>
          <a:p>
            <a:pPr>
              <a:spcAft>
                <a:spcPts val="1000"/>
              </a:spcAft>
              <a:defRPr sz="2000"/>
            </a:pPr>
            <a:r>
              <a:t>- catch: Handles exceptions.</a:t>
            </a:r>
          </a:p>
          <a:p>
            <a:pPr>
              <a:spcAft>
                <a:spcPts val="1000"/>
              </a:spcAft>
              <a:defRPr sz="2000"/>
            </a:pPr>
            <a:r>
              <a:t>- finally: Executes code irrespective of exception occurrence.</a:t>
            </a:r>
          </a:p>
          <a:p>
            <a:pPr>
              <a:spcAft>
                <a:spcPts val="1000"/>
              </a:spcAft>
              <a:defRPr sz="2000"/>
            </a:pPr>
            <a:r>
              <a:t>- throw: Explicitly raises exceptions.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Try, Catch, Finally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046828"/>
            <a:ext cx="6347714" cy="3880773"/>
          </a:xfrm>
        </p:spPr>
        <p:txBody>
          <a:bodyPr>
            <a:noAutofit/>
          </a:bodyPr>
          <a:lstStyle/>
          <a:p>
            <a:pPr>
              <a:defRPr sz="2000"/>
            </a:pPr>
            <a:endParaRPr sz="1400" dirty="0"/>
          </a:p>
          <a:p>
            <a:pPr marL="0" indent="0">
              <a:spcAft>
                <a:spcPts val="1000"/>
              </a:spcAft>
              <a:buNone/>
              <a:defRPr sz="2000"/>
            </a:pPr>
            <a:r>
              <a:rPr sz="1400" dirty="0"/>
              <a:t>try</a:t>
            </a:r>
          </a:p>
          <a:p>
            <a:pPr>
              <a:spcAft>
                <a:spcPts val="1000"/>
              </a:spcAft>
              <a:defRPr sz="2000"/>
            </a:pPr>
            <a:r>
              <a:rPr sz="1400" dirty="0"/>
              <a:t>{</a:t>
            </a:r>
          </a:p>
          <a:p>
            <a:pPr>
              <a:spcAft>
                <a:spcPts val="1000"/>
              </a:spcAft>
              <a:defRPr sz="2000"/>
            </a:pPr>
            <a:r>
              <a:rPr sz="1400" dirty="0"/>
              <a:t>    int[] numbers = { 1, 2, 3 };</a:t>
            </a:r>
          </a:p>
          <a:p>
            <a:pPr>
              <a:spcAft>
                <a:spcPts val="1000"/>
              </a:spcAft>
              <a:defRPr sz="2000"/>
            </a:pPr>
            <a:r>
              <a:rPr sz="1400" dirty="0"/>
              <a:t>    </a:t>
            </a:r>
            <a:r>
              <a:rPr sz="1400" dirty="0" err="1"/>
              <a:t>Console.WriteLine</a:t>
            </a:r>
            <a:r>
              <a:rPr sz="1400" dirty="0"/>
              <a:t>(numbers[5]);</a:t>
            </a:r>
          </a:p>
          <a:p>
            <a:pPr>
              <a:spcAft>
                <a:spcPts val="1000"/>
              </a:spcAft>
              <a:defRPr sz="2000"/>
            </a:pPr>
            <a:r>
              <a:rPr sz="1400" dirty="0"/>
              <a:t>}</a:t>
            </a:r>
          </a:p>
          <a:p>
            <a:pPr>
              <a:spcAft>
                <a:spcPts val="1000"/>
              </a:spcAft>
              <a:defRPr sz="2000"/>
            </a:pPr>
            <a:r>
              <a:rPr sz="1400" dirty="0"/>
              <a:t>catch (</a:t>
            </a:r>
            <a:r>
              <a:rPr sz="1400" dirty="0" err="1"/>
              <a:t>IndexOutOfRangeException</a:t>
            </a:r>
            <a:r>
              <a:rPr sz="1400" dirty="0"/>
              <a:t> ex){</a:t>
            </a:r>
          </a:p>
          <a:p>
            <a:pPr>
              <a:spcAft>
                <a:spcPts val="1000"/>
              </a:spcAft>
              <a:defRPr sz="2000"/>
            </a:pPr>
            <a:r>
              <a:rPr sz="1400" dirty="0"/>
              <a:t>    </a:t>
            </a:r>
            <a:r>
              <a:rPr sz="1400" dirty="0" err="1"/>
              <a:t>Console.WriteLine</a:t>
            </a:r>
            <a:r>
              <a:rPr sz="1400" dirty="0"/>
              <a:t>("Error: " + </a:t>
            </a:r>
            <a:r>
              <a:rPr sz="1400" dirty="0" err="1"/>
              <a:t>ex.Message</a:t>
            </a:r>
            <a:r>
              <a:rPr sz="1400" dirty="0"/>
              <a:t>);</a:t>
            </a:r>
          </a:p>
          <a:p>
            <a:pPr>
              <a:spcAft>
                <a:spcPts val="1000"/>
              </a:spcAft>
              <a:defRPr sz="2000"/>
            </a:pPr>
            <a:r>
              <a:rPr sz="1400" dirty="0"/>
              <a:t>}</a:t>
            </a:r>
          </a:p>
          <a:p>
            <a:pPr>
              <a:spcAft>
                <a:spcPts val="1000"/>
              </a:spcAft>
              <a:defRPr sz="2000"/>
            </a:pPr>
            <a:r>
              <a:rPr sz="1400" dirty="0"/>
              <a:t>finally{</a:t>
            </a:r>
          </a:p>
          <a:p>
            <a:pPr>
              <a:spcAft>
                <a:spcPts val="1000"/>
              </a:spcAft>
              <a:defRPr sz="2000"/>
            </a:pPr>
            <a:r>
              <a:rPr sz="1400" dirty="0"/>
              <a:t>    </a:t>
            </a:r>
            <a:r>
              <a:rPr sz="1400" dirty="0" err="1"/>
              <a:t>Console.WriteLine</a:t>
            </a:r>
            <a:r>
              <a:rPr sz="1400" dirty="0"/>
              <a:t>("Execution completed.");</a:t>
            </a:r>
          </a:p>
          <a:p>
            <a:pPr>
              <a:spcAft>
                <a:spcPts val="1000"/>
              </a:spcAft>
              <a:defRPr sz="2000"/>
            </a:pPr>
            <a:r>
              <a:rPr sz="140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Throw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 sz="2000"/>
            </a:pPr>
            <a:endParaRPr/>
          </a:p>
          <a:p>
            <a:pPr>
              <a:spcAft>
                <a:spcPts val="1000"/>
              </a:spcAft>
              <a:defRPr sz="2000"/>
            </a:pPr>
            <a:r>
              <a:t>Definition:</a:t>
            </a:r>
          </a:p>
          <a:p>
            <a:pPr>
              <a:spcAft>
                <a:spcPts val="1000"/>
              </a:spcAft>
              <a:defRPr sz="2000"/>
            </a:pPr>
            <a:r>
              <a:t>- 'throw' is used to explicitly raise an exception.</a:t>
            </a:r>
          </a:p>
          <a:p>
            <a:pPr>
              <a:spcAft>
                <a:spcPts val="1000"/>
              </a:spcAft>
              <a:defRPr sz="2000"/>
            </a:pPr>
            <a:endParaRPr/>
          </a:p>
          <a:p>
            <a:pPr>
              <a:spcAft>
                <a:spcPts val="1000"/>
              </a:spcAft>
              <a:defRPr sz="2000"/>
            </a:pPr>
            <a:r>
              <a:t>Example:</a:t>
            </a:r>
          </a:p>
          <a:p>
            <a:pPr>
              <a:spcAft>
                <a:spcPts val="1000"/>
              </a:spcAft>
              <a:defRPr sz="2000"/>
            </a:pPr>
            <a:r>
              <a:t>public void ValidateAge(int age)</a:t>
            </a:r>
          </a:p>
          <a:p>
            <a:pPr>
              <a:spcAft>
                <a:spcPts val="1000"/>
              </a:spcAft>
              <a:defRPr sz="2000"/>
            </a:pPr>
            <a:r>
              <a:t>{</a:t>
            </a:r>
          </a:p>
          <a:p>
            <a:pPr>
              <a:spcAft>
                <a:spcPts val="1000"/>
              </a:spcAft>
              <a:defRPr sz="2000"/>
            </a:pPr>
            <a:r>
              <a:t>    if (age &lt; 0)</a:t>
            </a:r>
          </a:p>
          <a:p>
            <a:pPr>
              <a:spcAft>
                <a:spcPts val="1000"/>
              </a:spcAft>
              <a:defRPr sz="2000"/>
            </a:pPr>
            <a:r>
              <a:t>        throw new ArgumentException("Age cannot be negative");</a:t>
            </a:r>
          </a:p>
          <a:p>
            <a:pPr>
              <a:spcAft>
                <a:spcPts val="1000"/>
              </a:spcAft>
              <a:defRPr sz="2000"/>
            </a:pPr>
            <a: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3133"/>
            <a:ext cx="6347714" cy="3880773"/>
          </a:xfrm>
        </p:spPr>
        <p:txBody>
          <a:bodyPr>
            <a:noAutofit/>
          </a:bodyPr>
          <a:lstStyle/>
          <a:p>
            <a:pPr>
              <a:defRPr sz="2000"/>
            </a:pPr>
            <a:r>
              <a:rPr lang="en-US" sz="1400" dirty="0"/>
              <a:t>An array is a collection of variables of the same data type, stored at contiguous memory locations.</a:t>
            </a:r>
          </a:p>
          <a:p>
            <a:pPr>
              <a:defRPr sz="2000"/>
            </a:pPr>
            <a:r>
              <a:rPr lang="en-US" sz="1400" dirty="0"/>
              <a:t>Arrays allow you to store multiple values in a single variable, instead of declaring separate variables for each value.</a:t>
            </a:r>
          </a:p>
          <a:p>
            <a:pPr>
              <a:defRPr sz="2000"/>
            </a:pPr>
            <a:r>
              <a:rPr lang="en-US" sz="1400" dirty="0"/>
              <a:t>Arrays in C# are zero-indexed, meaning the first element starts at index 0.</a:t>
            </a:r>
          </a:p>
          <a:p>
            <a:r>
              <a:rPr lang="en-US" sz="1200" b="1" dirty="0"/>
              <a:t>Real-Time Example: Managing Student Marks</a:t>
            </a:r>
          </a:p>
          <a:p>
            <a:r>
              <a:rPr lang="en-US" sz="1200" dirty="0"/>
              <a:t>Imagine a situation where a teacher wants to store and process the marks of 5 students.</a:t>
            </a:r>
          </a:p>
          <a:p>
            <a:pPr>
              <a:defRPr sz="2000"/>
            </a:pP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428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Agenda</vt:lpstr>
      <vt:lpstr>Method Overloading</vt:lpstr>
      <vt:lpstr>Method Overriding</vt:lpstr>
      <vt:lpstr>Static Objects in C#</vt:lpstr>
      <vt:lpstr>Static Objects in Realtime example</vt:lpstr>
      <vt:lpstr>Exception Handling - Basics</vt:lpstr>
      <vt:lpstr>Try, Catch, Finally Example</vt:lpstr>
      <vt:lpstr>Using Throw Statement</vt:lpstr>
      <vt:lpstr>Array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Mounika Esramoni</cp:lastModifiedBy>
  <cp:revision>4</cp:revision>
  <dcterms:created xsi:type="dcterms:W3CDTF">2013-01-27T09:14:16Z</dcterms:created>
  <dcterms:modified xsi:type="dcterms:W3CDTF">2025-03-13T06:19:51Z</dcterms:modified>
  <cp:category/>
</cp:coreProperties>
</file>