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32" r:id="rId1"/>
    <p:sldMasterId id="2147484296" r:id="rId2"/>
  </p:sldMasterIdLst>
  <p:notesMasterIdLst>
    <p:notesMasterId r:id="rId24"/>
  </p:notesMasterIdLst>
  <p:handoutMasterIdLst>
    <p:handoutMasterId r:id="rId25"/>
  </p:handoutMasterIdLst>
  <p:sldIdLst>
    <p:sldId id="979" r:id="rId3"/>
    <p:sldId id="1010" r:id="rId4"/>
    <p:sldId id="257" r:id="rId5"/>
    <p:sldId id="987" r:id="rId6"/>
    <p:sldId id="1004" r:id="rId7"/>
    <p:sldId id="1011" r:id="rId8"/>
    <p:sldId id="1012" r:id="rId9"/>
    <p:sldId id="1023" r:id="rId10"/>
    <p:sldId id="1015" r:id="rId11"/>
    <p:sldId id="1016" r:id="rId12"/>
    <p:sldId id="1017" r:id="rId13"/>
    <p:sldId id="1018" r:id="rId14"/>
    <p:sldId id="1019" r:id="rId15"/>
    <p:sldId id="1021" r:id="rId16"/>
    <p:sldId id="1020" r:id="rId17"/>
    <p:sldId id="1022" r:id="rId18"/>
    <p:sldId id="1024" r:id="rId19"/>
    <p:sldId id="1009" r:id="rId20"/>
    <p:sldId id="1025" r:id="rId21"/>
    <p:sldId id="1026" r:id="rId22"/>
    <p:sldId id="428" r:id="rId23"/>
  </p:sldIdLst>
  <p:sldSz cx="9144000" cy="6858000" type="screen4x3"/>
  <p:notesSz cx="7104063" cy="10234613"/>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224">
          <p15:clr>
            <a:srgbClr val="A4A3A4"/>
          </p15:clr>
        </p15:guide>
        <p15:guide id="4" pos="223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VN Prasad" initials="LP"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F0FF"/>
    <a:srgbClr val="C1E0FF"/>
    <a:srgbClr val="FBF1B3"/>
    <a:srgbClr val="FFFFCC"/>
    <a:srgbClr val="EBF0F2"/>
    <a:srgbClr val="D5DFE4"/>
    <a:srgbClr val="009900"/>
    <a:srgbClr val="2F71A2"/>
    <a:srgbClr val="2F7184"/>
    <a:srgbClr val="5BB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171933-4619-4E11-9A3F-F7608DF75F8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20" autoAdjust="0"/>
    <p:restoredTop sz="98387" autoAdjust="0"/>
  </p:normalViewPr>
  <p:slideViewPr>
    <p:cSldViewPr>
      <p:cViewPr>
        <p:scale>
          <a:sx n="100" d="100"/>
          <a:sy n="100" d="100"/>
        </p:scale>
        <p:origin x="696" y="-1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322"/>
    </p:cViewPr>
  </p:sorterViewPr>
  <p:notesViewPr>
    <p:cSldViewPr>
      <p:cViewPr varScale="1">
        <p:scale>
          <a:sx n="52" d="100"/>
          <a:sy n="52" d="100"/>
        </p:scale>
        <p:origin x="-2832" y="-108"/>
      </p:cViewPr>
      <p:guideLst>
        <p:guide orient="horz" pos="2880"/>
        <p:guide pos="2160"/>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4023992" y="0"/>
            <a:ext cx="3078427" cy="511731"/>
          </a:xfrm>
          <a:prstGeom prst="rect">
            <a:avLst/>
          </a:prstGeom>
        </p:spPr>
        <p:txBody>
          <a:bodyPr vert="horz" lIns="99075" tIns="49538" rIns="99075" bIns="49538" rtlCol="0"/>
          <a:lstStyle>
            <a:lvl1pPr algn="r">
              <a:defRPr sz="1300">
                <a:latin typeface="Arial" charset="0"/>
                <a:cs typeface="Arial" charset="0"/>
              </a:defRPr>
            </a:lvl1pPr>
          </a:lstStyle>
          <a:p>
            <a:pPr>
              <a:defRPr/>
            </a:pPr>
            <a:fld id="{4EB745A5-3952-4467-A039-FB9EA0AFC76E}" type="datetimeFigureOut">
              <a:rPr lang="en-US"/>
              <a:pPr>
                <a:defRPr/>
              </a:pPr>
              <a:t>1/24/2024</a:t>
            </a:fld>
            <a:endParaRPr lang="en-US"/>
          </a:p>
        </p:txBody>
      </p:sp>
      <p:sp>
        <p:nvSpPr>
          <p:cNvPr id="4" name="Footer Placeholder 3"/>
          <p:cNvSpPr>
            <a:spLocks noGrp="1"/>
          </p:cNvSpPr>
          <p:nvPr>
            <p:ph type="ftr" sz="quarter" idx="2"/>
          </p:nvPr>
        </p:nvSpPr>
        <p:spPr>
          <a:xfrm>
            <a:off x="0" y="9721106"/>
            <a:ext cx="3078427" cy="511731"/>
          </a:xfrm>
          <a:prstGeom prst="rect">
            <a:avLst/>
          </a:prstGeom>
        </p:spPr>
        <p:txBody>
          <a:bodyPr vert="horz" lIns="99075" tIns="49538" rIns="99075" bIns="49538" rtlCol="0" anchor="b"/>
          <a:lstStyle>
            <a:lvl1pPr algn="l">
              <a:defRPr sz="130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4023992" y="9721106"/>
            <a:ext cx="3078427" cy="511731"/>
          </a:xfrm>
          <a:prstGeom prst="rect">
            <a:avLst/>
          </a:prstGeom>
        </p:spPr>
        <p:txBody>
          <a:bodyPr vert="horz" lIns="99075" tIns="49538" rIns="99075" bIns="49538" rtlCol="0" anchor="b"/>
          <a:lstStyle>
            <a:lvl1pPr algn="r">
              <a:defRPr sz="1300">
                <a:latin typeface="Arial" charset="0"/>
                <a:cs typeface="Arial" charset="0"/>
              </a:defRPr>
            </a:lvl1pPr>
          </a:lstStyle>
          <a:p>
            <a:pPr>
              <a:defRPr/>
            </a:pPr>
            <a:fld id="{2BAE9AA9-BB6B-4AF6-9F4B-D9B5067D11BD}" type="slidenum">
              <a:rPr lang="en-US"/>
              <a:pPr>
                <a:defRPr/>
              </a:pPr>
              <a:t>‹#›</a:t>
            </a:fld>
            <a:endParaRPr lang="en-US"/>
          </a:p>
        </p:txBody>
      </p:sp>
    </p:spTree>
    <p:extLst>
      <p:ext uri="{BB962C8B-B14F-4D97-AF65-F5344CB8AC3E}">
        <p14:creationId xmlns:p14="http://schemas.microsoft.com/office/powerpoint/2010/main" val="2636810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023992" y="0"/>
            <a:ext cx="3078427" cy="511731"/>
          </a:xfrm>
          <a:prstGeom prst="rect">
            <a:avLst/>
          </a:prstGeom>
        </p:spPr>
        <p:txBody>
          <a:bodyPr vert="horz" lIns="99075" tIns="49538" rIns="99075" bIns="49538" rtlCol="0"/>
          <a:lstStyle>
            <a:lvl1pPr algn="r" fontAlgn="auto">
              <a:spcBef>
                <a:spcPts val="0"/>
              </a:spcBef>
              <a:spcAft>
                <a:spcPts val="0"/>
              </a:spcAft>
              <a:defRPr sz="1300">
                <a:latin typeface="+mn-lt"/>
                <a:cs typeface="+mn-cs"/>
              </a:defRPr>
            </a:lvl1pPr>
          </a:lstStyle>
          <a:p>
            <a:pPr>
              <a:defRPr/>
            </a:pPr>
            <a:fld id="{1948D6C1-579C-43E6-BA90-5DE48973DA98}" type="datetimeFigureOut">
              <a:rPr lang="en-US"/>
              <a:pPr>
                <a:defRPr/>
              </a:pPr>
              <a:t>1/24/2024</a:t>
            </a:fld>
            <a:endParaRPr lang="en-US"/>
          </a:p>
        </p:txBody>
      </p:sp>
      <p:sp>
        <p:nvSpPr>
          <p:cNvPr id="4" name="Slide Image Placeholder 3"/>
          <p:cNvSpPr>
            <a:spLocks noGrp="1" noRot="1" noChangeAspect="1"/>
          </p:cNvSpPr>
          <p:nvPr>
            <p:ph type="sldImg" idx="2"/>
          </p:nvPr>
        </p:nvSpPr>
        <p:spPr>
          <a:xfrm>
            <a:off x="995363" y="768350"/>
            <a:ext cx="5113337" cy="3836988"/>
          </a:xfrm>
          <a:prstGeom prst="rect">
            <a:avLst/>
          </a:prstGeom>
          <a:noFill/>
          <a:ln w="12700">
            <a:solidFill>
              <a:prstClr val="black"/>
            </a:solidFill>
          </a:ln>
        </p:spPr>
        <p:txBody>
          <a:bodyPr vert="horz" lIns="99075" tIns="49538" rIns="99075" bIns="49538" rtlCol="0" anchor="ctr"/>
          <a:lstStyle/>
          <a:p>
            <a:pPr lvl="0"/>
            <a:endParaRPr lang="en-US" noProof="0"/>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75" tIns="49538" rIns="99075" bIns="4953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fontAlgn="auto">
              <a:spcBef>
                <a:spcPts val="0"/>
              </a:spcBef>
              <a:spcAft>
                <a:spcPts val="0"/>
              </a:spcAft>
              <a:defRPr sz="1300">
                <a:latin typeface="+mn-lt"/>
                <a:cs typeface="+mn-cs"/>
              </a:defRPr>
            </a:lvl1pPr>
          </a:lstStyle>
          <a:p>
            <a:pPr>
              <a:defRPr/>
            </a:pPr>
            <a:fld id="{E7A35FBF-25E3-40BE-9E2D-5992AD91964A}" type="slidenum">
              <a:rPr lang="en-US"/>
              <a:pPr>
                <a:defRPr/>
              </a:pPr>
              <a:t>‹#›</a:t>
            </a:fld>
            <a:endParaRPr lang="en-US"/>
          </a:p>
        </p:txBody>
      </p:sp>
    </p:spTree>
    <p:extLst>
      <p:ext uri="{BB962C8B-B14F-4D97-AF65-F5344CB8AC3E}">
        <p14:creationId xmlns:p14="http://schemas.microsoft.com/office/powerpoint/2010/main" val="18959251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Freeform 2"/>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9" name="Title 8"/>
          <p:cNvSpPr>
            <a:spLocks noGrp="1"/>
          </p:cNvSpPr>
          <p:nvPr>
            <p:ph type="ctrTitle"/>
          </p:nvPr>
        </p:nvSpPr>
        <p:spPr>
          <a:xfrm>
            <a:off x="457200" y="1752600"/>
            <a:ext cx="6629400" cy="2590800"/>
          </a:xfrm>
        </p:spPr>
        <p:txBody>
          <a:bodyPr anchor="t"/>
          <a:lstStyle>
            <a:lvl1pPr algn="ct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a:t>Click to edit Master title style</a:t>
            </a:r>
          </a:p>
        </p:txBody>
      </p:sp>
      <p:sp>
        <p:nvSpPr>
          <p:cNvPr id="5" name="Date Placeholder 29"/>
          <p:cNvSpPr>
            <a:spLocks noGrp="1"/>
          </p:cNvSpPr>
          <p:nvPr>
            <p:ph type="dt" sz="half" idx="10"/>
          </p:nvPr>
        </p:nvSpPr>
        <p:spPr/>
        <p:txBody>
          <a:bodyPr/>
          <a:lstStyle>
            <a:lvl1pPr>
              <a:defRPr b="1">
                <a:solidFill>
                  <a:schemeClr val="tx1"/>
                </a:solidFill>
              </a:defRPr>
            </a:lvl1pPr>
          </a:lstStyle>
          <a:p>
            <a:pPr>
              <a:defRPr/>
            </a:pPr>
            <a:fld id="{DB7E87BE-ECB9-4915-A9FB-AC5A32E7C64D}" type="datetime4">
              <a:rPr lang="en-US"/>
              <a:pPr>
                <a:defRPr/>
              </a:pPr>
              <a:t>January 24, 2024</a:t>
            </a:fld>
            <a:endParaRPr lang="en-US"/>
          </a:p>
        </p:txBody>
      </p:sp>
      <p:sp>
        <p:nvSpPr>
          <p:cNvPr id="6" name="Footer Placeholder 18"/>
          <p:cNvSpPr>
            <a:spLocks noGrp="1"/>
          </p:cNvSpPr>
          <p:nvPr>
            <p:ph type="ftr" sz="quarter" idx="11"/>
          </p:nvPr>
        </p:nvSpPr>
        <p:spPr/>
        <p:txBody>
          <a:bodyPr/>
          <a:lstStyle>
            <a:lvl1pPr>
              <a:defRPr b="1">
                <a:solidFill>
                  <a:schemeClr val="tx1"/>
                </a:solidFill>
              </a:defRPr>
            </a:lvl1pPr>
          </a:lstStyle>
          <a:p>
            <a:pPr>
              <a:defRPr/>
            </a:pPr>
            <a:r>
              <a:rPr lang="en-US"/>
              <a:t>MSRIT, Bangalore - 54</a:t>
            </a:r>
          </a:p>
        </p:txBody>
      </p:sp>
      <p:sp>
        <p:nvSpPr>
          <p:cNvPr id="7" name="Slide Number Placeholder 26"/>
          <p:cNvSpPr>
            <a:spLocks noGrp="1"/>
          </p:cNvSpPr>
          <p:nvPr>
            <p:ph type="sldNum" sz="quarter" idx="12"/>
          </p:nvPr>
        </p:nvSpPr>
        <p:spPr/>
        <p:txBody>
          <a:bodyPr/>
          <a:lstStyle>
            <a:lvl1pPr>
              <a:defRPr b="1">
                <a:solidFill>
                  <a:schemeClr val="tx1"/>
                </a:solidFill>
              </a:defRPr>
            </a:lvl1pPr>
          </a:lstStyle>
          <a:p>
            <a:pPr>
              <a:defRPr/>
            </a:pPr>
            <a:fld id="{7B992530-92A3-44B4-96DF-B2605C41FE76}"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46E299F9-016B-44F3-9982-C9355A2155B3}" type="datetime4">
              <a:rPr lang="en-US"/>
              <a:pPr>
                <a:defRPr/>
              </a:pPr>
              <a:t>January 24, 2024</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17"/>
          <p:cNvSpPr>
            <a:spLocks noGrp="1"/>
          </p:cNvSpPr>
          <p:nvPr>
            <p:ph type="sldNum" sz="quarter" idx="12"/>
          </p:nvPr>
        </p:nvSpPr>
        <p:spPr/>
        <p:txBody>
          <a:bodyPr/>
          <a:lstStyle>
            <a:lvl1pPr>
              <a:defRPr/>
            </a:lvl1pPr>
          </a:lstStyle>
          <a:p>
            <a:pPr>
              <a:defRPr/>
            </a:pPr>
            <a:fld id="{3026275E-019F-4DBF-9570-2B2CFE581BE3}"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235DA6DD-3B24-4DF3-9704-5628DCCB3A4F}" type="datetime4">
              <a:rPr lang="en-US"/>
              <a:pPr>
                <a:defRPr/>
              </a:pPr>
              <a:t>January 24, 2024</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17"/>
          <p:cNvSpPr>
            <a:spLocks noGrp="1"/>
          </p:cNvSpPr>
          <p:nvPr>
            <p:ph type="sldNum" sz="quarter" idx="12"/>
          </p:nvPr>
        </p:nvSpPr>
        <p:spPr/>
        <p:txBody>
          <a:bodyPr/>
          <a:lstStyle>
            <a:lvl1pPr>
              <a:defRPr/>
            </a:lvl1pPr>
          </a:lstStyle>
          <a:p>
            <a:pPr>
              <a:defRPr/>
            </a:pPr>
            <a:fld id="{614E3C3C-488C-4C21-8865-BBB9440A05BB}"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b="1">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24EE324-7AFF-46B2-A17A-120FCC0BF172}" type="datetime4">
              <a:rPr lang="en-US"/>
              <a:pPr>
                <a:defRPr/>
              </a:pPr>
              <a:t>January 24, 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B9E0CA6-51E5-4909-A9E7-74F83F1586A3}"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4" name="Rectangle 3"/>
          <p:cNvSpPr/>
          <p:nvPr userDrawn="1"/>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Date Placeholder 3"/>
          <p:cNvSpPr>
            <a:spLocks noGrp="1"/>
          </p:cNvSpPr>
          <p:nvPr>
            <p:ph type="dt" sz="half" idx="10"/>
          </p:nvPr>
        </p:nvSpPr>
        <p:spPr/>
        <p:txBody>
          <a:bodyPr/>
          <a:lstStyle>
            <a:lvl1pPr>
              <a:defRPr/>
            </a:lvl1pPr>
          </a:lstStyle>
          <a:p>
            <a:pPr>
              <a:defRPr/>
            </a:pPr>
            <a:fld id="{8C130FB4-5FD8-4ECD-81D1-81B7DB878539}" type="datetime4">
              <a:rPr lang="en-US"/>
              <a:pPr>
                <a:defRPr/>
              </a:pPr>
              <a:t>January 24, 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5"/>
          <p:cNvSpPr>
            <a:spLocks noGrp="1"/>
          </p:cNvSpPr>
          <p:nvPr>
            <p:ph type="sldNum" sz="quarter" idx="12"/>
          </p:nvPr>
        </p:nvSpPr>
        <p:spPr/>
        <p:txBody>
          <a:bodyPr/>
          <a:lstStyle>
            <a:lvl1pPr>
              <a:defRPr/>
            </a:lvl1pPr>
          </a:lstStyle>
          <a:p>
            <a:pPr>
              <a:defRPr/>
            </a:pPr>
            <a:fld id="{F0EEE149-5D86-4BF5-BCC2-4D8A9996A715}"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431925" y="36513"/>
            <a:ext cx="184150" cy="366712"/>
          </a:xfrm>
          <a:prstGeom prst="rect">
            <a:avLst/>
          </a:prstGeom>
          <a:noFill/>
          <a:ln>
            <a:noFill/>
          </a:ln>
        </p:spPr>
        <p:txBody>
          <a:bodyPr wrap="none">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hangingPunct="1">
              <a:defRPr/>
            </a:pPr>
            <a:endParaRPr lang="en-US" sz="1800">
              <a:solidFill>
                <a:srgbClr val="000000"/>
              </a:solidFill>
            </a:endParaRPr>
          </a:p>
        </p:txBody>
      </p:sp>
      <p:sp>
        <p:nvSpPr>
          <p:cNvPr id="3" name="Text Box 5"/>
          <p:cNvSpPr txBox="1">
            <a:spLocks noChangeArrowheads="1"/>
          </p:cNvSpPr>
          <p:nvPr/>
        </p:nvSpPr>
        <p:spPr bwMode="auto">
          <a:xfrm>
            <a:off x="1584325" y="265113"/>
            <a:ext cx="6950075" cy="366712"/>
          </a:xfrm>
          <a:prstGeom prst="rect">
            <a:avLst/>
          </a:prstGeom>
          <a:noFill/>
          <a:ln>
            <a:noFill/>
          </a:ln>
        </p:spPr>
        <p:txBody>
          <a:bodyPr>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hangingPunct="1">
              <a:defRPr/>
            </a:pPr>
            <a:endParaRPr lang="en-US" sz="1800">
              <a:solidFill>
                <a:srgbClr val="000000"/>
              </a:solidFill>
            </a:endParaRPr>
          </a:p>
        </p:txBody>
      </p:sp>
      <p:sp>
        <p:nvSpPr>
          <p:cNvPr id="4" name="Text Box 6"/>
          <p:cNvSpPr txBox="1">
            <a:spLocks noChangeArrowheads="1"/>
          </p:cNvSpPr>
          <p:nvPr/>
        </p:nvSpPr>
        <p:spPr bwMode="auto">
          <a:xfrm>
            <a:off x="152400" y="0"/>
            <a:ext cx="8778875" cy="366713"/>
          </a:xfrm>
          <a:prstGeom prst="rect">
            <a:avLst/>
          </a:prstGeom>
          <a:noFill/>
          <a:ln>
            <a:noFill/>
          </a:ln>
        </p:spPr>
        <p:txBody>
          <a:bodyPr>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hangingPunct="1">
              <a:defRPr/>
            </a:pPr>
            <a:endParaRPr lang="en-US" sz="1800">
              <a:solidFill>
                <a:srgbClr val="000000"/>
              </a:solidFill>
            </a:endParaRPr>
          </a:p>
        </p:txBody>
      </p:sp>
      <p:sp>
        <p:nvSpPr>
          <p:cNvPr id="5" name="Text Box 7"/>
          <p:cNvSpPr txBox="1">
            <a:spLocks noChangeArrowheads="1"/>
          </p:cNvSpPr>
          <p:nvPr/>
        </p:nvSpPr>
        <p:spPr bwMode="auto">
          <a:xfrm>
            <a:off x="1431925" y="265113"/>
            <a:ext cx="184150" cy="366712"/>
          </a:xfrm>
          <a:prstGeom prst="rect">
            <a:avLst/>
          </a:prstGeom>
          <a:noFill/>
          <a:ln>
            <a:noFill/>
          </a:ln>
        </p:spPr>
        <p:txBody>
          <a:bodyPr wrap="none">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hangingPunct="1">
              <a:defRPr/>
            </a:pPr>
            <a:endParaRPr lang="en-US" sz="1800">
              <a:solidFill>
                <a:srgbClr val="000000"/>
              </a:solidFill>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1/24/2024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00FA5C5-ACDE-4CE5-8F88-EAA3BB3D0149}"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1/24/2024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4E0BCCF-7462-48E6-B778-D24CBF182DD8}"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1/24/2024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7F63486-94B2-4EE8-9445-CF739CCABEE9}"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1/24/2024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8E7AD3D-6781-49D5-B9AF-0B5C050C74F7}"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1/24/2024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F3B8F54-97EB-4261-A859-2D2793E404F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696200" cy="990600"/>
          </a:xfrm>
        </p:spPr>
        <p:txBody>
          <a:bodyPr/>
          <a:lstStyle>
            <a:lvl1pPr algn="l">
              <a:defRPr/>
            </a:lvl1pPr>
          </a:lstStyle>
          <a:p>
            <a:r>
              <a:rPr lang="en-US"/>
              <a:t>Click to edit Master title style</a:t>
            </a:r>
          </a:p>
        </p:txBody>
      </p:sp>
      <p:sp>
        <p:nvSpPr>
          <p:cNvPr id="3" name="Content Placeholder 2"/>
          <p:cNvSpPr>
            <a:spLocks noGrp="1"/>
          </p:cNvSpPr>
          <p:nvPr>
            <p:ph idx="1"/>
          </p:nvPr>
        </p:nvSpPr>
        <p:spPr>
          <a:xfrm>
            <a:off x="228600" y="1371600"/>
            <a:ext cx="8610600" cy="4678363"/>
          </a:xfrm>
        </p:spPr>
        <p:txBody>
          <a:bodyPr/>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001000" y="0"/>
            <a:ext cx="1143000" cy="228600"/>
          </a:xfrm>
        </p:spPr>
        <p:txBody>
          <a:bodyPr anchor="t"/>
          <a:lstStyle>
            <a:lvl1pPr>
              <a:defRPr/>
            </a:lvl1pPr>
          </a:lstStyle>
          <a:p>
            <a:pPr>
              <a:defRPr/>
            </a:pPr>
            <a:fld id="{BCA20BF4-46A4-4C62-9717-542F3E07C11D}" type="datetime4">
              <a:rPr lang="en-US"/>
              <a:pPr>
                <a:defRPr/>
              </a:pPr>
              <a:t>January 24, 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5"/>
          <p:cNvSpPr>
            <a:spLocks noGrp="1"/>
          </p:cNvSpPr>
          <p:nvPr>
            <p:ph type="sldNum" sz="quarter" idx="12"/>
          </p:nvPr>
        </p:nvSpPr>
        <p:spPr/>
        <p:txBody>
          <a:bodyPr/>
          <a:lstStyle>
            <a:lvl1pPr>
              <a:defRPr/>
            </a:lvl1pPr>
          </a:lstStyle>
          <a:p>
            <a:pPr>
              <a:defRPr/>
            </a:pPr>
            <a:fld id="{FAB6ED7B-5CA3-4472-B01C-99CB7689D1EA}" type="slidenum">
              <a:rPr lang="en-US"/>
              <a:pPr>
                <a:defRPr/>
              </a:pPr>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1/24/2024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3E302A0-BDA2-4490-9595-ECCF8300A389}"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1/24/2024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372D3E8-0EA2-4A17-AD95-4D1BE7040DA3}"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1/24/2024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DB134A9-DB4D-4F45-B954-56FE8F94127B}"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1/24/2024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D73F91C-DDBF-4D87-9E17-D4F5866A4479}"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1/24/2024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7A30F9E-5D22-4A54-B0B3-CAAB85DAD958}"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1/24/2024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E1900FD-6772-40C7-929B-48B8C155F95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Freeform 2"/>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2133600"/>
            <a:ext cx="6629400" cy="1826363"/>
          </a:xfrm>
        </p:spPr>
        <p:txBody>
          <a:bodyPr tIns="0" bIns="0" anchor="t">
            <a:noAutofit/>
          </a:bodyPr>
          <a:lstStyle>
            <a:lvl1pPr algn="l">
              <a:buNone/>
              <a:defRPr sz="6600" b="1"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latin typeface="Brush Script MT" pitchFamily="66" charset="0"/>
              </a:defRPr>
            </a:lvl1pPr>
          </a:lstStyle>
          <a:p>
            <a:r>
              <a:rPr lang="en-US" dirty="0"/>
              <a:t>Click to edit Master title style</a:t>
            </a:r>
          </a:p>
        </p:txBody>
      </p:sp>
      <p:sp>
        <p:nvSpPr>
          <p:cNvPr id="5" name="Date Placeholder 3"/>
          <p:cNvSpPr>
            <a:spLocks noGrp="1"/>
          </p:cNvSpPr>
          <p:nvPr>
            <p:ph type="dt" sz="half" idx="10"/>
          </p:nvPr>
        </p:nvSpPr>
        <p:spPr>
          <a:xfrm>
            <a:off x="7924800" y="0"/>
            <a:ext cx="1219200" cy="284163"/>
          </a:xfrm>
        </p:spPr>
        <p:txBody>
          <a:bodyPr anchor="t"/>
          <a:lstStyle>
            <a:lvl1pPr>
              <a:defRPr/>
            </a:lvl1pPr>
          </a:lstStyle>
          <a:p>
            <a:pPr>
              <a:defRPr/>
            </a:pPr>
            <a:fld id="{8AD5B4E8-8B51-4882-8119-31F6314D291B}" type="datetime4">
              <a:rPr lang="en-US"/>
              <a:pPr>
                <a:defRPr/>
              </a:pPr>
              <a:t>January 24, 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5"/>
          <p:cNvSpPr>
            <a:spLocks noGrp="1"/>
          </p:cNvSpPr>
          <p:nvPr>
            <p:ph type="sldNum" sz="quarter" idx="12"/>
          </p:nvPr>
        </p:nvSpPr>
        <p:spPr/>
        <p:txBody>
          <a:bodyPr/>
          <a:lstStyle>
            <a:lvl1pPr>
              <a:defRPr/>
            </a:lvl1pPr>
          </a:lstStyle>
          <a:p>
            <a:pPr>
              <a:defRPr/>
            </a:pPr>
            <a:fld id="{A1B217A7-E8DB-44FD-ABFD-9152337CD6C9}"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3657600" cy="4525963"/>
          </a:xfrm>
        </p:spPr>
        <p:txBody>
          <a:bodyPr/>
          <a:lstStyle>
            <a:lvl1pPr>
              <a:defRPr sz="2600" b="1"/>
            </a:lvl1pPr>
            <a:lvl2pPr>
              <a:defRPr sz="2200" b="1"/>
            </a:lvl2pPr>
            <a:lvl3pPr>
              <a:defRPr sz="2000" b="1"/>
            </a:lvl3pPr>
            <a:lvl4pPr>
              <a:defRPr sz="1800" b="1"/>
            </a:lvl4pPr>
            <a:lvl5pPr>
              <a:defRPr sz="18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67200" y="1600200"/>
            <a:ext cx="3657600" cy="4525963"/>
          </a:xfrm>
        </p:spPr>
        <p:txBody>
          <a:bodyPr/>
          <a:lstStyle>
            <a:lvl1pPr>
              <a:defRPr sz="2600" b="1"/>
            </a:lvl1pPr>
            <a:lvl2pPr>
              <a:defRPr sz="2200" b="1"/>
            </a:lvl2pPr>
            <a:lvl3pPr>
              <a:defRPr sz="2000" b="1"/>
            </a:lvl3pPr>
            <a:lvl4pPr>
              <a:defRPr sz="1800" b="1"/>
            </a:lvl4pPr>
            <a:lvl5pPr>
              <a:defRPr sz="18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001000" y="0"/>
            <a:ext cx="1143000" cy="365125"/>
          </a:xfrm>
        </p:spPr>
        <p:txBody>
          <a:bodyPr anchor="t"/>
          <a:lstStyle>
            <a:lvl1pPr>
              <a:defRPr/>
            </a:lvl1pPr>
          </a:lstStyle>
          <a:p>
            <a:pPr>
              <a:defRPr/>
            </a:pPr>
            <a:fld id="{B4147ACC-92FB-429D-8ACA-A583ECABA249}" type="datetime4">
              <a:rPr lang="en-US"/>
              <a:pPr>
                <a:defRPr/>
              </a:pPr>
              <a:t>January 24, 2024</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6"/>
          <p:cNvSpPr>
            <a:spLocks noGrp="1"/>
          </p:cNvSpPr>
          <p:nvPr>
            <p:ph type="sldNum" sz="quarter" idx="12"/>
          </p:nvPr>
        </p:nvSpPr>
        <p:spPr/>
        <p:txBody>
          <a:bodyPr/>
          <a:lstStyle>
            <a:lvl1pPr>
              <a:defRPr/>
            </a:lvl1pPr>
          </a:lstStyle>
          <a:p>
            <a:pPr>
              <a:defRPr/>
            </a:pPr>
            <a:fld id="{BACC7008-F5ED-4269-A898-E084C9C899C3}"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dirty="0"/>
              <a:t>Click to edit Master text styles</a:t>
            </a:r>
          </a:p>
        </p:txBody>
      </p:sp>
      <p:sp>
        <p:nvSpPr>
          <p:cNvPr id="4" name="Text Placeholder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b="1"/>
            </a:lvl1pPr>
            <a:lvl2pPr>
              <a:defRPr sz="2000" b="1"/>
            </a:lvl2pPr>
            <a:lvl3pPr>
              <a:defRPr sz="1800" b="1"/>
            </a:lvl3pPr>
            <a:lvl4pPr>
              <a:defRPr sz="1600" b="1"/>
            </a:lvl4pPr>
            <a:lvl5pPr>
              <a:defRPr sz="16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516912"/>
            <a:ext cx="4041775" cy="3941763"/>
          </a:xfrm>
        </p:spPr>
        <p:txBody>
          <a:bodyPr/>
          <a:lstStyle>
            <a:lvl1pPr>
              <a:defRPr sz="2400" b="1"/>
            </a:lvl1pPr>
            <a:lvl2pPr>
              <a:defRPr sz="2000" b="1"/>
            </a:lvl2pPr>
            <a:lvl3pPr>
              <a:defRPr sz="1800" b="1"/>
            </a:lvl3pPr>
            <a:lvl4pPr>
              <a:defRPr sz="1600" b="1"/>
            </a:lvl4pPr>
            <a:lvl5pPr>
              <a:defRPr sz="16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001000" y="0"/>
            <a:ext cx="1143000" cy="365125"/>
          </a:xfrm>
        </p:spPr>
        <p:txBody>
          <a:bodyPr anchor="t"/>
          <a:lstStyle>
            <a:lvl1pPr>
              <a:defRPr/>
            </a:lvl1pPr>
          </a:lstStyle>
          <a:p>
            <a:pPr>
              <a:defRPr/>
            </a:pPr>
            <a:fld id="{272CADEB-BF3F-40FE-A6E1-8FB498EBFF75}" type="datetime4">
              <a:rPr lang="en-US"/>
              <a:pPr>
                <a:defRPr/>
              </a:pPr>
              <a:t>January 24, 2024</a:t>
            </a:fld>
            <a:endParaRPr lang="en-US" dirty="0"/>
          </a:p>
        </p:txBody>
      </p:sp>
      <p:sp>
        <p:nvSpPr>
          <p:cNvPr id="8" name="Footer Placeholder 7"/>
          <p:cNvSpPr>
            <a:spLocks noGrp="1"/>
          </p:cNvSpPr>
          <p:nvPr>
            <p:ph type="ftr" sz="quarter" idx="11"/>
          </p:nvPr>
        </p:nvSpPr>
        <p:spPr/>
        <p:txBody>
          <a:bodyPr/>
          <a:lstStyle>
            <a:lvl1pPr>
              <a:defRPr/>
            </a:lvl1pPr>
          </a:lstStyle>
          <a:p>
            <a:pPr>
              <a:defRPr/>
            </a:pPr>
            <a:r>
              <a:rPr lang="en-US"/>
              <a:t>MSRIT, Bangalore - 54</a:t>
            </a:r>
          </a:p>
        </p:txBody>
      </p:sp>
      <p:sp>
        <p:nvSpPr>
          <p:cNvPr id="9" name="Slide Number Placeholder 8"/>
          <p:cNvSpPr>
            <a:spLocks noGrp="1"/>
          </p:cNvSpPr>
          <p:nvPr>
            <p:ph type="sldNum" sz="quarter" idx="12"/>
          </p:nvPr>
        </p:nvSpPr>
        <p:spPr/>
        <p:txBody>
          <a:bodyPr/>
          <a:lstStyle>
            <a:lvl1pPr>
              <a:defRPr/>
            </a:lvl1pPr>
          </a:lstStyle>
          <a:p>
            <a:pPr>
              <a:defRPr/>
            </a:pPr>
            <a:fld id="{A246BB36-18C6-4FE9-B805-A8C3DE15B00B}"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lstStyle>
            <a:lvl1pPr algn="l">
              <a:defRPr sz="4600"/>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83A8CC13-011D-4FF1-A91B-6F32563F3107}" type="datetime4">
              <a:rPr lang="en-US"/>
              <a:pPr>
                <a:defRPr/>
              </a:pPr>
              <a:t>January 24, 2024</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MSRIT, Bangalore - 54</a:t>
            </a:r>
          </a:p>
        </p:txBody>
      </p:sp>
      <p:sp>
        <p:nvSpPr>
          <p:cNvPr id="5" name="Slide Number Placeholder 17"/>
          <p:cNvSpPr>
            <a:spLocks noGrp="1"/>
          </p:cNvSpPr>
          <p:nvPr>
            <p:ph type="sldNum" sz="quarter" idx="12"/>
          </p:nvPr>
        </p:nvSpPr>
        <p:spPr/>
        <p:txBody>
          <a:bodyPr/>
          <a:lstStyle>
            <a:lvl1pPr>
              <a:defRPr/>
            </a:lvl1pPr>
          </a:lstStyle>
          <a:p>
            <a:pPr>
              <a:defRPr/>
            </a:pPr>
            <a:fld id="{408C28FB-DE10-4C5E-A921-43ECF992E87A}"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01994FAC-2DE5-41E9-9A24-8A1E7CF1B5A0}" type="datetime4">
              <a:rPr lang="en-US"/>
              <a:pPr>
                <a:defRPr/>
              </a:pPr>
              <a:t>January 24, 2024</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MSRIT, Bangalore - 54</a:t>
            </a:r>
          </a:p>
        </p:txBody>
      </p:sp>
      <p:sp>
        <p:nvSpPr>
          <p:cNvPr id="4" name="Slide Number Placeholder 17"/>
          <p:cNvSpPr>
            <a:spLocks noGrp="1"/>
          </p:cNvSpPr>
          <p:nvPr>
            <p:ph type="sldNum" sz="quarter" idx="12"/>
          </p:nvPr>
        </p:nvSpPr>
        <p:spPr/>
        <p:txBody>
          <a:bodyPr/>
          <a:lstStyle>
            <a:lvl1pPr>
              <a:defRPr/>
            </a:lvl1pPr>
          </a:lstStyle>
          <a:p>
            <a:pPr>
              <a:defRPr/>
            </a:pPr>
            <a:fld id="{2AABB723-660E-4467-8A37-055799D186E4}"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en-US"/>
              <a:t>Click to edit Master title style</a:t>
            </a:r>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b="1"/>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b="1"/>
            </a:lvl1pPr>
            <a:lvl2pPr>
              <a:defRPr sz="2400" b="1"/>
            </a:lvl2pPr>
            <a:lvl3pPr>
              <a:defRPr sz="2200" b="1"/>
            </a:lvl3pPr>
            <a:lvl4pPr>
              <a:defRPr sz="2000" b="1"/>
            </a:lvl4pPr>
            <a:lvl5pPr>
              <a:defRPr sz="20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6BDFC0E5-92B9-4058-9E1A-1150FD45C641}" type="datetime4">
              <a:rPr lang="en-US"/>
              <a:pPr>
                <a:defRPr/>
              </a:pPr>
              <a:t>January 24, 2024</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6"/>
          <p:cNvSpPr>
            <a:spLocks noGrp="1"/>
          </p:cNvSpPr>
          <p:nvPr>
            <p:ph type="sldNum" sz="quarter" idx="12"/>
          </p:nvPr>
        </p:nvSpPr>
        <p:spPr>
          <a:xfrm>
            <a:off x="8156575" y="6421438"/>
            <a:ext cx="762000" cy="365125"/>
          </a:xfrm>
        </p:spPr>
        <p:txBody>
          <a:bodyPr/>
          <a:lstStyle>
            <a:lvl1pPr>
              <a:defRPr/>
            </a:lvl1pPr>
          </a:lstStyle>
          <a:p>
            <a:pPr>
              <a:defRPr/>
            </a:pPr>
            <a:fld id="{10998E90-0A32-499E-B1BB-FF45A4E227C1}"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62600" y="1219200"/>
            <a:ext cx="3053868" cy="1253808"/>
          </a:xfrm>
        </p:spPr>
        <p:txBody>
          <a:bodyPr anchor="b"/>
          <a:lstStyle>
            <a:lvl1pPr algn="l">
              <a:buNone/>
              <a:defRPr sz="2200" b="1">
                <a:solidFill>
                  <a:srgbClr val="FFD03B"/>
                </a:solidFill>
              </a:defRPr>
            </a:lvl1pPr>
          </a:lstStyle>
          <a:p>
            <a:r>
              <a:rPr lang="en-US"/>
              <a:t>Click to edit Master title style</a:t>
            </a:r>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5562600" y="2743200"/>
            <a:ext cx="3053866" cy="2663482"/>
          </a:xfrm>
        </p:spPr>
        <p:txBody>
          <a:bodyPr lIns="45720" rIns="45720"/>
          <a:lstStyle>
            <a:lvl1pPr marL="0" indent="0">
              <a:buFontTx/>
              <a:buNone/>
              <a:defRPr sz="1200" b="1"/>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5" name="Date Placeholder 9"/>
          <p:cNvSpPr>
            <a:spLocks noGrp="1"/>
          </p:cNvSpPr>
          <p:nvPr>
            <p:ph type="dt" sz="half" idx="10"/>
          </p:nvPr>
        </p:nvSpPr>
        <p:spPr/>
        <p:txBody>
          <a:bodyPr/>
          <a:lstStyle>
            <a:lvl1pPr>
              <a:defRPr/>
            </a:lvl1pPr>
          </a:lstStyle>
          <a:p>
            <a:pPr>
              <a:defRPr/>
            </a:pPr>
            <a:fld id="{2FF0269C-98B0-431C-9C3C-6AD045396D3C}" type="datetime4">
              <a:rPr lang="en-US"/>
              <a:pPr>
                <a:defRPr/>
              </a:pPr>
              <a:t>January 24, 2024</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17"/>
          <p:cNvSpPr>
            <a:spLocks noGrp="1"/>
          </p:cNvSpPr>
          <p:nvPr>
            <p:ph type="sldNum" sz="quarter" idx="12"/>
          </p:nvPr>
        </p:nvSpPr>
        <p:spPr/>
        <p:txBody>
          <a:bodyPr/>
          <a:lstStyle>
            <a:lvl1pPr>
              <a:defRPr/>
            </a:lvl1pPr>
          </a:lstStyle>
          <a:p>
            <a:pPr>
              <a:defRPr/>
            </a:pPr>
            <a:fld id="{E766B00E-CF0F-496B-9F75-F8C31B645E5F}"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Freeform 11"/>
          <p:cNvSpPr>
            <a:spLocks/>
          </p:cNvSpPr>
          <p:nvPr/>
        </p:nvSpPr>
        <p:spPr bwMode="auto">
          <a:xfrm>
            <a:off x="0" y="5410200"/>
            <a:ext cx="9144000" cy="1454150"/>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099" name="Title Placeholder 8"/>
          <p:cNvSpPr>
            <a:spLocks noGrp="1"/>
          </p:cNvSpPr>
          <p:nvPr>
            <p:ph type="title"/>
          </p:nvPr>
        </p:nvSpPr>
        <p:spPr bwMode="auto">
          <a:xfrm>
            <a:off x="304800" y="152400"/>
            <a:ext cx="7620000" cy="99060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a:t>Click to edit Master title style</a:t>
            </a:r>
          </a:p>
        </p:txBody>
      </p:sp>
      <p:sp>
        <p:nvSpPr>
          <p:cNvPr id="4100" name="Text Placeholder 29"/>
          <p:cNvSpPr>
            <a:spLocks noGrp="1"/>
          </p:cNvSpPr>
          <p:nvPr>
            <p:ph type="body" idx="1"/>
          </p:nvPr>
        </p:nvSpPr>
        <p:spPr bwMode="auto">
          <a:xfrm>
            <a:off x="304800" y="1371600"/>
            <a:ext cx="7620000" cy="4678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421438"/>
            <a:ext cx="2133600" cy="365125"/>
          </a:xfrm>
          <a:prstGeom prst="rect">
            <a:avLst/>
          </a:prstGeom>
        </p:spPr>
        <p:txBody>
          <a:bodyPr vert="horz" bIns="0" anchor="b"/>
          <a:lstStyle>
            <a:lvl1pPr algn="l" eaLnBrk="1" fontAlgn="auto" latinLnBrk="0" hangingPunct="1">
              <a:spcBef>
                <a:spcPts val="0"/>
              </a:spcBef>
              <a:spcAft>
                <a:spcPts val="0"/>
              </a:spcAft>
              <a:defRPr kumimoji="0" sz="1000" b="1">
                <a:solidFill>
                  <a:schemeClr val="tx1"/>
                </a:solidFill>
                <a:latin typeface="+mn-lt"/>
                <a:cs typeface="+mn-cs"/>
              </a:defRPr>
            </a:lvl1pPr>
          </a:lstStyle>
          <a:p>
            <a:pPr>
              <a:defRPr/>
            </a:pPr>
            <a:fld id="{509370FD-357F-4AB4-A167-B810DFE2EDE9}" type="datetime4">
              <a:rPr lang="en-US"/>
              <a:pPr>
                <a:defRPr/>
              </a:pPr>
              <a:t>January 24, 2024</a:t>
            </a:fld>
            <a:endParaRPr lang="en-US"/>
          </a:p>
        </p:txBody>
      </p:sp>
      <p:sp>
        <p:nvSpPr>
          <p:cNvPr id="22" name="Footer Placeholder 21"/>
          <p:cNvSpPr>
            <a:spLocks noGrp="1"/>
          </p:cNvSpPr>
          <p:nvPr>
            <p:ph type="ftr" sz="quarter" idx="3"/>
          </p:nvPr>
        </p:nvSpPr>
        <p:spPr>
          <a:xfrm>
            <a:off x="3124200" y="6421438"/>
            <a:ext cx="2895600" cy="365125"/>
          </a:xfrm>
          <a:prstGeom prst="rect">
            <a:avLst/>
          </a:prstGeom>
        </p:spPr>
        <p:txBody>
          <a:bodyPr vert="horz" lIns="0" rIns="0" bIns="0" anchor="b"/>
          <a:lstStyle>
            <a:lvl1pPr algn="ctr" eaLnBrk="1" fontAlgn="auto" latinLnBrk="0" hangingPunct="1">
              <a:spcBef>
                <a:spcPts val="0"/>
              </a:spcBef>
              <a:spcAft>
                <a:spcPts val="0"/>
              </a:spcAft>
              <a:defRPr kumimoji="0" sz="1000" b="1">
                <a:solidFill>
                  <a:schemeClr val="tx1"/>
                </a:solidFill>
                <a:latin typeface="+mn-lt"/>
                <a:cs typeface="+mn-cs"/>
              </a:defRPr>
            </a:lvl1pPr>
          </a:lstStyle>
          <a:p>
            <a:pPr>
              <a:defRPr/>
            </a:pPr>
            <a:r>
              <a:rPr lang="en-US"/>
              <a:t>MSRIT, Bangalore - 54</a:t>
            </a:r>
          </a:p>
        </p:txBody>
      </p:sp>
      <p:sp>
        <p:nvSpPr>
          <p:cNvPr id="18" name="Slide Number Placeholder 17"/>
          <p:cNvSpPr>
            <a:spLocks noGrp="1"/>
          </p:cNvSpPr>
          <p:nvPr>
            <p:ph type="sldNum" sz="quarter" idx="4"/>
          </p:nvPr>
        </p:nvSpPr>
        <p:spPr>
          <a:xfrm>
            <a:off x="8153400" y="6421438"/>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000" b="1">
                <a:solidFill>
                  <a:schemeClr val="tx1"/>
                </a:solidFill>
                <a:latin typeface="+mn-lt"/>
                <a:cs typeface="+mn-cs"/>
              </a:defRPr>
            </a:lvl1pPr>
          </a:lstStyle>
          <a:p>
            <a:pPr>
              <a:defRPr/>
            </a:pPr>
            <a:fld id="{7F2A4EA7-F13F-43F3-A75F-8AA8F92E94B8}"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5174" r:id="rId1"/>
    <p:sldLayoutId id="2147485175" r:id="rId2"/>
    <p:sldLayoutId id="2147485176" r:id="rId3"/>
    <p:sldLayoutId id="2147485177" r:id="rId4"/>
    <p:sldLayoutId id="2147485178" r:id="rId5"/>
    <p:sldLayoutId id="2147485158" r:id="rId6"/>
    <p:sldLayoutId id="2147485159" r:id="rId7"/>
    <p:sldLayoutId id="2147485179" r:id="rId8"/>
    <p:sldLayoutId id="2147485160" r:id="rId9"/>
    <p:sldLayoutId id="2147485161" r:id="rId10"/>
    <p:sldLayoutId id="2147485162" r:id="rId11"/>
    <p:sldLayoutId id="2147485180" r:id="rId12"/>
    <p:sldLayoutId id="2147485181" r:id="rId13"/>
    <p:sldLayoutId id="2147485182" r:id="rId14"/>
  </p:sldLayoutIdLst>
  <p:transition/>
  <p:hf hdr="0" ftr="0" dt="0"/>
  <p:txStyles>
    <p:title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p:titleStyle>
    <p:bodyStyle>
      <a:lvl1pPr marL="419100" indent="-382588" algn="l" rtl="0" eaLnBrk="0" fontAlgn="base" hangingPunct="0">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eaLnBrk="0" fontAlgn="base" hangingPunct="0">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eaLnBrk="0" fontAlgn="base" hangingPunct="0">
        <a:spcBef>
          <a:spcPct val="20000"/>
        </a:spcBef>
        <a:spcAft>
          <a:spcPct val="0"/>
        </a:spcAft>
        <a:buClr>
          <a:schemeClr val="accent2"/>
        </a:buClr>
        <a:buSzPct val="85000"/>
        <a:buFont typeface="Arial" pitchFamily="34" charset="0"/>
        <a:buChar char="○"/>
        <a:defRPr sz="2400" kern="1200">
          <a:solidFill>
            <a:schemeClr val="tx1"/>
          </a:solidFill>
          <a:latin typeface="+mn-lt"/>
          <a:ea typeface="+mn-ea"/>
          <a:cs typeface="+mn-cs"/>
        </a:defRPr>
      </a:lvl3pPr>
      <a:lvl4pPr marL="1279525" indent="-236538" algn="l" rtl="0" eaLnBrk="0" fontAlgn="base" hangingPunct="0">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eaLnBrk="0" fontAlgn="base" hangingPunct="0">
        <a:spcBef>
          <a:spcPct val="20000"/>
        </a:spcBef>
        <a:spcAft>
          <a:spcPct val="0"/>
        </a:spcAft>
        <a:buClr>
          <a:srgbClr val="748560"/>
        </a:buClr>
        <a:buSzPct val="100000"/>
        <a:buFont typeface="Arial" pitchFamily="34"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Arial" charset="0"/>
              </a:defRPr>
            </a:lvl1pPr>
          </a:lstStyle>
          <a:p>
            <a:pPr>
              <a:defRPr/>
            </a:pPr>
            <a:fld id="{F5CA11FA-81BA-4E1A-93CB-0E664232FF38}" type="datetimeFigureOut">
              <a:rPr lang="en-US"/>
              <a:pPr>
                <a:defRPr/>
              </a:pPr>
              <a:t>1/24/2024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cs typeface="Arial" charset="0"/>
              </a:defRPr>
            </a:lvl1pPr>
          </a:lstStyle>
          <a:p>
            <a:pPr>
              <a:defRPr/>
            </a:pPr>
            <a:fld id="{EBEF9D66-6EF7-4BF9-A9BC-950B47BDAD7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5163" r:id="rId1"/>
    <p:sldLayoutId id="2147485164" r:id="rId2"/>
    <p:sldLayoutId id="2147485165" r:id="rId3"/>
    <p:sldLayoutId id="2147485166" r:id="rId4"/>
    <p:sldLayoutId id="2147485167" r:id="rId5"/>
    <p:sldLayoutId id="2147485168" r:id="rId6"/>
    <p:sldLayoutId id="2147485169" r:id="rId7"/>
    <p:sldLayoutId id="2147485170" r:id="rId8"/>
    <p:sldLayoutId id="2147485171" r:id="rId9"/>
    <p:sldLayoutId id="2147485172" r:id="rId10"/>
    <p:sldLayoutId id="214748517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2F71A2"/>
          </a:solidFill>
          <a:ln w="25400" cap="flat" cmpd="sng" algn="ctr">
            <a:noFill/>
            <a:prstDash val="solid"/>
          </a:ln>
          <a:effectLst/>
        </p:spPr>
        <p:txBody>
          <a:bodyPr anchor="ctr"/>
          <a:lstStyle/>
          <a:p>
            <a:pPr algn="ctr" fontAlgn="base"/>
            <a:endParaRPr lang="en-US" sz="1800" b="1" dirty="0">
              <a:latin typeface="Times New Roman" panose="02020603050405020304" pitchFamily="18" charset="0"/>
              <a:cs typeface="Times New Roman" panose="02020603050405020304" pitchFamily="18" charset="0"/>
            </a:endParaRPr>
          </a:p>
        </p:txBody>
      </p:sp>
      <p:sp>
        <p:nvSpPr>
          <p:cNvPr id="5" name="Rectangle 4"/>
          <p:cNvSpPr/>
          <p:nvPr/>
        </p:nvSpPr>
        <p:spPr>
          <a:xfrm>
            <a:off x="935596" y="2664870"/>
            <a:ext cx="7272808" cy="3785652"/>
          </a:xfrm>
          <a:prstGeom prst="rect">
            <a:avLst/>
          </a:prstGeom>
        </p:spPr>
        <p:txBody>
          <a:bodyPr wrap="square">
            <a:spAutoFit/>
          </a:bodyPr>
          <a:lstStyle/>
          <a:p>
            <a:pPr algn="ctr" fontAlgn="base"/>
            <a:r>
              <a:rPr lang="en-US" sz="4000" b="1" dirty="0">
                <a:latin typeface="Times New Roman" panose="02020603050405020304" pitchFamily="18" charset="0"/>
                <a:cs typeface="Times New Roman" panose="02020603050405020304" pitchFamily="18" charset="0"/>
              </a:rPr>
              <a:t>PROJECT WORK </a:t>
            </a:r>
          </a:p>
          <a:p>
            <a:pPr algn="ctr" fontAlgn="base"/>
            <a:r>
              <a:rPr lang="en-US" sz="4000" b="1" dirty="0">
                <a:latin typeface="Times New Roman" panose="02020603050405020304" pitchFamily="18" charset="0"/>
                <a:cs typeface="Times New Roman" panose="02020603050405020304" pitchFamily="18" charset="0"/>
              </a:rPr>
              <a:t>REVIEW </a:t>
            </a:r>
          </a:p>
          <a:p>
            <a:pPr algn="ctr" fontAlgn="base"/>
            <a:endParaRPr lang="en-US" sz="4000" b="1" dirty="0">
              <a:latin typeface="Times New Roman" panose="02020603050405020304" pitchFamily="18" charset="0"/>
              <a:cs typeface="Times New Roman" panose="02020603050405020304" pitchFamily="18" charset="0"/>
            </a:endParaRPr>
          </a:p>
          <a:p>
            <a:pPr algn="ctr" fontAlgn="base"/>
            <a:endParaRPr lang="en-US" sz="4000" b="1" dirty="0">
              <a:latin typeface="Times New Roman" panose="02020603050405020304" pitchFamily="18" charset="0"/>
              <a:cs typeface="Times New Roman" panose="02020603050405020304" pitchFamily="18" charset="0"/>
            </a:endParaRPr>
          </a:p>
          <a:p>
            <a:pPr algn="r" fontAlgn="base"/>
            <a:r>
              <a:rPr lang="en-US" sz="40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Date : 28/12/2023</a:t>
            </a:r>
          </a:p>
          <a:p>
            <a:pPr algn="ctr" fontAlgn="base"/>
            <a:r>
              <a:rPr lang="en-US" sz="4000" b="1" dirty="0">
                <a:latin typeface="Times New Roman" panose="02020603050405020304" pitchFamily="18" charset="0"/>
                <a:cs typeface="Times New Roman" panose="02020603050405020304" pitchFamily="18" charset="0"/>
              </a:rPr>
              <a:t>​</a:t>
            </a:r>
          </a:p>
        </p:txBody>
      </p:sp>
      <p:pic>
        <p:nvPicPr>
          <p:cNvPr id="9" name="Picture 9" descr="iarelogo.JPG"/>
          <p:cNvPicPr>
            <a:picLocks noChangeAspect="1"/>
          </p:cNvPicPr>
          <p:nvPr/>
        </p:nvPicPr>
        <p:blipFill>
          <a:blip r:embed="rId2"/>
          <a:srcRect/>
          <a:stretch>
            <a:fillRect/>
          </a:stretch>
        </p:blipFill>
        <p:spPr bwMode="auto">
          <a:xfrm>
            <a:off x="3561328" y="228600"/>
            <a:ext cx="1867928" cy="2057400"/>
          </a:xfrm>
          <a:prstGeom prst="rect">
            <a:avLst/>
          </a:prstGeom>
          <a:noFill/>
          <a:ln w="9525">
            <a:noFill/>
            <a:miter lim="800000"/>
            <a:headEnd/>
            <a:tailEnd/>
          </a:ln>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243408"/>
            <a:ext cx="7772400" cy="1470025"/>
          </a:xfrm>
        </p:spPr>
        <p:txBody>
          <a:bodyPr/>
          <a:lstStyle/>
          <a:p>
            <a:r>
              <a:rPr lang="en-US" dirty="0">
                <a:solidFill>
                  <a:schemeClr val="tx1"/>
                </a:solidFill>
              </a:rPr>
              <a:t>Activity Diagram</a:t>
            </a:r>
            <a:endParaRPr lang="en-IN" dirty="0">
              <a:solidFill>
                <a:schemeClr val="tx1"/>
              </a:solidFill>
            </a:endParaRPr>
          </a:p>
        </p:txBody>
      </p:sp>
      <p:sp>
        <p:nvSpPr>
          <p:cNvPr id="4" name="Slide Number Placeholder 3"/>
          <p:cNvSpPr>
            <a:spLocks noGrp="1"/>
          </p:cNvSpPr>
          <p:nvPr>
            <p:ph type="sldNum" sz="quarter" idx="12"/>
          </p:nvPr>
        </p:nvSpPr>
        <p:spPr/>
        <p:txBody>
          <a:bodyPr/>
          <a:lstStyle/>
          <a:p>
            <a:pPr>
              <a:defRPr/>
            </a:pPr>
            <a:fld id="{F0EEE149-5D86-4BF5-BCC2-4D8A9996A715}" type="slidenum">
              <a:rPr lang="en-US" smtClean="0"/>
              <a:pPr>
                <a:defRPr/>
              </a:pPr>
              <a:t>10</a:t>
            </a:fld>
            <a:endParaRPr lang="en-US"/>
          </a:p>
        </p:txBody>
      </p:sp>
      <p:pic>
        <p:nvPicPr>
          <p:cNvPr id="6" name="Picture 5">
            <a:extLst>
              <a:ext uri="{FF2B5EF4-FFF2-40B4-BE49-F238E27FC236}">
                <a16:creationId xmlns:a16="http://schemas.microsoft.com/office/drawing/2014/main" id="{29207C42-F97F-B06E-1828-9C1FB46A21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114377"/>
            <a:ext cx="5160844" cy="5297933"/>
          </a:xfrm>
          <a:prstGeom prst="rect">
            <a:avLst/>
          </a:prstGeom>
        </p:spPr>
      </p:pic>
    </p:spTree>
    <p:extLst>
      <p:ext uri="{BB962C8B-B14F-4D97-AF65-F5344CB8AC3E}">
        <p14:creationId xmlns:p14="http://schemas.microsoft.com/office/powerpoint/2010/main" val="1527578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243408"/>
            <a:ext cx="7772400" cy="1470025"/>
          </a:xfrm>
        </p:spPr>
        <p:txBody>
          <a:bodyPr/>
          <a:lstStyle/>
          <a:p>
            <a:r>
              <a:rPr lang="en-US" dirty="0">
                <a:solidFill>
                  <a:schemeClr val="tx1"/>
                </a:solidFill>
              </a:rPr>
              <a:t>Artificial Neural Network</a:t>
            </a:r>
            <a:endParaRPr lang="en-IN" dirty="0">
              <a:solidFill>
                <a:schemeClr val="tx1"/>
              </a:solidFill>
            </a:endParaRPr>
          </a:p>
        </p:txBody>
      </p:sp>
      <p:sp>
        <p:nvSpPr>
          <p:cNvPr id="4" name="Slide Number Placeholder 3"/>
          <p:cNvSpPr>
            <a:spLocks noGrp="1"/>
          </p:cNvSpPr>
          <p:nvPr>
            <p:ph type="sldNum" sz="quarter" idx="12"/>
          </p:nvPr>
        </p:nvSpPr>
        <p:spPr/>
        <p:txBody>
          <a:bodyPr/>
          <a:lstStyle/>
          <a:p>
            <a:pPr>
              <a:defRPr/>
            </a:pPr>
            <a:fld id="{F0EEE149-5D86-4BF5-BCC2-4D8A9996A715}" type="slidenum">
              <a:rPr lang="en-US" smtClean="0"/>
              <a:pPr>
                <a:defRPr/>
              </a:pPr>
              <a:t>11</a:t>
            </a:fld>
            <a:endParaRPr lang="en-US"/>
          </a:p>
        </p:txBody>
      </p:sp>
      <p:sp>
        <p:nvSpPr>
          <p:cNvPr id="5" name="TextBox 4">
            <a:extLst>
              <a:ext uri="{FF2B5EF4-FFF2-40B4-BE49-F238E27FC236}">
                <a16:creationId xmlns:a16="http://schemas.microsoft.com/office/drawing/2014/main" id="{EF670C5F-D465-63C8-501C-F1372D5557A3}"/>
              </a:ext>
            </a:extLst>
          </p:cNvPr>
          <p:cNvSpPr txBox="1"/>
          <p:nvPr/>
        </p:nvSpPr>
        <p:spPr>
          <a:xfrm>
            <a:off x="179512" y="1124744"/>
            <a:ext cx="8064896" cy="1200329"/>
          </a:xfrm>
          <a:prstGeom prst="rect">
            <a:avLst/>
          </a:prstGeom>
          <a:noFill/>
        </p:spPr>
        <p:txBody>
          <a:bodyPr wrap="square">
            <a:spAutoFit/>
          </a:bodyPr>
          <a:lstStyle/>
          <a:p>
            <a:r>
              <a:rPr lang="en-US" dirty="0">
                <a:solidFill>
                  <a:schemeClr val="bg1"/>
                </a:solidFill>
              </a:rPr>
              <a:t>What is ANN? </a:t>
            </a:r>
          </a:p>
          <a:p>
            <a:r>
              <a:rPr lang="en-US" dirty="0">
                <a:solidFill>
                  <a:schemeClr val="bg1"/>
                </a:solidFill>
              </a:rPr>
              <a:t>• A neural network is computational learning system. That uses network of functions to understand data input into one of the form into desired output. </a:t>
            </a:r>
          </a:p>
          <a:p>
            <a:r>
              <a:rPr lang="en-US" dirty="0">
                <a:solidFill>
                  <a:schemeClr val="bg1"/>
                </a:solidFill>
              </a:rPr>
              <a:t>• It was inspired by human biology and the way neurons of brain work</a:t>
            </a:r>
          </a:p>
        </p:txBody>
      </p:sp>
      <p:sp>
        <p:nvSpPr>
          <p:cNvPr id="8" name="TextBox 7">
            <a:extLst>
              <a:ext uri="{FF2B5EF4-FFF2-40B4-BE49-F238E27FC236}">
                <a16:creationId xmlns:a16="http://schemas.microsoft.com/office/drawing/2014/main" id="{A6641601-1E17-248C-7A80-90249FC51DF6}"/>
              </a:ext>
            </a:extLst>
          </p:cNvPr>
          <p:cNvSpPr txBox="1"/>
          <p:nvPr/>
        </p:nvSpPr>
        <p:spPr>
          <a:xfrm>
            <a:off x="180890" y="2353256"/>
            <a:ext cx="7919501" cy="3416320"/>
          </a:xfrm>
          <a:prstGeom prst="rect">
            <a:avLst/>
          </a:prstGeom>
          <a:noFill/>
        </p:spPr>
        <p:txBody>
          <a:bodyPr wrap="square">
            <a:spAutoFit/>
          </a:bodyPr>
          <a:lstStyle/>
          <a:p>
            <a:r>
              <a:rPr lang="en-US" dirty="0">
                <a:solidFill>
                  <a:schemeClr val="bg1"/>
                </a:solidFill>
              </a:rPr>
              <a:t>LAYER OF ANN:</a:t>
            </a:r>
          </a:p>
          <a:p>
            <a:endParaRPr lang="en-US" dirty="0">
              <a:solidFill>
                <a:schemeClr val="bg1"/>
              </a:solidFill>
            </a:endParaRPr>
          </a:p>
          <a:p>
            <a:r>
              <a:rPr lang="en-US" dirty="0">
                <a:solidFill>
                  <a:schemeClr val="bg1"/>
                </a:solidFill>
              </a:rPr>
              <a:t> INPUT LAYER : - In human brain senses are input signals. In terms of artificial neural network independent variables are input layer. Like independent variable1, independent variable2, .. independent variables.</a:t>
            </a:r>
          </a:p>
          <a:p>
            <a:endParaRPr lang="en-US" dirty="0">
              <a:solidFill>
                <a:schemeClr val="bg1"/>
              </a:solidFill>
            </a:endParaRPr>
          </a:p>
          <a:p>
            <a:r>
              <a:rPr lang="en-US" dirty="0">
                <a:solidFill>
                  <a:schemeClr val="bg1"/>
                </a:solidFill>
              </a:rPr>
              <a:t> OUTPUT LAYER : - In which output value comes in binary format ( in yes/no ) from the hidden layer or continuous like a price.</a:t>
            </a:r>
          </a:p>
          <a:p>
            <a:endParaRPr lang="en-US" dirty="0">
              <a:solidFill>
                <a:schemeClr val="bg1"/>
              </a:solidFill>
            </a:endParaRPr>
          </a:p>
          <a:p>
            <a:r>
              <a:rPr lang="en-US" dirty="0">
                <a:solidFill>
                  <a:schemeClr val="bg1"/>
                </a:solidFill>
              </a:rPr>
              <a:t> Hidden layer or neuron : - A layer in between input layers and output layers, where artificial neurons take in a set of weighted inputs and produce an output through an activation </a:t>
            </a:r>
            <a:r>
              <a:rPr lang="en-US" dirty="0" err="1">
                <a:solidFill>
                  <a:schemeClr val="bg1"/>
                </a:solidFill>
              </a:rPr>
              <a:t>functio</a:t>
            </a:r>
            <a:endParaRPr lang="en-US" dirty="0">
              <a:solidFill>
                <a:schemeClr val="bg1"/>
              </a:solidFill>
            </a:endParaRPr>
          </a:p>
        </p:txBody>
      </p:sp>
    </p:spTree>
    <p:extLst>
      <p:ext uri="{BB962C8B-B14F-4D97-AF65-F5344CB8AC3E}">
        <p14:creationId xmlns:p14="http://schemas.microsoft.com/office/powerpoint/2010/main" val="3065129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243408"/>
            <a:ext cx="7772400" cy="1470025"/>
          </a:xfrm>
        </p:spPr>
        <p:txBody>
          <a:bodyPr/>
          <a:lstStyle/>
          <a:p>
            <a:r>
              <a:rPr lang="en-US" dirty="0">
                <a:solidFill>
                  <a:schemeClr val="tx1"/>
                </a:solidFill>
              </a:rPr>
              <a:t>Convolutional Neural Network</a:t>
            </a:r>
            <a:endParaRPr lang="en-IN" dirty="0">
              <a:solidFill>
                <a:schemeClr val="tx1"/>
              </a:solidFill>
            </a:endParaRPr>
          </a:p>
        </p:txBody>
      </p:sp>
      <p:sp>
        <p:nvSpPr>
          <p:cNvPr id="4" name="Slide Number Placeholder 3"/>
          <p:cNvSpPr>
            <a:spLocks noGrp="1"/>
          </p:cNvSpPr>
          <p:nvPr>
            <p:ph type="sldNum" sz="quarter" idx="12"/>
          </p:nvPr>
        </p:nvSpPr>
        <p:spPr/>
        <p:txBody>
          <a:bodyPr/>
          <a:lstStyle/>
          <a:p>
            <a:pPr>
              <a:defRPr/>
            </a:pPr>
            <a:fld id="{F0EEE149-5D86-4BF5-BCC2-4D8A9996A715}" type="slidenum">
              <a:rPr lang="en-US" smtClean="0"/>
              <a:pPr>
                <a:defRPr/>
              </a:pPr>
              <a:t>12</a:t>
            </a:fld>
            <a:endParaRPr lang="en-US"/>
          </a:p>
        </p:txBody>
      </p:sp>
      <p:sp>
        <p:nvSpPr>
          <p:cNvPr id="5" name="TextBox 4">
            <a:extLst>
              <a:ext uri="{FF2B5EF4-FFF2-40B4-BE49-F238E27FC236}">
                <a16:creationId xmlns:a16="http://schemas.microsoft.com/office/drawing/2014/main" id="{EF670C5F-D465-63C8-501C-F1372D5557A3}"/>
              </a:ext>
            </a:extLst>
          </p:cNvPr>
          <p:cNvSpPr txBox="1"/>
          <p:nvPr/>
        </p:nvSpPr>
        <p:spPr>
          <a:xfrm>
            <a:off x="179512" y="1124744"/>
            <a:ext cx="8064896" cy="3785652"/>
          </a:xfrm>
          <a:prstGeom prst="rect">
            <a:avLst/>
          </a:prstGeom>
          <a:noFill/>
        </p:spPr>
        <p:txBody>
          <a:bodyPr wrap="square">
            <a:spAutoFit/>
          </a:bodyPr>
          <a:lstStyle/>
          <a:p>
            <a:r>
              <a:rPr lang="en-US" dirty="0">
                <a:solidFill>
                  <a:schemeClr val="bg1"/>
                </a:solidFill>
              </a:rPr>
              <a:t>What is CNN ?</a:t>
            </a:r>
          </a:p>
          <a:p>
            <a:r>
              <a:rPr lang="en-US" dirty="0">
                <a:solidFill>
                  <a:schemeClr val="bg1"/>
                </a:solidFill>
              </a:rPr>
              <a:t> • It is neural network with some mathematical operation between the layers</a:t>
            </a:r>
          </a:p>
          <a:p>
            <a:r>
              <a:rPr lang="en-US" sz="2000" b="0" i="0" dirty="0">
                <a:solidFill>
                  <a:schemeClr val="bg1"/>
                </a:solidFill>
                <a:effectLst/>
                <a:latin typeface="Google Sans"/>
              </a:rPr>
              <a:t>CNN is an efficient recognition algorithm which is widely used in pattern       recognition and image processing. It has many features such as simple structure, less training parameters and adaptability</a:t>
            </a:r>
            <a:r>
              <a:rPr lang="en-US" b="0" i="0" dirty="0">
                <a:solidFill>
                  <a:srgbClr val="4D5156"/>
                </a:solidFill>
                <a:effectLst/>
                <a:latin typeface="Google Sans"/>
              </a:rPr>
              <a:t>. </a:t>
            </a:r>
            <a:endParaRPr lang="en-US" dirty="0">
              <a:solidFill>
                <a:schemeClr val="bg1"/>
              </a:solidFill>
            </a:endParaRPr>
          </a:p>
          <a:p>
            <a:r>
              <a:rPr lang="en-US" dirty="0">
                <a:solidFill>
                  <a:schemeClr val="bg1"/>
                </a:solidFill>
              </a:rPr>
              <a:t> • It’s main objective is to extract features from the image and learn all       features from image that would help in object detection. </a:t>
            </a:r>
          </a:p>
          <a:p>
            <a:endParaRPr lang="en-US" dirty="0">
              <a:solidFill>
                <a:schemeClr val="bg1"/>
              </a:solidFill>
            </a:endParaRPr>
          </a:p>
          <a:p>
            <a:r>
              <a:rPr lang="en-US" dirty="0">
                <a:solidFill>
                  <a:schemeClr val="bg1"/>
                </a:solidFill>
              </a:rPr>
              <a:t>CNN model consists of :-</a:t>
            </a:r>
          </a:p>
          <a:p>
            <a:r>
              <a:rPr lang="en-US" dirty="0">
                <a:solidFill>
                  <a:schemeClr val="bg1"/>
                </a:solidFill>
              </a:rPr>
              <a:t>1. Input layer</a:t>
            </a:r>
          </a:p>
          <a:p>
            <a:r>
              <a:rPr lang="en-US" dirty="0">
                <a:solidFill>
                  <a:schemeClr val="bg1"/>
                </a:solidFill>
              </a:rPr>
              <a:t>2. Convolution layer </a:t>
            </a:r>
          </a:p>
          <a:p>
            <a:r>
              <a:rPr lang="en-US" dirty="0">
                <a:solidFill>
                  <a:schemeClr val="bg1"/>
                </a:solidFill>
              </a:rPr>
              <a:t>3. Pooling layer </a:t>
            </a:r>
          </a:p>
          <a:p>
            <a:r>
              <a:rPr lang="en-US" dirty="0">
                <a:solidFill>
                  <a:schemeClr val="bg1"/>
                </a:solidFill>
              </a:rPr>
              <a:t>4. Fully Connected Layer </a:t>
            </a:r>
          </a:p>
        </p:txBody>
      </p:sp>
    </p:spTree>
    <p:extLst>
      <p:ext uri="{BB962C8B-B14F-4D97-AF65-F5344CB8AC3E}">
        <p14:creationId xmlns:p14="http://schemas.microsoft.com/office/powerpoint/2010/main" val="4248927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243408"/>
            <a:ext cx="7772400" cy="1470025"/>
          </a:xfrm>
        </p:spPr>
        <p:txBody>
          <a:bodyPr/>
          <a:lstStyle/>
          <a:p>
            <a:r>
              <a:rPr lang="en-US" dirty="0">
                <a:solidFill>
                  <a:schemeClr val="tx1"/>
                </a:solidFill>
              </a:rPr>
              <a:t>Convolutional Neural Network</a:t>
            </a:r>
            <a:endParaRPr lang="en-IN" dirty="0">
              <a:solidFill>
                <a:schemeClr val="tx1"/>
              </a:solidFill>
            </a:endParaRPr>
          </a:p>
        </p:txBody>
      </p:sp>
      <p:sp>
        <p:nvSpPr>
          <p:cNvPr id="4" name="Slide Number Placeholder 3"/>
          <p:cNvSpPr>
            <a:spLocks noGrp="1"/>
          </p:cNvSpPr>
          <p:nvPr>
            <p:ph type="sldNum" sz="quarter" idx="12"/>
          </p:nvPr>
        </p:nvSpPr>
        <p:spPr/>
        <p:txBody>
          <a:bodyPr/>
          <a:lstStyle/>
          <a:p>
            <a:pPr>
              <a:defRPr/>
            </a:pPr>
            <a:fld id="{F0EEE149-5D86-4BF5-BCC2-4D8A9996A715}" type="slidenum">
              <a:rPr lang="en-US" smtClean="0"/>
              <a:pPr>
                <a:defRPr/>
              </a:pPr>
              <a:t>13</a:t>
            </a:fld>
            <a:endParaRPr lang="en-US"/>
          </a:p>
        </p:txBody>
      </p:sp>
      <p:sp>
        <p:nvSpPr>
          <p:cNvPr id="5" name="TextBox 4">
            <a:extLst>
              <a:ext uri="{FF2B5EF4-FFF2-40B4-BE49-F238E27FC236}">
                <a16:creationId xmlns:a16="http://schemas.microsoft.com/office/drawing/2014/main" id="{EF670C5F-D465-63C8-501C-F1372D5557A3}"/>
              </a:ext>
            </a:extLst>
          </p:cNvPr>
          <p:cNvSpPr txBox="1"/>
          <p:nvPr/>
        </p:nvSpPr>
        <p:spPr>
          <a:xfrm>
            <a:off x="179512" y="1124744"/>
            <a:ext cx="8064896" cy="4524315"/>
          </a:xfrm>
          <a:prstGeom prst="rect">
            <a:avLst/>
          </a:prstGeom>
          <a:noFill/>
        </p:spPr>
        <p:txBody>
          <a:bodyPr wrap="square">
            <a:spAutoFit/>
          </a:bodyPr>
          <a:lstStyle/>
          <a:p>
            <a:r>
              <a:rPr lang="en-US" dirty="0">
                <a:solidFill>
                  <a:schemeClr val="bg1"/>
                </a:solidFill>
              </a:rPr>
              <a:t>Input Layer : It contains the data of images in RGB format on which we are going to apply CNN</a:t>
            </a:r>
          </a:p>
          <a:p>
            <a:endParaRPr lang="en-US" dirty="0">
              <a:solidFill>
                <a:schemeClr val="bg1"/>
              </a:solidFill>
            </a:endParaRPr>
          </a:p>
          <a:p>
            <a:r>
              <a:rPr lang="en-US" dirty="0">
                <a:solidFill>
                  <a:schemeClr val="bg1"/>
                </a:solidFill>
              </a:rPr>
              <a:t>Convolutional </a:t>
            </a:r>
            <a:r>
              <a:rPr lang="en-US" dirty="0" err="1">
                <a:solidFill>
                  <a:schemeClr val="bg1"/>
                </a:solidFill>
              </a:rPr>
              <a:t>Layer:In</a:t>
            </a:r>
            <a:r>
              <a:rPr lang="en-US" dirty="0">
                <a:solidFill>
                  <a:schemeClr val="bg1"/>
                </a:solidFill>
              </a:rPr>
              <a:t> this layer we apply filter on input layer to extract the important features of images. • We apply filter on image multiple times to extract and detect features of input image</a:t>
            </a:r>
          </a:p>
          <a:p>
            <a:endParaRPr lang="en-US" dirty="0">
              <a:solidFill>
                <a:schemeClr val="bg1"/>
              </a:solidFill>
            </a:endParaRPr>
          </a:p>
          <a:p>
            <a:r>
              <a:rPr lang="en-US" dirty="0">
                <a:solidFill>
                  <a:schemeClr val="bg1"/>
                </a:solidFill>
              </a:rPr>
              <a:t>Pooling Layer • This layer is applied just after the convolution layer and it reduces the dimension of feature map which help in preventing the important features of input map from loss and reduces the computation time. • Using pooling, a lower resolution version of input is created that still contains the large or important elements of the input image</a:t>
            </a:r>
          </a:p>
          <a:p>
            <a:endParaRPr lang="en-US" dirty="0">
              <a:solidFill>
                <a:schemeClr val="bg1"/>
              </a:solidFill>
            </a:endParaRPr>
          </a:p>
          <a:p>
            <a:r>
              <a:rPr lang="en-US" dirty="0">
                <a:solidFill>
                  <a:schemeClr val="bg1"/>
                </a:solidFill>
              </a:rPr>
              <a:t>Fully Connected Layer: Fully Connected Layer connects the information extracted from the Convolution layer and Pooling layers to the output layer and eventually classifies the input into the desired label</a:t>
            </a:r>
          </a:p>
        </p:txBody>
      </p:sp>
    </p:spTree>
    <p:extLst>
      <p:ext uri="{BB962C8B-B14F-4D97-AF65-F5344CB8AC3E}">
        <p14:creationId xmlns:p14="http://schemas.microsoft.com/office/powerpoint/2010/main" val="619860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243408"/>
            <a:ext cx="7772400" cy="1470025"/>
          </a:xfrm>
        </p:spPr>
        <p:txBody>
          <a:bodyPr/>
          <a:lstStyle/>
          <a:p>
            <a:r>
              <a:rPr lang="en-US" dirty="0">
                <a:solidFill>
                  <a:schemeClr val="tx1"/>
                </a:solidFill>
              </a:rPr>
              <a:t>Code</a:t>
            </a:r>
            <a:endParaRPr lang="en-IN" dirty="0">
              <a:solidFill>
                <a:schemeClr val="tx1"/>
              </a:solidFill>
            </a:endParaRPr>
          </a:p>
        </p:txBody>
      </p:sp>
      <p:sp>
        <p:nvSpPr>
          <p:cNvPr id="4" name="Slide Number Placeholder 3"/>
          <p:cNvSpPr>
            <a:spLocks noGrp="1"/>
          </p:cNvSpPr>
          <p:nvPr>
            <p:ph type="sldNum" sz="quarter" idx="12"/>
          </p:nvPr>
        </p:nvSpPr>
        <p:spPr/>
        <p:txBody>
          <a:bodyPr/>
          <a:lstStyle/>
          <a:p>
            <a:pPr>
              <a:defRPr/>
            </a:pPr>
            <a:fld id="{F0EEE149-5D86-4BF5-BCC2-4D8A9996A715}" type="slidenum">
              <a:rPr lang="en-US" smtClean="0"/>
              <a:pPr>
                <a:defRPr/>
              </a:pPr>
              <a:t>14</a:t>
            </a:fld>
            <a:endParaRPr lang="en-US"/>
          </a:p>
        </p:txBody>
      </p:sp>
      <p:sp>
        <p:nvSpPr>
          <p:cNvPr id="8" name="TextBox 7">
            <a:extLst>
              <a:ext uri="{FF2B5EF4-FFF2-40B4-BE49-F238E27FC236}">
                <a16:creationId xmlns:a16="http://schemas.microsoft.com/office/drawing/2014/main" id="{4313D750-38ED-48D3-B657-60C3E4830F5C}"/>
              </a:ext>
            </a:extLst>
          </p:cNvPr>
          <p:cNvSpPr txBox="1"/>
          <p:nvPr/>
        </p:nvSpPr>
        <p:spPr>
          <a:xfrm>
            <a:off x="4944616" y="1504583"/>
            <a:ext cx="3356575" cy="923330"/>
          </a:xfrm>
          <a:prstGeom prst="rect">
            <a:avLst/>
          </a:prstGeom>
          <a:noFill/>
        </p:spPr>
        <p:txBody>
          <a:bodyPr wrap="square">
            <a:spAutoFit/>
          </a:bodyPr>
          <a:lstStyle/>
          <a:p>
            <a:pPr algn="ctr" fontAlgn="auto" hangingPunct="0">
              <a:spcBef>
                <a:spcPts val="0"/>
              </a:spcBef>
              <a:spcAft>
                <a:spcPts val="0"/>
              </a:spcAft>
            </a:pPr>
            <a:r>
              <a:rPr kumimoji="0" lang="en-US" sz="1800" b="1" i="0" u="none" strike="noStrike" cap="none" spc="0" normalizeH="0" baseline="0" dirty="0">
                <a:ln>
                  <a:noFill/>
                </a:ln>
                <a:solidFill>
                  <a:schemeClr val="bg1"/>
                </a:solidFill>
                <a:effectLst/>
                <a:uFillTx/>
                <a:latin typeface="Calibri"/>
                <a:ea typeface="Calibri"/>
                <a:cs typeface="Calibri"/>
                <a:sym typeface="Calibri"/>
              </a:rPr>
              <a:t>Fig- 1:collecting </a:t>
            </a:r>
            <a:r>
              <a:rPr lang="en-US" b="1" dirty="0">
                <a:solidFill>
                  <a:schemeClr val="bg1"/>
                </a:solidFill>
              </a:rPr>
              <a:t>data from data sets</a:t>
            </a:r>
            <a:endParaRPr kumimoji="0" lang="en-IN" sz="1800" b="1" i="0" u="none" strike="noStrike" cap="none" spc="0" normalizeH="0" baseline="0" dirty="0">
              <a:ln>
                <a:noFill/>
              </a:ln>
              <a:solidFill>
                <a:schemeClr val="bg1"/>
              </a:solidFill>
              <a:effectLst/>
              <a:uFillTx/>
              <a:latin typeface="Calibri"/>
              <a:ea typeface="Calibri"/>
              <a:cs typeface="Calibri"/>
              <a:sym typeface="Calibri"/>
            </a:endParaRPr>
          </a:p>
          <a:p>
            <a:pPr marL="0" marR="0" indent="0" algn="ctr" defTabSz="914400" rtl="0" fontAlgn="auto" latinLnBrk="0" hangingPunct="0">
              <a:lnSpc>
                <a:spcPct val="100000"/>
              </a:lnSpc>
              <a:spcBef>
                <a:spcPts val="0"/>
              </a:spcBef>
              <a:spcAft>
                <a:spcPts val="0"/>
              </a:spcAft>
              <a:buClrTx/>
              <a:buSzTx/>
              <a:buFontTx/>
              <a:buNone/>
              <a:tabLst/>
            </a:pPr>
            <a:endParaRPr kumimoji="0" lang="en-IN" sz="1800" b="1" i="0" u="none" strike="noStrike" cap="none" spc="0" normalizeH="0" baseline="0" dirty="0">
              <a:ln>
                <a:noFill/>
              </a:ln>
              <a:solidFill>
                <a:schemeClr val="bg1"/>
              </a:solidFill>
              <a:effectLst/>
              <a:uFillTx/>
              <a:latin typeface="Calibri"/>
              <a:ea typeface="Calibri"/>
              <a:cs typeface="Calibri"/>
              <a:sym typeface="Calibri"/>
            </a:endParaRPr>
          </a:p>
        </p:txBody>
      </p:sp>
      <p:sp>
        <p:nvSpPr>
          <p:cNvPr id="10" name="TextBox 9">
            <a:extLst>
              <a:ext uri="{FF2B5EF4-FFF2-40B4-BE49-F238E27FC236}">
                <a16:creationId xmlns:a16="http://schemas.microsoft.com/office/drawing/2014/main" id="{F8A3580D-DF90-B46A-B192-D0C17E69C7D2}"/>
              </a:ext>
            </a:extLst>
          </p:cNvPr>
          <p:cNvSpPr txBox="1"/>
          <p:nvPr/>
        </p:nvSpPr>
        <p:spPr>
          <a:xfrm>
            <a:off x="4944616" y="4758477"/>
            <a:ext cx="4199384" cy="923330"/>
          </a:xfrm>
          <a:prstGeom prst="rect">
            <a:avLst/>
          </a:prstGeom>
          <a:noFill/>
        </p:spPr>
        <p:txBody>
          <a:bodyPr wrap="square">
            <a:spAutoFit/>
          </a:bodyPr>
          <a:lstStyle/>
          <a:p>
            <a:pPr algn="ctr" fontAlgn="auto" hangingPunct="0">
              <a:spcBef>
                <a:spcPts val="0"/>
              </a:spcBef>
              <a:spcAft>
                <a:spcPts val="0"/>
              </a:spcAft>
            </a:pPr>
            <a:r>
              <a:rPr kumimoji="0" lang="en-US" sz="1800" b="1" i="0" u="none" strike="noStrike" cap="none" spc="0" normalizeH="0" baseline="0" dirty="0">
                <a:ln>
                  <a:noFill/>
                </a:ln>
                <a:solidFill>
                  <a:srgbClr val="000000"/>
                </a:solidFill>
                <a:effectLst/>
                <a:uFillTx/>
                <a:latin typeface="Calibri"/>
                <a:ea typeface="Calibri"/>
                <a:cs typeface="Calibri"/>
                <a:sym typeface="Calibri"/>
              </a:rPr>
              <a:t>Fig- 2:Classifying the data in to ships and non ships</a:t>
            </a:r>
            <a:r>
              <a:rPr lang="en-US" b="1" dirty="0"/>
              <a:t> </a:t>
            </a:r>
            <a:endParaRPr kumimoji="0" lang="en-IN" sz="1800" b="1" i="0" u="none" strike="noStrike" cap="none" spc="0" normalizeH="0" baseline="0" dirty="0">
              <a:ln>
                <a:noFill/>
              </a:ln>
              <a:solidFill>
                <a:srgbClr val="000000"/>
              </a:solidFill>
              <a:effectLst/>
              <a:uFillTx/>
              <a:latin typeface="Calibri"/>
              <a:ea typeface="Calibri"/>
              <a:cs typeface="Calibri"/>
              <a:sym typeface="Calibri"/>
            </a:endParaRPr>
          </a:p>
          <a:p>
            <a:pPr marL="0" marR="0" indent="0" algn="ctr" defTabSz="914400" rtl="0" fontAlgn="auto" latinLnBrk="0" hangingPunct="0">
              <a:lnSpc>
                <a:spcPct val="100000"/>
              </a:lnSpc>
              <a:spcBef>
                <a:spcPts val="0"/>
              </a:spcBef>
              <a:spcAft>
                <a:spcPts val="0"/>
              </a:spcAft>
              <a:buClrTx/>
              <a:buSzTx/>
              <a:buFontTx/>
              <a:buNone/>
              <a:tabLst/>
            </a:pPr>
            <a:endParaRPr kumimoji="0" lang="en-IN" sz="1800" b="1" i="0" u="none" strike="noStrike" cap="none" spc="0" normalizeH="0" baseline="0" dirty="0">
              <a:ln>
                <a:noFill/>
              </a:ln>
              <a:solidFill>
                <a:srgbClr val="000000"/>
              </a:solidFill>
              <a:effectLst/>
              <a:uFillTx/>
              <a:latin typeface="Calibri"/>
              <a:ea typeface="Calibri"/>
              <a:cs typeface="Calibri"/>
              <a:sym typeface="Calibri"/>
            </a:endParaRPr>
          </a:p>
        </p:txBody>
      </p:sp>
      <p:pic>
        <p:nvPicPr>
          <p:cNvPr id="3" name="Picture 2">
            <a:extLst>
              <a:ext uri="{FF2B5EF4-FFF2-40B4-BE49-F238E27FC236}">
                <a16:creationId xmlns:a16="http://schemas.microsoft.com/office/drawing/2014/main" id="{57016F7F-B81B-CA5F-3900-D6FE58034A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270" y="883378"/>
            <a:ext cx="4273421" cy="1535734"/>
          </a:xfrm>
          <a:prstGeom prst="rect">
            <a:avLst/>
          </a:prstGeom>
        </p:spPr>
      </p:pic>
      <p:pic>
        <p:nvPicPr>
          <p:cNvPr id="6" name="Picture 5">
            <a:extLst>
              <a:ext uri="{FF2B5EF4-FFF2-40B4-BE49-F238E27FC236}">
                <a16:creationId xmlns:a16="http://schemas.microsoft.com/office/drawing/2014/main" id="{69480985-194C-298A-624F-F8BE985B1E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834" y="2479386"/>
            <a:ext cx="4363958" cy="4183814"/>
          </a:xfrm>
          <a:prstGeom prst="rect">
            <a:avLst/>
          </a:prstGeom>
        </p:spPr>
      </p:pic>
    </p:spTree>
    <p:extLst>
      <p:ext uri="{BB962C8B-B14F-4D97-AF65-F5344CB8AC3E}">
        <p14:creationId xmlns:p14="http://schemas.microsoft.com/office/powerpoint/2010/main" val="819041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243408"/>
            <a:ext cx="7772400" cy="1470025"/>
          </a:xfrm>
        </p:spPr>
        <p:txBody>
          <a:bodyPr/>
          <a:lstStyle/>
          <a:p>
            <a:r>
              <a:rPr lang="en-US" dirty="0">
                <a:solidFill>
                  <a:schemeClr val="tx1"/>
                </a:solidFill>
              </a:rPr>
              <a:t>Code</a:t>
            </a:r>
            <a:endParaRPr lang="en-IN" dirty="0">
              <a:solidFill>
                <a:schemeClr val="tx1"/>
              </a:solidFill>
            </a:endParaRPr>
          </a:p>
        </p:txBody>
      </p:sp>
      <p:sp>
        <p:nvSpPr>
          <p:cNvPr id="4" name="Slide Number Placeholder 3"/>
          <p:cNvSpPr>
            <a:spLocks noGrp="1"/>
          </p:cNvSpPr>
          <p:nvPr>
            <p:ph type="sldNum" sz="quarter" idx="12"/>
          </p:nvPr>
        </p:nvSpPr>
        <p:spPr/>
        <p:txBody>
          <a:bodyPr/>
          <a:lstStyle/>
          <a:p>
            <a:pPr>
              <a:defRPr/>
            </a:pPr>
            <a:fld id="{F0EEE149-5D86-4BF5-BCC2-4D8A9996A715}" type="slidenum">
              <a:rPr lang="en-US" smtClean="0"/>
              <a:pPr>
                <a:defRPr/>
              </a:pPr>
              <a:t>15</a:t>
            </a:fld>
            <a:endParaRPr lang="en-US"/>
          </a:p>
        </p:txBody>
      </p:sp>
      <p:sp>
        <p:nvSpPr>
          <p:cNvPr id="8" name="TextBox 7">
            <a:extLst>
              <a:ext uri="{FF2B5EF4-FFF2-40B4-BE49-F238E27FC236}">
                <a16:creationId xmlns:a16="http://schemas.microsoft.com/office/drawing/2014/main" id="{4313D750-38ED-48D3-B657-60C3E4830F5C}"/>
              </a:ext>
            </a:extLst>
          </p:cNvPr>
          <p:cNvSpPr txBox="1"/>
          <p:nvPr/>
        </p:nvSpPr>
        <p:spPr>
          <a:xfrm>
            <a:off x="5263841" y="1656048"/>
            <a:ext cx="3356575" cy="923330"/>
          </a:xfrm>
          <a:prstGeom prst="rect">
            <a:avLst/>
          </a:prstGeom>
          <a:noFill/>
        </p:spPr>
        <p:txBody>
          <a:bodyPr wrap="square">
            <a:spAutoFit/>
          </a:bodyPr>
          <a:lstStyle/>
          <a:p>
            <a:pPr algn="ctr" fontAlgn="auto" hangingPunct="0">
              <a:spcBef>
                <a:spcPts val="0"/>
              </a:spcBef>
              <a:spcAft>
                <a:spcPts val="0"/>
              </a:spcAft>
            </a:pPr>
            <a:r>
              <a:rPr lang="en-US" b="1" dirty="0">
                <a:solidFill>
                  <a:schemeClr val="bg1"/>
                </a:solidFill>
              </a:rPr>
              <a:t>Fig-3: Calculating number of ships and non ships</a:t>
            </a:r>
            <a:endParaRPr kumimoji="0" lang="en-IN" sz="1800" b="1" i="0" u="none" strike="noStrike" cap="none" spc="0" normalizeH="0" baseline="0" dirty="0">
              <a:ln>
                <a:noFill/>
              </a:ln>
              <a:solidFill>
                <a:schemeClr val="bg1"/>
              </a:solidFill>
              <a:effectLst/>
              <a:uFillTx/>
              <a:latin typeface="Calibri"/>
              <a:ea typeface="Calibri"/>
              <a:cs typeface="Calibri"/>
              <a:sym typeface="Calibri"/>
            </a:endParaRPr>
          </a:p>
          <a:p>
            <a:pPr marL="0" marR="0" indent="0" algn="ctr" defTabSz="914400" rtl="0" fontAlgn="auto" latinLnBrk="0" hangingPunct="0">
              <a:lnSpc>
                <a:spcPct val="100000"/>
              </a:lnSpc>
              <a:spcBef>
                <a:spcPts val="0"/>
              </a:spcBef>
              <a:spcAft>
                <a:spcPts val="0"/>
              </a:spcAft>
              <a:buClrTx/>
              <a:buSzTx/>
              <a:buFontTx/>
              <a:buNone/>
              <a:tabLst/>
            </a:pPr>
            <a:endParaRPr kumimoji="0" lang="en-IN" sz="1800" b="1" i="0" u="none" strike="noStrike" cap="none" spc="0" normalizeH="0" baseline="0" dirty="0">
              <a:ln>
                <a:noFill/>
              </a:ln>
              <a:solidFill>
                <a:schemeClr val="bg1"/>
              </a:solidFill>
              <a:effectLst/>
              <a:uFillTx/>
              <a:latin typeface="Calibri"/>
              <a:ea typeface="Calibri"/>
              <a:cs typeface="Calibri"/>
              <a:sym typeface="Calibri"/>
            </a:endParaRPr>
          </a:p>
        </p:txBody>
      </p:sp>
      <p:sp>
        <p:nvSpPr>
          <p:cNvPr id="10" name="TextBox 9">
            <a:extLst>
              <a:ext uri="{FF2B5EF4-FFF2-40B4-BE49-F238E27FC236}">
                <a16:creationId xmlns:a16="http://schemas.microsoft.com/office/drawing/2014/main" id="{F8A3580D-DF90-B46A-B192-D0C17E69C7D2}"/>
              </a:ext>
            </a:extLst>
          </p:cNvPr>
          <p:cNvSpPr txBox="1"/>
          <p:nvPr/>
        </p:nvSpPr>
        <p:spPr>
          <a:xfrm>
            <a:off x="4716016" y="4575603"/>
            <a:ext cx="4697506" cy="646331"/>
          </a:xfrm>
          <a:prstGeom prst="rect">
            <a:avLst/>
          </a:prstGeom>
          <a:noFill/>
        </p:spPr>
        <p:txBody>
          <a:bodyPr wrap="square">
            <a:spAutoFit/>
          </a:bodyPr>
          <a:lstStyle/>
          <a:p>
            <a:pPr algn="ctr" fontAlgn="auto" hangingPunct="0">
              <a:spcBef>
                <a:spcPts val="0"/>
              </a:spcBef>
              <a:spcAft>
                <a:spcPts val="0"/>
              </a:spcAft>
            </a:pPr>
            <a:r>
              <a:rPr lang="en-US" b="1" dirty="0">
                <a:solidFill>
                  <a:schemeClr val="bg1"/>
                </a:solidFill>
              </a:rPr>
              <a:t>Fig-4:Finding the accuracy </a:t>
            </a:r>
            <a:endParaRPr kumimoji="0" lang="en-IN" sz="1800" b="1" i="0" u="none" strike="noStrike" cap="none" spc="0" normalizeH="0" baseline="0" dirty="0">
              <a:ln>
                <a:noFill/>
              </a:ln>
              <a:solidFill>
                <a:schemeClr val="bg1"/>
              </a:solidFill>
              <a:effectLst/>
              <a:uFillTx/>
              <a:latin typeface="Calibri"/>
              <a:ea typeface="Calibri"/>
              <a:cs typeface="Calibri"/>
              <a:sym typeface="Calibri"/>
            </a:endParaRPr>
          </a:p>
          <a:p>
            <a:pPr marL="0" marR="0" indent="0" algn="ctr" defTabSz="914400" rtl="0" fontAlgn="auto" latinLnBrk="0" hangingPunct="0">
              <a:lnSpc>
                <a:spcPct val="100000"/>
              </a:lnSpc>
              <a:spcBef>
                <a:spcPts val="0"/>
              </a:spcBef>
              <a:spcAft>
                <a:spcPts val="0"/>
              </a:spcAft>
              <a:buClrTx/>
              <a:buSzTx/>
              <a:buFontTx/>
              <a:buNone/>
              <a:tabLst/>
            </a:pPr>
            <a:endParaRPr kumimoji="0" lang="en-IN" sz="1800" b="1" i="0" u="none" strike="noStrike" cap="none" spc="0" normalizeH="0" baseline="0" dirty="0">
              <a:ln>
                <a:noFill/>
              </a:ln>
              <a:solidFill>
                <a:schemeClr val="bg1"/>
              </a:solidFill>
              <a:effectLst/>
              <a:uFillTx/>
              <a:latin typeface="Calibri"/>
              <a:ea typeface="Calibri"/>
              <a:cs typeface="Calibri"/>
              <a:sym typeface="Calibri"/>
            </a:endParaRPr>
          </a:p>
        </p:txBody>
      </p:sp>
      <p:pic>
        <p:nvPicPr>
          <p:cNvPr id="5" name="Picture 4">
            <a:extLst>
              <a:ext uri="{FF2B5EF4-FFF2-40B4-BE49-F238E27FC236}">
                <a16:creationId xmlns:a16="http://schemas.microsoft.com/office/drawing/2014/main" id="{23859748-21BB-3F70-6305-CC6F612B72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066373"/>
            <a:ext cx="5152442" cy="1352739"/>
          </a:xfrm>
          <a:prstGeom prst="rect">
            <a:avLst/>
          </a:prstGeom>
        </p:spPr>
      </p:pic>
      <p:pic>
        <p:nvPicPr>
          <p:cNvPr id="7" name="Picture 6">
            <a:extLst>
              <a:ext uri="{FF2B5EF4-FFF2-40B4-BE49-F238E27FC236}">
                <a16:creationId xmlns:a16="http://schemas.microsoft.com/office/drawing/2014/main" id="{B21166DE-A652-9277-337D-98E1C90B29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794" y="2832194"/>
            <a:ext cx="5003152" cy="3486818"/>
          </a:xfrm>
          <a:prstGeom prst="rect">
            <a:avLst/>
          </a:prstGeom>
        </p:spPr>
      </p:pic>
    </p:spTree>
    <p:extLst>
      <p:ext uri="{BB962C8B-B14F-4D97-AF65-F5344CB8AC3E}">
        <p14:creationId xmlns:p14="http://schemas.microsoft.com/office/powerpoint/2010/main" val="3458499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243408"/>
            <a:ext cx="7772400" cy="1470025"/>
          </a:xfrm>
        </p:spPr>
        <p:txBody>
          <a:bodyPr/>
          <a:lstStyle/>
          <a:p>
            <a:r>
              <a:rPr lang="en-US" dirty="0">
                <a:solidFill>
                  <a:schemeClr val="tx1"/>
                </a:solidFill>
              </a:rPr>
              <a:t>Result</a:t>
            </a:r>
            <a:endParaRPr lang="en-IN" dirty="0">
              <a:solidFill>
                <a:schemeClr val="tx1"/>
              </a:solidFill>
            </a:endParaRPr>
          </a:p>
        </p:txBody>
      </p:sp>
      <p:sp>
        <p:nvSpPr>
          <p:cNvPr id="4" name="Slide Number Placeholder 3"/>
          <p:cNvSpPr>
            <a:spLocks noGrp="1"/>
          </p:cNvSpPr>
          <p:nvPr>
            <p:ph type="sldNum" sz="quarter" idx="12"/>
          </p:nvPr>
        </p:nvSpPr>
        <p:spPr/>
        <p:txBody>
          <a:bodyPr/>
          <a:lstStyle/>
          <a:p>
            <a:pPr>
              <a:defRPr/>
            </a:pPr>
            <a:fld id="{F0EEE149-5D86-4BF5-BCC2-4D8A9996A715}" type="slidenum">
              <a:rPr lang="en-US" smtClean="0"/>
              <a:pPr>
                <a:defRPr/>
              </a:pPr>
              <a:t>16</a:t>
            </a:fld>
            <a:endParaRPr lang="en-US"/>
          </a:p>
        </p:txBody>
      </p:sp>
      <p:pic>
        <p:nvPicPr>
          <p:cNvPr id="3" name="Picture 2">
            <a:extLst>
              <a:ext uri="{FF2B5EF4-FFF2-40B4-BE49-F238E27FC236}">
                <a16:creationId xmlns:a16="http://schemas.microsoft.com/office/drawing/2014/main" id="{76251B80-9B66-1DBD-344A-AFEECC7D7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816" y="1226617"/>
            <a:ext cx="7884367" cy="4623684"/>
          </a:xfrm>
          <a:prstGeom prst="rect">
            <a:avLst/>
          </a:prstGeom>
        </p:spPr>
      </p:pic>
    </p:spTree>
    <p:extLst>
      <p:ext uri="{BB962C8B-B14F-4D97-AF65-F5344CB8AC3E}">
        <p14:creationId xmlns:p14="http://schemas.microsoft.com/office/powerpoint/2010/main" val="1068637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243408"/>
            <a:ext cx="7772400" cy="1470025"/>
          </a:xfrm>
        </p:spPr>
        <p:txBody>
          <a:bodyPr/>
          <a:lstStyle/>
          <a:p>
            <a:r>
              <a:rPr lang="en-US" dirty="0">
                <a:solidFill>
                  <a:schemeClr val="tx1"/>
                </a:solidFill>
              </a:rPr>
              <a:t>Result</a:t>
            </a:r>
            <a:endParaRPr lang="en-IN" dirty="0">
              <a:solidFill>
                <a:schemeClr val="tx1"/>
              </a:solidFill>
            </a:endParaRPr>
          </a:p>
        </p:txBody>
      </p:sp>
      <p:sp>
        <p:nvSpPr>
          <p:cNvPr id="4" name="Slide Number Placeholder 3"/>
          <p:cNvSpPr>
            <a:spLocks noGrp="1"/>
          </p:cNvSpPr>
          <p:nvPr>
            <p:ph type="sldNum" sz="quarter" idx="12"/>
          </p:nvPr>
        </p:nvSpPr>
        <p:spPr/>
        <p:txBody>
          <a:bodyPr/>
          <a:lstStyle/>
          <a:p>
            <a:pPr>
              <a:defRPr/>
            </a:pPr>
            <a:fld id="{F0EEE149-5D86-4BF5-BCC2-4D8A9996A715}" type="slidenum">
              <a:rPr lang="en-US" smtClean="0"/>
              <a:pPr>
                <a:defRPr/>
              </a:pPr>
              <a:t>17</a:t>
            </a:fld>
            <a:endParaRPr lang="en-US"/>
          </a:p>
        </p:txBody>
      </p:sp>
      <p:pic>
        <p:nvPicPr>
          <p:cNvPr id="5" name="Picture 4">
            <a:extLst>
              <a:ext uri="{FF2B5EF4-FFF2-40B4-BE49-F238E27FC236}">
                <a16:creationId xmlns:a16="http://schemas.microsoft.com/office/drawing/2014/main" id="{41359985-3AF0-C2E2-E3BB-16D9B70031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8009" y="1250302"/>
            <a:ext cx="5696745" cy="5069024"/>
          </a:xfrm>
          <a:prstGeom prst="rect">
            <a:avLst/>
          </a:prstGeom>
        </p:spPr>
      </p:pic>
    </p:spTree>
    <p:extLst>
      <p:ext uri="{BB962C8B-B14F-4D97-AF65-F5344CB8AC3E}">
        <p14:creationId xmlns:p14="http://schemas.microsoft.com/office/powerpoint/2010/main" val="1226535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18</a:t>
            </a:fld>
            <a:endParaRPr lang="en-US"/>
          </a:p>
        </p:txBody>
      </p:sp>
      <p:pic>
        <p:nvPicPr>
          <p:cNvPr id="15366" name="Picture 6" descr="iarelogo.JPG"/>
          <p:cNvPicPr>
            <a:picLocks noChangeAspect="1"/>
          </p:cNvPicPr>
          <p:nvPr/>
        </p:nvPicPr>
        <p:blipFill>
          <a:blip r:embed="rId2"/>
          <a:srcRect/>
          <a:stretch>
            <a:fillRect/>
          </a:stretch>
        </p:blipFill>
        <p:spPr bwMode="auto">
          <a:xfrm>
            <a:off x="8305800" y="0"/>
            <a:ext cx="838200" cy="898525"/>
          </a:xfrm>
          <a:prstGeom prst="rect">
            <a:avLst/>
          </a:prstGeom>
          <a:noFill/>
          <a:ln w="9525">
            <a:noFill/>
            <a:miter lim="800000"/>
            <a:headEnd/>
            <a:tailEnd/>
          </a:ln>
        </p:spPr>
      </p:pic>
      <p:sp>
        <p:nvSpPr>
          <p:cNvPr id="9" name="Rectangle 6"/>
          <p:cNvSpPr>
            <a:spLocks noChangeArrowheads="1"/>
          </p:cNvSpPr>
          <p:nvPr/>
        </p:nvSpPr>
        <p:spPr bwMode="auto">
          <a:xfrm>
            <a:off x="3275856" y="240792"/>
            <a:ext cx="5029944" cy="523220"/>
          </a:xfrm>
          <a:prstGeom prst="rect">
            <a:avLst/>
          </a:prstGeom>
          <a:noFill/>
          <a:ln w="9525">
            <a:noFill/>
            <a:miter lim="800000"/>
            <a:headEnd/>
            <a:tailEnd/>
          </a:ln>
        </p:spPr>
        <p:txBody>
          <a:bodyPr wrap="square">
            <a:spAutoFit/>
          </a:bodyPr>
          <a:lstStyle/>
          <a:p>
            <a:r>
              <a:rPr lang="en-US" sz="2800" b="1" dirty="0">
                <a:latin typeface="Calibri" pitchFamily="34" charset="0"/>
                <a:cs typeface="Calibri" pitchFamily="34" charset="0"/>
              </a:rPr>
              <a:t>References</a:t>
            </a:r>
          </a:p>
        </p:txBody>
      </p:sp>
      <p:sp>
        <p:nvSpPr>
          <p:cNvPr id="5" name="TextBox 4">
            <a:extLst>
              <a:ext uri="{FF2B5EF4-FFF2-40B4-BE49-F238E27FC236}">
                <a16:creationId xmlns:a16="http://schemas.microsoft.com/office/drawing/2014/main" id="{B7742362-1F03-8463-8895-736ACE90E3FB}"/>
              </a:ext>
            </a:extLst>
          </p:cNvPr>
          <p:cNvSpPr txBox="1"/>
          <p:nvPr/>
        </p:nvSpPr>
        <p:spPr>
          <a:xfrm>
            <a:off x="755576" y="1340768"/>
            <a:ext cx="7920880" cy="590014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i="1" dirty="0" err="1">
                <a:solidFill>
                  <a:schemeClr val="bg1"/>
                </a:solidFill>
                <a:latin typeface="Times New Roman" panose="02020603050405020304" pitchFamily="18" charset="0"/>
                <a:cs typeface="Times New Roman" panose="02020603050405020304" pitchFamily="18" charset="0"/>
              </a:rPr>
              <a:t>Abderrahmane</a:t>
            </a:r>
            <a:r>
              <a:rPr lang="en-IN" i="1" dirty="0">
                <a:solidFill>
                  <a:schemeClr val="bg1"/>
                </a:solidFill>
                <a:latin typeface="Times New Roman" panose="02020603050405020304" pitchFamily="18" charset="0"/>
                <a:cs typeface="Times New Roman" panose="02020603050405020304" pitchFamily="18" charset="0"/>
              </a:rPr>
              <a:t> A, </a:t>
            </a:r>
            <a:r>
              <a:rPr lang="en-IN" i="1" dirty="0" err="1">
                <a:solidFill>
                  <a:schemeClr val="bg1"/>
                </a:solidFill>
                <a:latin typeface="Times New Roman" panose="02020603050405020304" pitchFamily="18" charset="0"/>
                <a:cs typeface="Times New Roman" panose="02020603050405020304" pitchFamily="18" charset="0"/>
              </a:rPr>
              <a:t>Adnane</a:t>
            </a:r>
            <a:r>
              <a:rPr lang="en-IN" i="1" dirty="0">
                <a:solidFill>
                  <a:schemeClr val="bg1"/>
                </a:solidFill>
                <a:latin typeface="Times New Roman" panose="02020603050405020304" pitchFamily="18" charset="0"/>
                <a:cs typeface="Times New Roman" panose="02020603050405020304" pitchFamily="18" charset="0"/>
              </a:rPr>
              <a:t> G, </a:t>
            </a:r>
            <a:r>
              <a:rPr lang="en-IN" i="1" dirty="0" err="1">
                <a:solidFill>
                  <a:schemeClr val="bg1"/>
                </a:solidFill>
                <a:latin typeface="Times New Roman" panose="02020603050405020304" pitchFamily="18" charset="0"/>
                <a:cs typeface="Times New Roman" panose="02020603050405020304" pitchFamily="18" charset="0"/>
              </a:rPr>
              <a:t>Yacine</a:t>
            </a:r>
            <a:r>
              <a:rPr lang="en-IN" i="1" dirty="0">
                <a:solidFill>
                  <a:schemeClr val="bg1"/>
                </a:solidFill>
                <a:latin typeface="Times New Roman" panose="02020603050405020304" pitchFamily="18" charset="0"/>
                <a:cs typeface="Times New Roman" panose="02020603050405020304" pitchFamily="18" charset="0"/>
              </a:rPr>
              <a:t> C, </a:t>
            </a:r>
            <a:r>
              <a:rPr lang="en-IN" i="1" dirty="0" err="1">
                <a:solidFill>
                  <a:schemeClr val="bg1"/>
                </a:solidFill>
                <a:latin typeface="Times New Roman" panose="02020603050405020304" pitchFamily="18" charset="0"/>
                <a:cs typeface="Times New Roman" panose="02020603050405020304" pitchFamily="18" charset="0"/>
              </a:rPr>
              <a:t>Khireddine</a:t>
            </a:r>
            <a:r>
              <a:rPr lang="en-IN" i="1" dirty="0">
                <a:solidFill>
                  <a:schemeClr val="bg1"/>
                </a:solidFill>
                <a:latin typeface="Times New Roman" panose="02020603050405020304" pitchFamily="18" charset="0"/>
                <a:cs typeface="Times New Roman" panose="02020603050405020304" pitchFamily="18" charset="0"/>
              </a:rPr>
              <a:t> G, (2019). Android malware detection based on system calls analysis and CNN </a:t>
            </a:r>
            <a:r>
              <a:rPr lang="en-IN" i="1" dirty="0" err="1">
                <a:solidFill>
                  <a:schemeClr val="bg1"/>
                </a:solidFill>
                <a:latin typeface="Times New Roman" panose="02020603050405020304" pitchFamily="18" charset="0"/>
                <a:cs typeface="Times New Roman" panose="02020603050405020304" pitchFamily="18" charset="0"/>
              </a:rPr>
              <a:t>classifcation</a:t>
            </a:r>
            <a:r>
              <a:rPr lang="en-IN" i="1" dirty="0">
                <a:solidFill>
                  <a:schemeClr val="bg1"/>
                </a:solidFill>
                <a:latin typeface="Times New Roman" panose="02020603050405020304" pitchFamily="18" charset="0"/>
                <a:cs typeface="Times New Roman" panose="02020603050405020304" pitchFamily="18" charset="0"/>
              </a:rPr>
              <a:t>. In: 2019 IEEE wireless communications and networking conference workshop (WCNCW) (pp 1–6). IEEE</a:t>
            </a:r>
          </a:p>
          <a:p>
            <a:pPr algn="just">
              <a:lnSpc>
                <a:spcPct val="150000"/>
              </a:lnSpc>
            </a:pPr>
            <a:r>
              <a:rPr lang="en-IN" i="1" dirty="0" err="1">
                <a:solidFill>
                  <a:schemeClr val="bg1"/>
                </a:solidFill>
                <a:latin typeface="Times New Roman" panose="02020603050405020304" pitchFamily="18" charset="0"/>
                <a:cs typeface="Times New Roman" panose="02020603050405020304" pitchFamily="18" charset="0"/>
              </a:rPr>
              <a:t>Almahmoud</a:t>
            </a:r>
            <a:r>
              <a:rPr lang="en-IN" i="1" dirty="0">
                <a:solidFill>
                  <a:schemeClr val="bg1"/>
                </a:solidFill>
                <a:latin typeface="Times New Roman" panose="02020603050405020304" pitchFamily="18" charset="0"/>
                <a:cs typeface="Times New Roman" panose="02020603050405020304" pitchFamily="18" charset="0"/>
              </a:rPr>
              <a:t> M, </a:t>
            </a:r>
            <a:r>
              <a:rPr lang="en-IN" i="1" dirty="0" err="1">
                <a:solidFill>
                  <a:schemeClr val="bg1"/>
                </a:solidFill>
                <a:latin typeface="Times New Roman" panose="02020603050405020304" pitchFamily="18" charset="0"/>
                <a:cs typeface="Times New Roman" panose="02020603050405020304" pitchFamily="18" charset="0"/>
              </a:rPr>
              <a:t>Alzubi</a:t>
            </a:r>
            <a:r>
              <a:rPr lang="en-IN" i="1" dirty="0">
                <a:solidFill>
                  <a:schemeClr val="bg1"/>
                </a:solidFill>
                <a:latin typeface="Times New Roman" panose="02020603050405020304" pitchFamily="18" charset="0"/>
                <a:cs typeface="Times New Roman" panose="02020603050405020304" pitchFamily="18" charset="0"/>
              </a:rPr>
              <a:t> D, </a:t>
            </a:r>
            <a:r>
              <a:rPr lang="en-IN" i="1" dirty="0" err="1">
                <a:solidFill>
                  <a:schemeClr val="bg1"/>
                </a:solidFill>
                <a:latin typeface="Times New Roman" panose="02020603050405020304" pitchFamily="18" charset="0"/>
                <a:cs typeface="Times New Roman" panose="02020603050405020304" pitchFamily="18" charset="0"/>
              </a:rPr>
              <a:t>Yaseen</a:t>
            </a:r>
            <a:r>
              <a:rPr lang="en-IN" i="1" dirty="0">
                <a:solidFill>
                  <a:schemeClr val="bg1"/>
                </a:solidFill>
                <a:latin typeface="Times New Roman" panose="02020603050405020304" pitchFamily="18" charset="0"/>
                <a:cs typeface="Times New Roman" panose="02020603050405020304" pitchFamily="18" charset="0"/>
              </a:rPr>
              <a:t> Q (2021) </a:t>
            </a:r>
            <a:r>
              <a:rPr lang="en-IN" i="1" dirty="0" err="1">
                <a:solidFill>
                  <a:schemeClr val="bg1"/>
                </a:solidFill>
                <a:latin typeface="Times New Roman" panose="02020603050405020304" pitchFamily="18" charset="0"/>
                <a:cs typeface="Times New Roman" panose="02020603050405020304" pitchFamily="18" charset="0"/>
              </a:rPr>
              <a:t>ReDroidDet</a:t>
            </a:r>
            <a:r>
              <a:rPr lang="en-IN" i="1" dirty="0">
                <a:solidFill>
                  <a:schemeClr val="bg1"/>
                </a:solidFill>
                <a:latin typeface="Times New Roman" panose="02020603050405020304" pitchFamily="18" charset="0"/>
                <a:cs typeface="Times New Roman" panose="02020603050405020304" pitchFamily="18" charset="0"/>
              </a:rPr>
              <a:t>: android malware detection based on recurrent neural network. Procedia </a:t>
            </a:r>
            <a:r>
              <a:rPr lang="en-IN" i="1" dirty="0" err="1">
                <a:solidFill>
                  <a:schemeClr val="bg1"/>
                </a:solidFill>
                <a:latin typeface="Times New Roman" panose="02020603050405020304" pitchFamily="18" charset="0"/>
                <a:cs typeface="Times New Roman" panose="02020603050405020304" pitchFamily="18" charset="0"/>
              </a:rPr>
              <a:t>Comput</a:t>
            </a:r>
            <a:r>
              <a:rPr lang="en-IN" i="1" dirty="0">
                <a:solidFill>
                  <a:schemeClr val="bg1"/>
                </a:solidFill>
                <a:latin typeface="Times New Roman" panose="02020603050405020304" pitchFamily="18" charset="0"/>
                <a:cs typeface="Times New Roman" panose="02020603050405020304" pitchFamily="18" charset="0"/>
              </a:rPr>
              <a:t> </a:t>
            </a:r>
            <a:r>
              <a:rPr lang="en-IN" i="1" dirty="0" err="1">
                <a:solidFill>
                  <a:schemeClr val="bg1"/>
                </a:solidFill>
                <a:latin typeface="Times New Roman" panose="02020603050405020304" pitchFamily="18" charset="0"/>
                <a:cs typeface="Times New Roman" panose="02020603050405020304" pitchFamily="18" charset="0"/>
              </a:rPr>
              <a:t>Sci</a:t>
            </a:r>
            <a:r>
              <a:rPr lang="en-IN" i="1" dirty="0">
                <a:solidFill>
                  <a:schemeClr val="bg1"/>
                </a:solidFill>
                <a:latin typeface="Times New Roman" panose="02020603050405020304" pitchFamily="18" charset="0"/>
                <a:cs typeface="Times New Roman" panose="02020603050405020304" pitchFamily="18" charset="0"/>
              </a:rPr>
              <a:t> 184:841–846. https://doi.org/10.1016/j.procs.2021.03.105</a:t>
            </a:r>
          </a:p>
          <a:p>
            <a:pPr algn="just">
              <a:lnSpc>
                <a:spcPct val="150000"/>
              </a:lnSpc>
            </a:pPr>
            <a:r>
              <a:rPr lang="en-IN" i="1" dirty="0">
                <a:solidFill>
                  <a:schemeClr val="bg1"/>
                </a:solidFill>
                <a:latin typeface="Times New Roman" panose="02020603050405020304" pitchFamily="18" charset="0"/>
                <a:cs typeface="Times New Roman" panose="02020603050405020304" pitchFamily="18" charset="0"/>
              </a:rPr>
              <a:t>Bai Y, Xing Z, Ma D, Li X, Feng Z (2021) Comparative analysis of feature representations and machine learning methods in android family </a:t>
            </a:r>
            <a:r>
              <a:rPr lang="en-IN" i="1" dirty="0" err="1">
                <a:solidFill>
                  <a:schemeClr val="bg1"/>
                </a:solidFill>
                <a:latin typeface="Times New Roman" panose="02020603050405020304" pitchFamily="18" charset="0"/>
                <a:cs typeface="Times New Roman" panose="02020603050405020304" pitchFamily="18" charset="0"/>
              </a:rPr>
              <a:t>classifcation</a:t>
            </a:r>
            <a:r>
              <a:rPr lang="en-IN" i="1" dirty="0">
                <a:solidFill>
                  <a:schemeClr val="bg1"/>
                </a:solidFill>
                <a:latin typeface="Times New Roman" panose="02020603050405020304" pitchFamily="18" charset="0"/>
                <a:cs typeface="Times New Roman" panose="02020603050405020304" pitchFamily="18" charset="0"/>
              </a:rPr>
              <a:t>. </a:t>
            </a:r>
            <a:r>
              <a:rPr lang="en-IN" i="1" dirty="0" err="1">
                <a:solidFill>
                  <a:schemeClr val="bg1"/>
                </a:solidFill>
                <a:latin typeface="Times New Roman" panose="02020603050405020304" pitchFamily="18" charset="0"/>
                <a:cs typeface="Times New Roman" panose="02020603050405020304" pitchFamily="18" charset="0"/>
              </a:rPr>
              <a:t>Comput</a:t>
            </a:r>
            <a:r>
              <a:rPr lang="en-IN" i="1" dirty="0">
                <a:solidFill>
                  <a:schemeClr val="bg1"/>
                </a:solidFill>
                <a:latin typeface="Times New Roman" panose="02020603050405020304" pitchFamily="18" charset="0"/>
                <a:cs typeface="Times New Roman" panose="02020603050405020304" pitchFamily="18" charset="0"/>
              </a:rPr>
              <a:t> </a:t>
            </a:r>
            <a:r>
              <a:rPr lang="en-IN" i="1" dirty="0" err="1">
                <a:solidFill>
                  <a:schemeClr val="bg1"/>
                </a:solidFill>
                <a:latin typeface="Times New Roman" panose="02020603050405020304" pitchFamily="18" charset="0"/>
                <a:cs typeface="Times New Roman" panose="02020603050405020304" pitchFamily="18" charset="0"/>
              </a:rPr>
              <a:t>Netw</a:t>
            </a:r>
            <a:r>
              <a:rPr lang="en-IN" i="1" dirty="0">
                <a:solidFill>
                  <a:schemeClr val="bg1"/>
                </a:solidFill>
                <a:latin typeface="Times New Roman" panose="02020603050405020304" pitchFamily="18" charset="0"/>
                <a:cs typeface="Times New Roman" panose="02020603050405020304" pitchFamily="18" charset="0"/>
              </a:rPr>
              <a:t> 184:107639</a:t>
            </a:r>
          </a:p>
          <a:p>
            <a:pPr algn="just">
              <a:lnSpc>
                <a:spcPct val="150000"/>
              </a:lnSpc>
            </a:pPr>
            <a:r>
              <a:rPr lang="en-IN" i="1" dirty="0" err="1">
                <a:solidFill>
                  <a:schemeClr val="bg1"/>
                </a:solidFill>
                <a:latin typeface="Times New Roman" panose="02020603050405020304" pitchFamily="18" charset="0"/>
                <a:cs typeface="Times New Roman" panose="02020603050405020304" pitchFamily="18" charset="0"/>
              </a:rPr>
              <a:t>Meijin</a:t>
            </a:r>
            <a:r>
              <a:rPr lang="en-IN" i="1" dirty="0">
                <a:solidFill>
                  <a:schemeClr val="bg1"/>
                </a:solidFill>
                <a:latin typeface="Times New Roman" panose="02020603050405020304" pitchFamily="18" charset="0"/>
                <a:cs typeface="Times New Roman" panose="02020603050405020304" pitchFamily="18" charset="0"/>
              </a:rPr>
              <a:t> L, </a:t>
            </a:r>
            <a:r>
              <a:rPr lang="en-IN" i="1" dirty="0" err="1">
                <a:solidFill>
                  <a:schemeClr val="bg1"/>
                </a:solidFill>
                <a:latin typeface="Times New Roman" panose="02020603050405020304" pitchFamily="18" charset="0"/>
                <a:cs typeface="Times New Roman" panose="02020603050405020304" pitchFamily="18" charset="0"/>
              </a:rPr>
              <a:t>Zhiyang</a:t>
            </a:r>
            <a:r>
              <a:rPr lang="en-IN" i="1" dirty="0">
                <a:solidFill>
                  <a:schemeClr val="bg1"/>
                </a:solidFill>
                <a:latin typeface="Times New Roman" panose="02020603050405020304" pitchFamily="18" charset="0"/>
                <a:cs typeface="Times New Roman" panose="02020603050405020304" pitchFamily="18" charset="0"/>
              </a:rPr>
              <a:t> F, </a:t>
            </a:r>
            <a:r>
              <a:rPr lang="en-IN" i="1" dirty="0" err="1">
                <a:solidFill>
                  <a:schemeClr val="bg1"/>
                </a:solidFill>
                <a:latin typeface="Times New Roman" panose="02020603050405020304" pitchFamily="18" charset="0"/>
                <a:cs typeface="Times New Roman" panose="02020603050405020304" pitchFamily="18" charset="0"/>
              </a:rPr>
              <a:t>Junfeng</a:t>
            </a:r>
            <a:r>
              <a:rPr lang="en-IN" i="1" dirty="0">
                <a:solidFill>
                  <a:schemeClr val="bg1"/>
                </a:solidFill>
                <a:latin typeface="Times New Roman" panose="02020603050405020304" pitchFamily="18" charset="0"/>
                <a:cs typeface="Times New Roman" panose="02020603050405020304" pitchFamily="18" charset="0"/>
              </a:rPr>
              <a:t> W, </a:t>
            </a:r>
            <a:r>
              <a:rPr lang="en-IN" i="1" dirty="0" err="1">
                <a:solidFill>
                  <a:schemeClr val="bg1"/>
                </a:solidFill>
                <a:latin typeface="Times New Roman" panose="02020603050405020304" pitchFamily="18" charset="0"/>
                <a:cs typeface="Times New Roman" panose="02020603050405020304" pitchFamily="18" charset="0"/>
              </a:rPr>
              <a:t>Luyu</a:t>
            </a:r>
            <a:r>
              <a:rPr lang="en-IN" i="1" dirty="0">
                <a:solidFill>
                  <a:schemeClr val="bg1"/>
                </a:solidFill>
                <a:latin typeface="Times New Roman" panose="02020603050405020304" pitchFamily="18" charset="0"/>
                <a:cs typeface="Times New Roman" panose="02020603050405020304" pitchFamily="18" charset="0"/>
              </a:rPr>
              <a:t> C, Qi Z, Tao Y, </a:t>
            </a:r>
            <a:r>
              <a:rPr lang="en-IN" i="1" dirty="0" err="1">
                <a:solidFill>
                  <a:schemeClr val="bg1"/>
                </a:solidFill>
                <a:latin typeface="Times New Roman" panose="02020603050405020304" pitchFamily="18" charset="0"/>
                <a:cs typeface="Times New Roman" panose="02020603050405020304" pitchFamily="18" charset="0"/>
              </a:rPr>
              <a:t>Yinwei</a:t>
            </a:r>
            <a:r>
              <a:rPr lang="en-IN" i="1" dirty="0">
                <a:solidFill>
                  <a:schemeClr val="bg1"/>
                </a:solidFill>
                <a:latin typeface="Times New Roman" panose="02020603050405020304" pitchFamily="18" charset="0"/>
                <a:cs typeface="Times New Roman" panose="02020603050405020304" pitchFamily="18" charset="0"/>
              </a:rPr>
              <a:t> W, </a:t>
            </a:r>
            <a:r>
              <a:rPr lang="en-IN" i="1" dirty="0" err="1">
                <a:solidFill>
                  <a:schemeClr val="bg1"/>
                </a:solidFill>
                <a:latin typeface="Times New Roman" panose="02020603050405020304" pitchFamily="18" charset="0"/>
                <a:cs typeface="Times New Roman" panose="02020603050405020304" pitchFamily="18" charset="0"/>
              </a:rPr>
              <a:t>Jiaxuan</a:t>
            </a:r>
            <a:r>
              <a:rPr lang="en-IN" i="1" dirty="0">
                <a:solidFill>
                  <a:schemeClr val="bg1"/>
                </a:solidFill>
                <a:latin typeface="Times New Roman" panose="02020603050405020304" pitchFamily="18" charset="0"/>
                <a:cs typeface="Times New Roman" panose="02020603050405020304" pitchFamily="18" charset="0"/>
              </a:rPr>
              <a:t> G (2022) A systematic overview of android malware detection. </a:t>
            </a:r>
            <a:r>
              <a:rPr lang="en-IN" i="1" dirty="0" err="1">
                <a:solidFill>
                  <a:schemeClr val="bg1"/>
                </a:solidFill>
                <a:latin typeface="Times New Roman" panose="02020603050405020304" pitchFamily="18" charset="0"/>
                <a:cs typeface="Times New Roman" panose="02020603050405020304" pitchFamily="18" charset="0"/>
              </a:rPr>
              <a:t>Appl</a:t>
            </a:r>
            <a:r>
              <a:rPr lang="en-IN" i="1" dirty="0">
                <a:solidFill>
                  <a:schemeClr val="bg1"/>
                </a:solidFill>
                <a:latin typeface="Times New Roman" panose="02020603050405020304" pitchFamily="18" charset="0"/>
                <a:cs typeface="Times New Roman" panose="02020603050405020304" pitchFamily="18" charset="0"/>
              </a:rPr>
              <a:t> </a:t>
            </a:r>
            <a:r>
              <a:rPr lang="en-IN" i="1" dirty="0" err="1">
                <a:solidFill>
                  <a:schemeClr val="bg1"/>
                </a:solidFill>
                <a:latin typeface="Times New Roman" panose="02020603050405020304" pitchFamily="18" charset="0"/>
                <a:cs typeface="Times New Roman" panose="02020603050405020304" pitchFamily="18" charset="0"/>
              </a:rPr>
              <a:t>Artif</a:t>
            </a:r>
            <a:r>
              <a:rPr lang="en-IN" i="1" dirty="0">
                <a:solidFill>
                  <a:schemeClr val="bg1"/>
                </a:solidFill>
                <a:latin typeface="Times New Roman" panose="02020603050405020304" pitchFamily="18" charset="0"/>
                <a:cs typeface="Times New Roman" panose="02020603050405020304" pitchFamily="18" charset="0"/>
              </a:rPr>
              <a:t> Intel 36(1):2007327. https://doi.org/10.1080/08839514.2021.2007327</a:t>
            </a:r>
          </a:p>
          <a:p>
            <a:pPr algn="just">
              <a:lnSpc>
                <a:spcPct val="150000"/>
              </a:lnSpc>
            </a:pPr>
            <a:endParaRPr lang="en-IN" sz="2000" b="0" i="1" dirty="0">
              <a:solidFill>
                <a:schemeClr val="bg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3543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solidFill>
                  <a:schemeClr val="bg1"/>
                </a:solidFill>
              </a:rPr>
              <a:pPr>
                <a:defRPr/>
              </a:pPr>
              <a:t>19</a:t>
            </a:fld>
            <a:endParaRPr lang="en-US">
              <a:solidFill>
                <a:schemeClr val="bg1"/>
              </a:solidFill>
            </a:endParaRPr>
          </a:p>
        </p:txBody>
      </p:sp>
      <p:pic>
        <p:nvPicPr>
          <p:cNvPr id="15366" name="Picture 6" descr="iarelogo.JPG"/>
          <p:cNvPicPr>
            <a:picLocks noChangeAspect="1"/>
          </p:cNvPicPr>
          <p:nvPr/>
        </p:nvPicPr>
        <p:blipFill>
          <a:blip r:embed="rId2"/>
          <a:srcRect/>
          <a:stretch>
            <a:fillRect/>
          </a:stretch>
        </p:blipFill>
        <p:spPr bwMode="auto">
          <a:xfrm>
            <a:off x="8305800" y="0"/>
            <a:ext cx="838200" cy="898525"/>
          </a:xfrm>
          <a:prstGeom prst="rect">
            <a:avLst/>
          </a:prstGeom>
          <a:noFill/>
          <a:ln w="9525">
            <a:noFill/>
            <a:miter lim="800000"/>
            <a:headEnd/>
            <a:tailEnd/>
          </a:ln>
        </p:spPr>
      </p:pic>
      <p:sp>
        <p:nvSpPr>
          <p:cNvPr id="9" name="Rectangle 6"/>
          <p:cNvSpPr>
            <a:spLocks noChangeArrowheads="1"/>
          </p:cNvSpPr>
          <p:nvPr/>
        </p:nvSpPr>
        <p:spPr bwMode="auto">
          <a:xfrm>
            <a:off x="3275856" y="240792"/>
            <a:ext cx="5029944" cy="523220"/>
          </a:xfrm>
          <a:prstGeom prst="rect">
            <a:avLst/>
          </a:prstGeom>
          <a:noFill/>
          <a:ln w="9525">
            <a:noFill/>
            <a:miter lim="800000"/>
            <a:headEnd/>
            <a:tailEnd/>
          </a:ln>
        </p:spPr>
        <p:txBody>
          <a:bodyPr wrap="square">
            <a:spAutoFit/>
          </a:bodyPr>
          <a:lstStyle/>
          <a:p>
            <a:r>
              <a:rPr lang="en-US" sz="2800" b="1" dirty="0">
                <a:solidFill>
                  <a:schemeClr val="bg1"/>
                </a:solidFill>
                <a:latin typeface="Calibri" pitchFamily="34" charset="0"/>
                <a:cs typeface="Calibri" pitchFamily="34" charset="0"/>
              </a:rPr>
              <a:t>References</a:t>
            </a:r>
          </a:p>
        </p:txBody>
      </p:sp>
      <p:sp>
        <p:nvSpPr>
          <p:cNvPr id="5" name="TextBox 4">
            <a:extLst>
              <a:ext uri="{FF2B5EF4-FFF2-40B4-BE49-F238E27FC236}">
                <a16:creationId xmlns:a16="http://schemas.microsoft.com/office/drawing/2014/main" id="{B7742362-1F03-8463-8895-736ACE90E3FB}"/>
              </a:ext>
            </a:extLst>
          </p:cNvPr>
          <p:cNvSpPr txBox="1"/>
          <p:nvPr/>
        </p:nvSpPr>
        <p:spPr>
          <a:xfrm>
            <a:off x="221886" y="898525"/>
            <a:ext cx="8742602" cy="5957144"/>
          </a:xfrm>
          <a:prstGeom prst="rect">
            <a:avLst/>
          </a:prstGeom>
          <a:noFill/>
        </p:spPr>
        <p:txBody>
          <a:bodyPr wrap="square">
            <a:spAutoFit/>
          </a:bodyPr>
          <a:lstStyle/>
          <a:p>
            <a:pPr algn="just">
              <a:lnSpc>
                <a:spcPct val="150000"/>
              </a:lnSpc>
            </a:pPr>
            <a:r>
              <a:rPr lang="en-US" sz="1600" dirty="0">
                <a:solidFill>
                  <a:schemeClr val="bg1"/>
                </a:solidFill>
              </a:rPr>
              <a:t>C. </a:t>
            </a:r>
            <a:r>
              <a:rPr lang="en-US" sz="1600" dirty="0" err="1">
                <a:solidFill>
                  <a:schemeClr val="bg1"/>
                </a:solidFill>
              </a:rPr>
              <a:t>Yaman</a:t>
            </a:r>
            <a:r>
              <a:rPr lang="en-US" sz="1600" dirty="0">
                <a:solidFill>
                  <a:schemeClr val="bg1"/>
                </a:solidFill>
              </a:rPr>
              <a:t> and V. </a:t>
            </a:r>
            <a:r>
              <a:rPr lang="en-US" sz="1600" dirty="0" err="1">
                <a:solidFill>
                  <a:schemeClr val="bg1"/>
                </a:solidFill>
              </a:rPr>
              <a:t>Asari</a:t>
            </a:r>
            <a:r>
              <a:rPr lang="en-US" sz="1600" dirty="0">
                <a:solidFill>
                  <a:schemeClr val="bg1"/>
                </a:solidFill>
              </a:rPr>
              <a:t>, "Long-Range Target Classification in a Cluttered Environment Using Multi-Sensor Image Sequences," 2007 3rd International Conference on Recent Advances in Space Technologies, Istanbul, 2007, pp. 304-308. </a:t>
            </a:r>
          </a:p>
          <a:p>
            <a:pPr algn="just">
              <a:lnSpc>
                <a:spcPct val="150000"/>
              </a:lnSpc>
            </a:pPr>
            <a:r>
              <a:rPr lang="en-US" sz="1600" dirty="0">
                <a:solidFill>
                  <a:schemeClr val="bg1"/>
                </a:solidFill>
              </a:rPr>
              <a:t>[4] G. Soni, A. Singh and N. Sharma, "Inshore ship and hybrid object detection and recognition using context-aware color and shape model," 2015 International Conference on Control, Instrumentation, Communication and Computational Technologies (ICCICCT), </a:t>
            </a:r>
            <a:r>
              <a:rPr lang="en-US" sz="1600" dirty="0" err="1">
                <a:solidFill>
                  <a:schemeClr val="bg1"/>
                </a:solidFill>
              </a:rPr>
              <a:t>Kumaracoil</a:t>
            </a:r>
            <a:r>
              <a:rPr lang="en-US" sz="1600" dirty="0">
                <a:solidFill>
                  <a:schemeClr val="bg1"/>
                </a:solidFill>
              </a:rPr>
              <a:t>, 2015, pp. 699-703.</a:t>
            </a:r>
          </a:p>
          <a:p>
            <a:pPr algn="just">
              <a:lnSpc>
                <a:spcPct val="150000"/>
              </a:lnSpc>
            </a:pPr>
            <a:r>
              <a:rPr lang="en-US" sz="1600" dirty="0">
                <a:solidFill>
                  <a:schemeClr val="bg1"/>
                </a:solidFill>
              </a:rPr>
              <a:t> [5] N. Rahmani and A. </a:t>
            </a:r>
            <a:r>
              <a:rPr lang="en-US" sz="1600" dirty="0" err="1">
                <a:solidFill>
                  <a:schemeClr val="bg1"/>
                </a:solidFill>
              </a:rPr>
              <a:t>Behrad</a:t>
            </a:r>
            <a:r>
              <a:rPr lang="en-US" sz="1600" dirty="0">
                <a:solidFill>
                  <a:schemeClr val="bg1"/>
                </a:solidFill>
              </a:rPr>
              <a:t>, "Automatic marine targets detection using features based on Local Gabor Binary Pattern Histogram Sequence," 2011 1st International </a:t>
            </a:r>
            <a:r>
              <a:rPr lang="en-US" sz="1600" dirty="0" err="1">
                <a:solidFill>
                  <a:schemeClr val="bg1"/>
                </a:solidFill>
              </a:rPr>
              <a:t>eConference</a:t>
            </a:r>
            <a:r>
              <a:rPr lang="en-US" sz="1600" dirty="0">
                <a:solidFill>
                  <a:schemeClr val="bg1"/>
                </a:solidFill>
              </a:rPr>
              <a:t> on Computer and Knowledge Engineering (ICCKE), Mashhad, 2011, pp. 195-201. </a:t>
            </a:r>
          </a:p>
          <a:p>
            <a:pPr algn="just">
              <a:lnSpc>
                <a:spcPct val="150000"/>
              </a:lnSpc>
            </a:pPr>
            <a:r>
              <a:rPr lang="en-US" sz="1600" dirty="0">
                <a:solidFill>
                  <a:schemeClr val="bg1"/>
                </a:solidFill>
              </a:rPr>
              <a:t>[6] F. Yang, Q. Xu, F. Gao and L. Hu, "Ship detection from optical satellite images based on visual search mechanism," 2015 IEEE International Geoscience and Remote Sensing Symposium (IGARSS), Milan, 2015, pp. 3679-3682.</a:t>
            </a:r>
          </a:p>
          <a:p>
            <a:pPr algn="just">
              <a:lnSpc>
                <a:spcPct val="150000"/>
              </a:lnSpc>
            </a:pPr>
            <a:r>
              <a:rPr lang="en-US" sz="1600" dirty="0">
                <a:solidFill>
                  <a:schemeClr val="bg1"/>
                </a:solidFill>
              </a:rPr>
              <a:t> [7] T. Li, Z. Liu, L. Ran and R. Xie, "An efficient scheme for ship detection in high-resolution </a:t>
            </a:r>
            <a:r>
              <a:rPr lang="en-US" sz="1600" dirty="0" err="1">
                <a:solidFill>
                  <a:schemeClr val="bg1"/>
                </a:solidFill>
              </a:rPr>
              <a:t>TerraSAR</a:t>
            </a:r>
            <a:r>
              <a:rPr lang="en-US" sz="1600" dirty="0">
                <a:solidFill>
                  <a:schemeClr val="bg1"/>
                </a:solidFill>
              </a:rPr>
              <a:t>-X images," 2016 CIE International Conference on Radar (RADAR), Guangzhou, 2016, pp. 1-4</a:t>
            </a:r>
            <a:endParaRPr lang="en-IN" sz="1600" b="0" i="1"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1125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2F71A2"/>
          </a:solidFill>
          <a:ln w="25400" cap="flat" cmpd="sng" algn="ctr">
            <a:noFill/>
            <a:prstDash val="solid"/>
          </a:ln>
          <a:effectLst/>
        </p:spPr>
        <p:txBody>
          <a:bodyPr anchor="ctr"/>
          <a:lstStyle/>
          <a:p>
            <a:pPr algn="ctr" fontAlgn="base"/>
            <a:endParaRPr lang="en-US" sz="1800" b="1" dirty="0">
              <a:latin typeface="Times New Roman" panose="02020603050405020304" pitchFamily="18" charset="0"/>
              <a:cs typeface="Times New Roman" panose="02020603050405020304" pitchFamily="18" charset="0"/>
            </a:endParaRPr>
          </a:p>
        </p:txBody>
      </p:sp>
      <p:sp>
        <p:nvSpPr>
          <p:cNvPr id="5" name="Rectangle 4"/>
          <p:cNvSpPr/>
          <p:nvPr/>
        </p:nvSpPr>
        <p:spPr>
          <a:xfrm>
            <a:off x="516850" y="2767280"/>
            <a:ext cx="7956884" cy="2062103"/>
          </a:xfrm>
          <a:prstGeom prst="rect">
            <a:avLst/>
          </a:prstGeom>
        </p:spPr>
        <p:txBody>
          <a:bodyPr wrap="square">
            <a:spAutoFit/>
          </a:bodyPr>
          <a:lstStyle/>
          <a:p>
            <a:pPr algn="ctr"/>
            <a:r>
              <a:rPr lang="en-US" sz="4400" spc="-5" dirty="0">
                <a:latin typeface="Times New Roman" panose="02020603050405020304" pitchFamily="18" charset="0"/>
                <a:cs typeface="Times New Roman" panose="02020603050405020304" pitchFamily="18" charset="0"/>
              </a:rPr>
              <a:t>Missing Ship Detection on Water Bodies</a:t>
            </a:r>
            <a:endParaRPr lang="en-US" sz="4400" spc="-4" dirty="0">
              <a:latin typeface="Times New Roman" panose="02020603050405020304" pitchFamily="18" charset="0"/>
              <a:cs typeface="Times New Roman" panose="02020603050405020304" pitchFamily="18" charset="0"/>
            </a:endParaRPr>
          </a:p>
          <a:p>
            <a:pPr algn="ctr" fontAlgn="base"/>
            <a:endParaRPr lang="en-US" sz="4000" b="1" dirty="0">
              <a:latin typeface="Times New Roman" panose="02020603050405020304" pitchFamily="18" charset="0"/>
              <a:cs typeface="Times New Roman" panose="02020603050405020304" pitchFamily="18" charset="0"/>
            </a:endParaRPr>
          </a:p>
        </p:txBody>
      </p:sp>
      <p:pic>
        <p:nvPicPr>
          <p:cNvPr id="9" name="Picture 9" descr="iarelogo.JPG"/>
          <p:cNvPicPr>
            <a:picLocks noChangeAspect="1"/>
          </p:cNvPicPr>
          <p:nvPr/>
        </p:nvPicPr>
        <p:blipFill>
          <a:blip r:embed="rId2"/>
          <a:srcRect/>
          <a:stretch>
            <a:fillRect/>
          </a:stretch>
        </p:blipFill>
        <p:spPr bwMode="auto">
          <a:xfrm>
            <a:off x="3561328" y="228600"/>
            <a:ext cx="1867928" cy="2057400"/>
          </a:xfrm>
          <a:prstGeom prst="rect">
            <a:avLst/>
          </a:prstGeom>
          <a:noFill/>
          <a:ln w="9525">
            <a:noFill/>
            <a:miter lim="800000"/>
            <a:headEnd/>
            <a:tailEnd/>
          </a:ln>
        </p:spPr>
      </p:pic>
    </p:spTree>
    <p:extLst>
      <p:ext uri="{BB962C8B-B14F-4D97-AF65-F5344CB8AC3E}">
        <p14:creationId xmlns:p14="http://schemas.microsoft.com/office/powerpoint/2010/main" val="75914124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solidFill>
                  <a:schemeClr val="bg1"/>
                </a:solidFill>
              </a:rPr>
              <a:pPr>
                <a:defRPr/>
              </a:pPr>
              <a:t>20</a:t>
            </a:fld>
            <a:endParaRPr lang="en-US">
              <a:solidFill>
                <a:schemeClr val="bg1"/>
              </a:solidFill>
            </a:endParaRPr>
          </a:p>
        </p:txBody>
      </p:sp>
      <p:pic>
        <p:nvPicPr>
          <p:cNvPr id="15366" name="Picture 6" descr="iarelogo.JPG"/>
          <p:cNvPicPr>
            <a:picLocks noChangeAspect="1"/>
          </p:cNvPicPr>
          <p:nvPr/>
        </p:nvPicPr>
        <p:blipFill>
          <a:blip r:embed="rId2"/>
          <a:srcRect/>
          <a:stretch>
            <a:fillRect/>
          </a:stretch>
        </p:blipFill>
        <p:spPr bwMode="auto">
          <a:xfrm>
            <a:off x="8305800" y="0"/>
            <a:ext cx="838200" cy="898525"/>
          </a:xfrm>
          <a:prstGeom prst="rect">
            <a:avLst/>
          </a:prstGeom>
          <a:noFill/>
          <a:ln w="9525">
            <a:noFill/>
            <a:miter lim="800000"/>
            <a:headEnd/>
            <a:tailEnd/>
          </a:ln>
        </p:spPr>
      </p:pic>
      <p:sp>
        <p:nvSpPr>
          <p:cNvPr id="9" name="Rectangle 6"/>
          <p:cNvSpPr>
            <a:spLocks noChangeArrowheads="1"/>
          </p:cNvSpPr>
          <p:nvPr/>
        </p:nvSpPr>
        <p:spPr bwMode="auto">
          <a:xfrm>
            <a:off x="3275856" y="240792"/>
            <a:ext cx="5029944" cy="523220"/>
          </a:xfrm>
          <a:prstGeom prst="rect">
            <a:avLst/>
          </a:prstGeom>
          <a:noFill/>
          <a:ln w="9525">
            <a:noFill/>
            <a:miter lim="800000"/>
            <a:headEnd/>
            <a:tailEnd/>
          </a:ln>
        </p:spPr>
        <p:txBody>
          <a:bodyPr wrap="square">
            <a:spAutoFit/>
          </a:bodyPr>
          <a:lstStyle/>
          <a:p>
            <a:r>
              <a:rPr lang="en-US" sz="2800" b="1" dirty="0">
                <a:solidFill>
                  <a:schemeClr val="bg1"/>
                </a:solidFill>
                <a:latin typeface="Calibri" pitchFamily="34" charset="0"/>
                <a:cs typeface="Calibri" pitchFamily="34" charset="0"/>
              </a:rPr>
              <a:t>References</a:t>
            </a:r>
          </a:p>
        </p:txBody>
      </p:sp>
      <p:sp>
        <p:nvSpPr>
          <p:cNvPr id="5" name="TextBox 4">
            <a:extLst>
              <a:ext uri="{FF2B5EF4-FFF2-40B4-BE49-F238E27FC236}">
                <a16:creationId xmlns:a16="http://schemas.microsoft.com/office/drawing/2014/main" id="{B7742362-1F03-8463-8895-736ACE90E3FB}"/>
              </a:ext>
            </a:extLst>
          </p:cNvPr>
          <p:cNvSpPr txBox="1"/>
          <p:nvPr/>
        </p:nvSpPr>
        <p:spPr>
          <a:xfrm>
            <a:off x="164124" y="1340768"/>
            <a:ext cx="8742602" cy="3741152"/>
          </a:xfrm>
          <a:prstGeom prst="rect">
            <a:avLst/>
          </a:prstGeom>
          <a:noFill/>
        </p:spPr>
        <p:txBody>
          <a:bodyPr wrap="square">
            <a:spAutoFit/>
          </a:bodyPr>
          <a:lstStyle/>
          <a:p>
            <a:pPr algn="just">
              <a:lnSpc>
                <a:spcPct val="150000"/>
              </a:lnSpc>
            </a:pPr>
            <a:r>
              <a:rPr lang="en-US" sz="1600" dirty="0">
                <a:solidFill>
                  <a:schemeClr val="bg1"/>
                </a:solidFill>
              </a:rPr>
              <a:t>. [8] W. Li et al., "Integrated Localization and Recognition for Inshore Ships in Large Scene Remote Sensing Images," in IEEE Geoscience and Remote Sensing Letters, vol. 14, no. 6, pp. 936-940, June 2017.</a:t>
            </a:r>
          </a:p>
          <a:p>
            <a:pPr algn="just">
              <a:lnSpc>
                <a:spcPct val="150000"/>
              </a:lnSpc>
            </a:pPr>
            <a:r>
              <a:rPr lang="en-US" sz="1600" dirty="0">
                <a:solidFill>
                  <a:schemeClr val="bg1"/>
                </a:solidFill>
              </a:rPr>
              <a:t> [9] B. Be </a:t>
            </a:r>
            <a:r>
              <a:rPr lang="en-US" sz="1600" dirty="0" err="1">
                <a:solidFill>
                  <a:schemeClr val="bg1"/>
                </a:solidFill>
              </a:rPr>
              <a:t>binar</a:t>
            </a:r>
            <a:r>
              <a:rPr lang="en-US" sz="1600" dirty="0">
                <a:solidFill>
                  <a:schemeClr val="bg1"/>
                </a:solidFill>
              </a:rPr>
              <a:t>, A. </a:t>
            </a:r>
            <a:r>
              <a:rPr lang="en-US" sz="1600" dirty="0" err="1">
                <a:solidFill>
                  <a:schemeClr val="bg1"/>
                </a:solidFill>
              </a:rPr>
              <a:t>Alatan</a:t>
            </a:r>
            <a:r>
              <a:rPr lang="en-US" sz="1600" dirty="0">
                <a:solidFill>
                  <a:schemeClr val="bg1"/>
                </a:solidFill>
              </a:rPr>
              <a:t>, Inshore ship detection in high resolution satellite images: approximation of </a:t>
            </a:r>
            <a:r>
              <a:rPr lang="en-US" sz="1600" dirty="0" err="1">
                <a:solidFill>
                  <a:schemeClr val="bg1"/>
                </a:solidFill>
              </a:rPr>
              <a:t>harbours</a:t>
            </a:r>
            <a:r>
              <a:rPr lang="en-US" sz="1600" dirty="0">
                <a:solidFill>
                  <a:schemeClr val="bg1"/>
                </a:solidFill>
              </a:rPr>
              <a:t> using sea-land segmentation, Proc. of SPIE Vol. 9643 96432D-9, 2015. [17] </a:t>
            </a:r>
            <a:r>
              <a:rPr lang="en-US" sz="1600" dirty="0" err="1">
                <a:solidFill>
                  <a:schemeClr val="bg1"/>
                </a:solidFill>
              </a:rPr>
              <a:t>Tzutalin</a:t>
            </a:r>
            <a:r>
              <a:rPr lang="en-US" sz="1600" dirty="0">
                <a:solidFill>
                  <a:schemeClr val="bg1"/>
                </a:solidFill>
              </a:rPr>
              <a:t>, </a:t>
            </a:r>
            <a:r>
              <a:rPr lang="en-US" sz="1600" dirty="0" err="1">
                <a:solidFill>
                  <a:schemeClr val="bg1"/>
                </a:solidFill>
              </a:rPr>
              <a:t>tzutalin</a:t>
            </a:r>
            <a:r>
              <a:rPr lang="en-US" sz="1600" dirty="0">
                <a:solidFill>
                  <a:schemeClr val="bg1"/>
                </a:solidFill>
              </a:rPr>
              <a:t>/</a:t>
            </a:r>
            <a:r>
              <a:rPr lang="en-US" sz="1600" dirty="0" err="1">
                <a:solidFill>
                  <a:schemeClr val="bg1"/>
                </a:solidFill>
              </a:rPr>
              <a:t>labelImg</a:t>
            </a:r>
            <a:r>
              <a:rPr lang="en-US" sz="1600" dirty="0">
                <a:solidFill>
                  <a:schemeClr val="bg1"/>
                </a:solidFill>
              </a:rPr>
              <a:t>, GitHub, 22-Apr-2019. [Online]. Available: https://github.com/tzutalin/labelImg. [Accessed: 01-Apr2019]. </a:t>
            </a:r>
          </a:p>
          <a:p>
            <a:pPr algn="just">
              <a:lnSpc>
                <a:spcPct val="150000"/>
              </a:lnSpc>
            </a:pPr>
            <a:r>
              <a:rPr lang="en-US" sz="1600" dirty="0">
                <a:solidFill>
                  <a:schemeClr val="bg1"/>
                </a:solidFill>
              </a:rPr>
              <a:t>[10] V. F. Arguedas, "Texture-based vessel classifier for electro-optical satellite imagery," 2015 IEEE International Conference on Image Processing (ICIP), Quebec City, QC, 2015, pp. 3866-3870.</a:t>
            </a:r>
            <a:endParaRPr lang="en-IN" sz="1600" b="0" i="1"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1666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14400"/>
          </a:xfrm>
          <a:prstGeom prst="rect">
            <a:avLst/>
          </a:prstGeom>
          <a:solidFill>
            <a:srgbClr val="2F71A2"/>
          </a:solidFill>
          <a:ln w="25400" cap="flat" cmpd="sng" algn="ctr">
            <a:noFill/>
            <a:prstDash val="solid"/>
          </a:ln>
          <a:effectLst/>
        </p:spPr>
        <p:txBody>
          <a:bodyPr anchor="ctr"/>
          <a:lstStyle/>
          <a:p>
            <a:pPr algn="ctr" fontAlgn="auto">
              <a:spcBef>
                <a:spcPts val="0"/>
              </a:spcBef>
              <a:spcAft>
                <a:spcPts val="0"/>
              </a:spcAft>
              <a:defRPr/>
            </a:pPr>
            <a:endParaRPr lang="en-US" kern="0">
              <a:solidFill>
                <a:sysClr val="window" lastClr="FFFFFF"/>
              </a:solidFill>
              <a:latin typeface="Calibri"/>
              <a:cs typeface="+mn-cs"/>
            </a:endParaRPr>
          </a:p>
        </p:txBody>
      </p:sp>
      <p:pic>
        <p:nvPicPr>
          <p:cNvPr id="154627" name="Picture 4" descr="http://www.hiltonheadislandbuilder.com/wp-content/uploads/2012/12/thank-you-card.jpg"/>
          <p:cNvPicPr>
            <a:picLocks noChangeAspect="1" noChangeArrowheads="1"/>
          </p:cNvPicPr>
          <p:nvPr/>
        </p:nvPicPr>
        <p:blipFill>
          <a:blip r:embed="rId2"/>
          <a:srcRect/>
          <a:stretch>
            <a:fillRect/>
          </a:stretch>
        </p:blipFill>
        <p:spPr bwMode="auto">
          <a:xfrm>
            <a:off x="0" y="914400"/>
            <a:ext cx="9144000" cy="59436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19FA1906-51BE-4B49-A728-D60CC9E44BA8}" type="slidenum">
              <a:rPr lang="en-US" smtClean="0"/>
              <a:pPr>
                <a:defRPr/>
              </a:pPr>
              <a:t>21</a:t>
            </a:fld>
            <a:endParaRPr lang="en-US"/>
          </a:p>
        </p:txBody>
      </p:sp>
      <p:pic>
        <p:nvPicPr>
          <p:cNvPr id="154629" name="Picture 5" descr="iarelogo.JPG"/>
          <p:cNvPicPr>
            <a:picLocks noChangeAspect="1"/>
          </p:cNvPicPr>
          <p:nvPr/>
        </p:nvPicPr>
        <p:blipFill>
          <a:blip r:embed="rId3"/>
          <a:srcRect/>
          <a:stretch>
            <a:fillRect/>
          </a:stretch>
        </p:blipFill>
        <p:spPr bwMode="auto">
          <a:xfrm>
            <a:off x="8305800" y="0"/>
            <a:ext cx="838200" cy="898525"/>
          </a:xfrm>
          <a:prstGeom prst="rect">
            <a:avLst/>
          </a:prstGeom>
          <a:noFill/>
          <a:ln w="9525">
            <a:noFill/>
            <a:miter lim="800000"/>
            <a:headEnd/>
            <a:tailEnd/>
          </a:ln>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Rectangle 1"/>
          <p:cNvSpPr/>
          <p:nvPr/>
        </p:nvSpPr>
        <p:spPr>
          <a:xfrm>
            <a:off x="0" y="0"/>
            <a:ext cx="9144000" cy="6858000"/>
          </a:xfrm>
          <a:prstGeom prst="rect">
            <a:avLst/>
          </a:prstGeom>
          <a:solidFill>
            <a:srgbClr val="2F71A2"/>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pPr>
              <a:defRPr sz="2000" b="1">
                <a:solidFill>
                  <a:srgbClr val="FFFFFF"/>
                </a:solidFill>
                <a:latin typeface="Times New Roman"/>
                <a:ea typeface="Times New Roman"/>
                <a:cs typeface="Times New Roman"/>
                <a:sym typeface="Times New Roman"/>
              </a:defRPr>
            </a:pPr>
            <a:endParaRPr dirty="0"/>
          </a:p>
          <a:p>
            <a:pPr>
              <a:defRPr sz="2000" b="1">
                <a:solidFill>
                  <a:srgbClr val="FFFFFF"/>
                </a:solidFill>
                <a:latin typeface="Times New Roman"/>
                <a:ea typeface="Times New Roman"/>
                <a:cs typeface="Times New Roman"/>
                <a:sym typeface="Times New Roman"/>
              </a:defRPr>
            </a:pPr>
            <a:endParaRPr dirty="0"/>
          </a:p>
          <a:p>
            <a:pPr>
              <a:defRPr sz="2000" b="1">
                <a:solidFill>
                  <a:srgbClr val="FFFFFF"/>
                </a:solidFill>
                <a:latin typeface="Times New Roman"/>
                <a:ea typeface="Times New Roman"/>
                <a:cs typeface="Times New Roman"/>
                <a:sym typeface="Times New Roman"/>
              </a:defRPr>
            </a:pPr>
            <a:endParaRPr dirty="0"/>
          </a:p>
          <a:p>
            <a:pPr algn="just">
              <a:defRPr sz="2000" b="1">
                <a:latin typeface="+mn-lt"/>
                <a:ea typeface="+mn-ea"/>
                <a:cs typeface="+mn-cs"/>
                <a:sym typeface="Calibri"/>
              </a:defRPr>
            </a:pPr>
            <a:r>
              <a:rPr sz="2400" dirty="0"/>
              <a:t>                  </a:t>
            </a:r>
            <a:r>
              <a:rPr sz="2400" dirty="0">
                <a:solidFill>
                  <a:srgbClr val="FFFFFF"/>
                </a:solidFill>
                <a:latin typeface="Times New Roman"/>
                <a:ea typeface="Times New Roman"/>
                <a:cs typeface="Times New Roman"/>
                <a:sym typeface="Times New Roman"/>
              </a:rPr>
              <a:t>Project student’s details :</a:t>
            </a:r>
          </a:p>
          <a:p>
            <a:pPr algn="just">
              <a:defRPr sz="2000" b="1">
                <a:solidFill>
                  <a:srgbClr val="FFFFFF"/>
                </a:solidFill>
                <a:latin typeface="Times New Roman"/>
                <a:ea typeface="Times New Roman"/>
                <a:cs typeface="Times New Roman"/>
                <a:sym typeface="Times New Roman"/>
              </a:defRPr>
            </a:pPr>
            <a:endParaRPr sz="2400" dirty="0">
              <a:solidFill>
                <a:srgbClr val="FFFFFF"/>
              </a:solidFill>
              <a:latin typeface="Times New Roman"/>
              <a:ea typeface="Times New Roman"/>
              <a:cs typeface="Times New Roman"/>
              <a:sym typeface="Times New Roman"/>
            </a:endParaRPr>
          </a:p>
          <a:p>
            <a:pPr algn="just">
              <a:defRPr sz="2000" b="1">
                <a:solidFill>
                  <a:srgbClr val="FFFFFF"/>
                </a:solidFill>
                <a:latin typeface="Times New Roman"/>
                <a:ea typeface="Times New Roman"/>
                <a:cs typeface="Times New Roman"/>
                <a:sym typeface="Times New Roman"/>
              </a:defRPr>
            </a:pPr>
            <a:endParaRPr sz="2400" dirty="0">
              <a:solidFill>
                <a:srgbClr val="FFFFFF"/>
              </a:solidFill>
              <a:latin typeface="Times New Roman"/>
              <a:ea typeface="Times New Roman"/>
              <a:cs typeface="Times New Roman"/>
              <a:sym typeface="Times New Roman"/>
            </a:endParaRPr>
          </a:p>
          <a:p>
            <a:pPr algn="just">
              <a:defRPr sz="2000" b="1">
                <a:solidFill>
                  <a:srgbClr val="FFFFFF"/>
                </a:solidFill>
                <a:latin typeface="Times New Roman"/>
                <a:ea typeface="Times New Roman"/>
                <a:cs typeface="Times New Roman"/>
                <a:sym typeface="Times New Roman"/>
              </a:defRPr>
            </a:pPr>
            <a:endParaRPr dirty="0">
              <a:solidFill>
                <a:srgbClr val="FFFFFF"/>
              </a:solidFill>
              <a:latin typeface="Times New Roman"/>
              <a:ea typeface="Times New Roman"/>
              <a:cs typeface="Times New Roman"/>
              <a:sym typeface="Times New Roman"/>
            </a:endParaRPr>
          </a:p>
          <a:p>
            <a:pPr algn="just">
              <a:defRPr sz="2000" b="1">
                <a:solidFill>
                  <a:srgbClr val="FFFFFF"/>
                </a:solidFill>
                <a:latin typeface="Times New Roman"/>
                <a:ea typeface="Times New Roman"/>
                <a:cs typeface="Times New Roman"/>
                <a:sym typeface="Times New Roman"/>
              </a:defRPr>
            </a:pPr>
            <a:endParaRPr lang="en-IN" dirty="0">
              <a:solidFill>
                <a:srgbClr val="FFFFFF"/>
              </a:solidFill>
              <a:latin typeface="Times New Roman"/>
              <a:ea typeface="Times New Roman"/>
              <a:cs typeface="Times New Roman"/>
              <a:sym typeface="Times New Roman"/>
            </a:endParaRPr>
          </a:p>
          <a:p>
            <a:pPr algn="just">
              <a:defRPr sz="2000" b="1">
                <a:solidFill>
                  <a:srgbClr val="FFFFFF"/>
                </a:solidFill>
                <a:latin typeface="Times New Roman"/>
                <a:ea typeface="Times New Roman"/>
                <a:cs typeface="Times New Roman"/>
                <a:sym typeface="Times New Roman"/>
              </a:defRPr>
            </a:pPr>
            <a:endParaRPr lang="en-IN" dirty="0">
              <a:solidFill>
                <a:srgbClr val="FFFFFF"/>
              </a:solidFill>
              <a:latin typeface="Times New Roman"/>
              <a:ea typeface="Times New Roman"/>
              <a:cs typeface="Times New Roman"/>
              <a:sym typeface="Times New Roman"/>
            </a:endParaRPr>
          </a:p>
          <a:p>
            <a:pPr algn="just">
              <a:defRPr sz="2000" b="1">
                <a:solidFill>
                  <a:srgbClr val="FFFFFF"/>
                </a:solidFill>
                <a:latin typeface="Times New Roman"/>
                <a:ea typeface="Times New Roman"/>
                <a:cs typeface="Times New Roman"/>
                <a:sym typeface="Times New Roman"/>
              </a:defRPr>
            </a:pPr>
            <a:endParaRPr lang="en-IN" dirty="0">
              <a:solidFill>
                <a:srgbClr val="FFFFFF"/>
              </a:solidFill>
              <a:latin typeface="Times New Roman"/>
              <a:ea typeface="Times New Roman"/>
              <a:cs typeface="Times New Roman"/>
              <a:sym typeface="Times New Roman"/>
            </a:endParaRPr>
          </a:p>
          <a:p>
            <a:pPr algn="just">
              <a:defRPr sz="2000" b="1">
                <a:solidFill>
                  <a:srgbClr val="FFFFFF"/>
                </a:solidFill>
                <a:latin typeface="Times New Roman"/>
                <a:ea typeface="Times New Roman"/>
                <a:cs typeface="Times New Roman"/>
                <a:sym typeface="Times New Roman"/>
              </a:defRPr>
            </a:pPr>
            <a:endParaRPr dirty="0">
              <a:solidFill>
                <a:srgbClr val="FFFFFF"/>
              </a:solidFill>
              <a:latin typeface="Times New Roman"/>
              <a:ea typeface="Times New Roman"/>
              <a:cs typeface="Times New Roman"/>
              <a:sym typeface="Times New Roman"/>
            </a:endParaRPr>
          </a:p>
          <a:p>
            <a:pPr algn="just">
              <a:defRPr sz="2000" b="1">
                <a:solidFill>
                  <a:srgbClr val="FFFFFF"/>
                </a:solidFill>
                <a:latin typeface="Times New Roman"/>
                <a:ea typeface="Times New Roman"/>
                <a:cs typeface="Times New Roman"/>
                <a:sym typeface="Times New Roman"/>
              </a:defRPr>
            </a:pPr>
            <a:r>
              <a:rPr dirty="0"/>
              <a:t>         </a:t>
            </a:r>
          </a:p>
          <a:p>
            <a:pPr algn="just">
              <a:defRPr sz="2000" b="1">
                <a:solidFill>
                  <a:srgbClr val="FFFFFF"/>
                </a:solidFill>
                <a:latin typeface="Times New Roman"/>
                <a:ea typeface="Times New Roman"/>
                <a:cs typeface="Times New Roman"/>
                <a:sym typeface="Times New Roman"/>
              </a:defRPr>
            </a:pPr>
            <a:r>
              <a:rPr dirty="0"/>
              <a:t>               </a:t>
            </a:r>
          </a:p>
          <a:p>
            <a:pPr algn="just">
              <a:defRPr sz="2000" b="1">
                <a:solidFill>
                  <a:srgbClr val="FFFFFF"/>
                </a:solidFill>
                <a:latin typeface="Times New Roman"/>
                <a:ea typeface="Times New Roman"/>
                <a:cs typeface="Times New Roman"/>
                <a:sym typeface="Times New Roman"/>
              </a:defRPr>
            </a:pPr>
            <a:r>
              <a:rPr dirty="0"/>
              <a:t>                  </a:t>
            </a:r>
            <a:r>
              <a:rPr sz="2400" dirty="0"/>
              <a:t>Supervisor:</a:t>
            </a:r>
            <a:endParaRPr lang="en-US" sz="2400" dirty="0"/>
          </a:p>
          <a:p>
            <a:pPr algn="just">
              <a:defRPr sz="2000" b="1">
                <a:solidFill>
                  <a:srgbClr val="FFFFFF"/>
                </a:solidFill>
                <a:latin typeface="Times New Roman"/>
                <a:ea typeface="Times New Roman"/>
                <a:cs typeface="Times New Roman"/>
                <a:sym typeface="Times New Roman"/>
              </a:defRPr>
            </a:pPr>
            <a:r>
              <a:rPr lang="en-US" sz="2400" dirty="0">
                <a:solidFill>
                  <a:srgbClr val="FF0000"/>
                </a:solidFill>
              </a:rPr>
              <a:t>		DR.D.Durga Bhavani</a:t>
            </a:r>
            <a:endParaRPr lang="en-US" sz="2400" dirty="0"/>
          </a:p>
          <a:p>
            <a:pPr algn="just">
              <a:defRPr sz="2000" b="1">
                <a:solidFill>
                  <a:srgbClr val="FFFFFF"/>
                </a:solidFill>
                <a:latin typeface="Times New Roman"/>
                <a:ea typeface="Times New Roman"/>
                <a:cs typeface="Times New Roman"/>
                <a:sym typeface="Times New Roman"/>
              </a:defRPr>
            </a:pPr>
            <a:r>
              <a:rPr lang="en-IN" dirty="0"/>
              <a:t>		Assistant Professor</a:t>
            </a:r>
            <a:endParaRPr lang="en-US" dirty="0"/>
          </a:p>
          <a:p>
            <a:pPr>
              <a:defRPr sz="2000" b="1">
                <a:solidFill>
                  <a:srgbClr val="FFFFFF"/>
                </a:solidFill>
                <a:latin typeface="Times New Roman"/>
                <a:ea typeface="Times New Roman"/>
                <a:cs typeface="Times New Roman"/>
                <a:sym typeface="Times New Roman"/>
              </a:defRPr>
            </a:pPr>
            <a:r>
              <a:rPr lang="en-IN" dirty="0"/>
              <a:t>         </a:t>
            </a:r>
            <a:endParaRPr dirty="0"/>
          </a:p>
          <a:p>
            <a:pPr algn="just">
              <a:defRPr sz="2000" b="1">
                <a:solidFill>
                  <a:srgbClr val="FFFFFF"/>
                </a:solidFill>
                <a:latin typeface="Times New Roman"/>
                <a:ea typeface="Times New Roman"/>
                <a:cs typeface="Times New Roman"/>
                <a:sym typeface="Times New Roman"/>
              </a:defRPr>
            </a:pPr>
            <a:r>
              <a:rPr sz="2400" dirty="0"/>
              <a:t>               Domain:</a:t>
            </a:r>
            <a:endParaRPr lang="en-US" sz="2400" dirty="0"/>
          </a:p>
          <a:p>
            <a:pPr algn="just">
              <a:defRPr sz="2000" b="1">
                <a:solidFill>
                  <a:srgbClr val="FFFFFF"/>
                </a:solidFill>
                <a:latin typeface="Times New Roman"/>
                <a:ea typeface="Times New Roman"/>
                <a:cs typeface="Times New Roman"/>
                <a:sym typeface="Times New Roman"/>
              </a:defRPr>
            </a:pPr>
            <a:r>
              <a:rPr lang="en-IN" dirty="0"/>
              <a:t>                  	Machine Learning</a:t>
            </a:r>
            <a:endParaRPr dirty="0"/>
          </a:p>
          <a:p>
            <a:pPr algn="just">
              <a:defRPr sz="2000" b="1">
                <a:solidFill>
                  <a:srgbClr val="FFFFFF"/>
                </a:solidFill>
                <a:latin typeface="Times New Roman"/>
                <a:ea typeface="Times New Roman"/>
                <a:cs typeface="Times New Roman"/>
                <a:sym typeface="Times New Roman"/>
              </a:defRPr>
            </a:pPr>
            <a:r>
              <a:rPr dirty="0"/>
              <a:t>                   </a:t>
            </a:r>
          </a:p>
          <a:p>
            <a:pPr>
              <a:defRPr sz="2000" b="1">
                <a:solidFill>
                  <a:srgbClr val="FFFFFF"/>
                </a:solidFill>
                <a:latin typeface="Times New Roman"/>
                <a:ea typeface="Times New Roman"/>
                <a:cs typeface="Times New Roman"/>
                <a:sym typeface="Times New Roman"/>
              </a:defRPr>
            </a:pPr>
            <a:endParaRPr dirty="0"/>
          </a:p>
          <a:p>
            <a:pPr>
              <a:defRPr sz="2000" b="1">
                <a:solidFill>
                  <a:srgbClr val="FFFFFF"/>
                </a:solidFill>
                <a:latin typeface="Times New Roman"/>
                <a:ea typeface="Times New Roman"/>
                <a:cs typeface="Times New Roman"/>
                <a:sym typeface="Times New Roman"/>
              </a:defRPr>
            </a:pPr>
            <a:endParaRPr dirty="0"/>
          </a:p>
        </p:txBody>
      </p:sp>
      <p:pic>
        <p:nvPicPr>
          <p:cNvPr id="2" name="Picture 9" descr="iarelogo.JPG">
            <a:extLst>
              <a:ext uri="{FF2B5EF4-FFF2-40B4-BE49-F238E27FC236}">
                <a16:creationId xmlns:a16="http://schemas.microsoft.com/office/drawing/2014/main" id="{4E5DDB9A-AEA5-FC37-0240-B237D283A91E}"/>
              </a:ext>
            </a:extLst>
          </p:cNvPr>
          <p:cNvPicPr>
            <a:picLocks noChangeAspect="1"/>
          </p:cNvPicPr>
          <p:nvPr/>
        </p:nvPicPr>
        <p:blipFill>
          <a:blip r:embed="rId2"/>
          <a:srcRect/>
          <a:stretch>
            <a:fillRect/>
          </a:stretch>
        </p:blipFill>
        <p:spPr bwMode="auto">
          <a:xfrm>
            <a:off x="7596336" y="188640"/>
            <a:ext cx="1435880" cy="1152128"/>
          </a:xfrm>
          <a:prstGeom prst="rect">
            <a:avLst/>
          </a:prstGeom>
          <a:noFill/>
          <a:ln w="9525">
            <a:noFill/>
            <a:miter lim="800000"/>
            <a:headEnd/>
            <a:tailEnd/>
          </a:ln>
        </p:spPr>
      </p:pic>
      <p:graphicFrame>
        <p:nvGraphicFramePr>
          <p:cNvPr id="3" name="Table 3">
            <a:extLst>
              <a:ext uri="{FF2B5EF4-FFF2-40B4-BE49-F238E27FC236}">
                <a16:creationId xmlns:a16="http://schemas.microsoft.com/office/drawing/2014/main" id="{47E6CE97-CE34-8006-0E5B-C0E0985FF177}"/>
              </a:ext>
            </a:extLst>
          </p:cNvPr>
          <p:cNvGraphicFramePr>
            <a:graphicFrameLocks noGrp="1"/>
          </p:cNvGraphicFramePr>
          <p:nvPr>
            <p:extLst>
              <p:ext uri="{D42A27DB-BD31-4B8C-83A1-F6EECF244321}">
                <p14:modId xmlns:p14="http://schemas.microsoft.com/office/powerpoint/2010/main" val="510483292"/>
              </p:ext>
            </p:extLst>
          </p:nvPr>
        </p:nvGraphicFramePr>
        <p:xfrm>
          <a:off x="1187624" y="1700808"/>
          <a:ext cx="6624736" cy="2230765"/>
        </p:xfrm>
        <a:graphic>
          <a:graphicData uri="http://schemas.openxmlformats.org/drawingml/2006/table">
            <a:tbl>
              <a:tblPr firstRow="1" bandRow="1">
                <a:tableStyleId>{5940675A-B579-460E-94D1-54222C63F5DA}</a:tableStyleId>
              </a:tblPr>
              <a:tblGrid>
                <a:gridCol w="864096">
                  <a:extLst>
                    <a:ext uri="{9D8B030D-6E8A-4147-A177-3AD203B41FA5}">
                      <a16:colId xmlns:a16="http://schemas.microsoft.com/office/drawing/2014/main" val="255733843"/>
                    </a:ext>
                  </a:extLst>
                </a:gridCol>
                <a:gridCol w="3126838">
                  <a:extLst>
                    <a:ext uri="{9D8B030D-6E8A-4147-A177-3AD203B41FA5}">
                      <a16:colId xmlns:a16="http://schemas.microsoft.com/office/drawing/2014/main" val="2470139644"/>
                    </a:ext>
                  </a:extLst>
                </a:gridCol>
                <a:gridCol w="2633802">
                  <a:extLst>
                    <a:ext uri="{9D8B030D-6E8A-4147-A177-3AD203B41FA5}">
                      <a16:colId xmlns:a16="http://schemas.microsoft.com/office/drawing/2014/main" val="386750125"/>
                    </a:ext>
                  </a:extLst>
                </a:gridCol>
              </a:tblGrid>
              <a:tr h="564310">
                <a:tc>
                  <a:txBody>
                    <a:bodyPr/>
                    <a:lstStyle/>
                    <a:p>
                      <a:r>
                        <a:rPr lang="en-US" sz="2000" b="1" dirty="0">
                          <a:latin typeface="Times New Roman" panose="02020603050405020304" pitchFamily="18" charset="0"/>
                          <a:cs typeface="Times New Roman" panose="02020603050405020304" pitchFamily="18" charset="0"/>
                        </a:rPr>
                        <a:t>S . No</a:t>
                      </a:r>
                      <a:endParaRPr lang="en-IN" sz="2000" b="1" dirty="0">
                        <a:latin typeface="Times New Roman" panose="02020603050405020304" pitchFamily="18" charset="0"/>
                        <a:cs typeface="Times New Roman" panose="02020603050405020304" pitchFamily="18" charset="0"/>
                      </a:endParaRPr>
                    </a:p>
                  </a:txBody>
                  <a:tcPr/>
                </a:tc>
                <a:tc>
                  <a:txBody>
                    <a:bodyPr/>
                    <a:lstStyle/>
                    <a:p>
                      <a:r>
                        <a:rPr lang="en-US" sz="2000" b="1" dirty="0">
                          <a:latin typeface="Times New Roman" panose="02020603050405020304" pitchFamily="18" charset="0"/>
                          <a:cs typeface="Times New Roman" panose="02020603050405020304" pitchFamily="18" charset="0"/>
                        </a:rPr>
                        <a:t>Student Name</a:t>
                      </a:r>
                      <a:endParaRPr lang="en-IN" sz="2000" b="1" dirty="0">
                        <a:latin typeface="Times New Roman" panose="02020603050405020304" pitchFamily="18" charset="0"/>
                        <a:cs typeface="Times New Roman" panose="02020603050405020304" pitchFamily="18" charset="0"/>
                      </a:endParaRPr>
                    </a:p>
                  </a:txBody>
                  <a:tcPr/>
                </a:tc>
                <a:tc>
                  <a:txBody>
                    <a:bodyPr/>
                    <a:lstStyle/>
                    <a:p>
                      <a:r>
                        <a:rPr lang="en-US" sz="2400" b="1" dirty="0">
                          <a:latin typeface="Times New Roman" panose="02020603050405020304" pitchFamily="18" charset="0"/>
                          <a:cs typeface="Times New Roman" panose="02020603050405020304" pitchFamily="18" charset="0"/>
                        </a:rPr>
                        <a:t>Roll Number</a:t>
                      </a:r>
                      <a:endParaRPr lang="en-IN" sz="2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68440182"/>
                  </a:ext>
                </a:extLst>
              </a:tr>
              <a:tr h="555485">
                <a:tc>
                  <a:txBody>
                    <a:bodyPr/>
                    <a:lstStyle/>
                    <a:p>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E.Mounika</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20951A059</a:t>
                      </a:r>
                      <a:r>
                        <a:rPr lang="en-IN"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val="1301243373"/>
                  </a:ext>
                </a:extLst>
              </a:tr>
              <a:tr h="555485">
                <a:tc>
                  <a:txBody>
                    <a:bodyPr/>
                    <a:lstStyle/>
                    <a:p>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A.M</a:t>
                      </a:r>
                      <a:r>
                        <a:rPr lang="en-US" baseline="0" dirty="0">
                          <a:latin typeface="Times New Roman" panose="02020603050405020304" pitchFamily="18" charset="0"/>
                          <a:cs typeface="Times New Roman" panose="02020603050405020304" pitchFamily="18" charset="0"/>
                        </a:rPr>
                        <a:t> Vishwa Nethra</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20951A057</a:t>
                      </a:r>
                      <a:r>
                        <a:rPr lang="en-IN"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2109113753"/>
                  </a:ext>
                </a:extLst>
              </a:tr>
              <a:tr h="555485">
                <a:tc>
                  <a:txBody>
                    <a:bodyPr/>
                    <a:lstStyle/>
                    <a:p>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K.Jayanth</a:t>
                      </a:r>
                      <a:r>
                        <a:rPr lang="en-US" baseline="0" dirty="0">
                          <a:latin typeface="Times New Roman" panose="02020603050405020304" pitchFamily="18" charset="0"/>
                          <a:cs typeface="Times New Roman" panose="02020603050405020304" pitchFamily="18" charset="0"/>
                        </a:rPr>
                        <a:t> Sai</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20951A0564</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31683112"/>
                  </a:ext>
                </a:extLst>
              </a:tr>
            </a:tbl>
          </a:graphicData>
        </a:graphic>
      </p:graphicFrame>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4</a:t>
            </a:fld>
            <a:endParaRPr lang="en-US"/>
          </a:p>
        </p:txBody>
      </p:sp>
      <p:pic>
        <p:nvPicPr>
          <p:cNvPr id="15366" name="Picture 6" descr="iarelogo.JPG"/>
          <p:cNvPicPr>
            <a:picLocks noChangeAspect="1"/>
          </p:cNvPicPr>
          <p:nvPr/>
        </p:nvPicPr>
        <p:blipFill>
          <a:blip r:embed="rId2"/>
          <a:srcRect/>
          <a:stretch>
            <a:fillRect/>
          </a:stretch>
        </p:blipFill>
        <p:spPr bwMode="auto">
          <a:xfrm>
            <a:off x="8305800" y="0"/>
            <a:ext cx="838200" cy="898525"/>
          </a:xfrm>
          <a:prstGeom prst="rect">
            <a:avLst/>
          </a:prstGeom>
          <a:noFill/>
          <a:ln w="9525">
            <a:noFill/>
            <a:miter lim="800000"/>
            <a:headEnd/>
            <a:tailEnd/>
          </a:ln>
        </p:spPr>
      </p:pic>
      <p:sp>
        <p:nvSpPr>
          <p:cNvPr id="9" name="Rectangle 6"/>
          <p:cNvSpPr>
            <a:spLocks noChangeArrowheads="1"/>
          </p:cNvSpPr>
          <p:nvPr/>
        </p:nvSpPr>
        <p:spPr bwMode="auto">
          <a:xfrm>
            <a:off x="3275856" y="240792"/>
            <a:ext cx="5029944" cy="523220"/>
          </a:xfrm>
          <a:prstGeom prst="rect">
            <a:avLst/>
          </a:prstGeom>
          <a:noFill/>
          <a:ln w="9525">
            <a:noFill/>
            <a:miter lim="800000"/>
            <a:headEnd/>
            <a:tailEnd/>
          </a:ln>
        </p:spPr>
        <p:txBody>
          <a:bodyPr wrap="square">
            <a:spAutoFit/>
          </a:bodyPr>
          <a:lstStyle/>
          <a:p>
            <a:r>
              <a:rPr lang="en-US" sz="2800" b="1" dirty="0">
                <a:latin typeface="Calibri" pitchFamily="34" charset="0"/>
                <a:cs typeface="Calibri" pitchFamily="34" charset="0"/>
              </a:rPr>
              <a:t>Introduction</a:t>
            </a:r>
          </a:p>
        </p:txBody>
      </p:sp>
      <p:sp>
        <p:nvSpPr>
          <p:cNvPr id="4" name="TextBox 3">
            <a:extLst>
              <a:ext uri="{FF2B5EF4-FFF2-40B4-BE49-F238E27FC236}">
                <a16:creationId xmlns:a16="http://schemas.microsoft.com/office/drawing/2014/main" id="{1588C909-19D8-B46B-A611-5EC9AD4E0426}"/>
              </a:ext>
            </a:extLst>
          </p:cNvPr>
          <p:cNvSpPr txBox="1"/>
          <p:nvPr/>
        </p:nvSpPr>
        <p:spPr>
          <a:xfrm>
            <a:off x="598866" y="1258369"/>
            <a:ext cx="7946268" cy="4662815"/>
          </a:xfrm>
          <a:prstGeom prst="rect">
            <a:avLst/>
          </a:prstGeom>
          <a:noFill/>
        </p:spPr>
        <p:txBody>
          <a:bodyPr wrap="square">
            <a:spAutoFit/>
          </a:bodyPr>
          <a:lstStyle/>
          <a:p>
            <a:pPr algn="just">
              <a:lnSpc>
                <a:spcPct val="150000"/>
              </a:lnSpc>
            </a:pPr>
            <a:r>
              <a:rPr lang="en-US" dirty="0">
                <a:solidFill>
                  <a:schemeClr val="bg1"/>
                </a:solidFill>
                <a:latin typeface="Times New Roman" panose="02020603050405020304" pitchFamily="18" charset="0"/>
                <a:cs typeface="Times New Roman" panose="02020603050405020304" pitchFamily="18" charset="0"/>
              </a:rPr>
              <a:t>The detection of ships is an essential task for a large variety of applications in both military and civilian fields. This study proposes a ship detection method from images taken at ocean and sea using Artificial Neural Network (ANN) and Convolutional Neural Network (CNN). Detection of Ships is very much important for the safe operation of ships and enables collision avoidance.</a:t>
            </a:r>
          </a:p>
          <a:p>
            <a:pPr algn="just">
              <a:lnSpc>
                <a:spcPct val="150000"/>
              </a:lnSpc>
            </a:pPr>
            <a:r>
              <a:rPr lang="en-US" dirty="0">
                <a:solidFill>
                  <a:schemeClr val="bg1"/>
                </a:solidFill>
                <a:latin typeface="Times New Roman" panose="02020603050405020304" pitchFamily="18" charset="0"/>
                <a:cs typeface="Times New Roman" panose="02020603050405020304" pitchFamily="18" charset="0"/>
              </a:rPr>
              <a:t>In War, It is very helpful for finding other countries' ships that are closer to our territories. Detection of ships is complicated, especially under unfavourable conditions, such as during night time or cloudy days. Here we are using satellite images of ships. We will try to detect a Ship with Maximum Accuracy using ANN, CNN, and other approaches. Ship Detection is a process of identifying whether a Ship is present in a given image or not.. </a:t>
            </a:r>
            <a:endParaRPr lang="en-IN"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5</a:t>
            </a:fld>
            <a:endParaRPr lang="en-US"/>
          </a:p>
        </p:txBody>
      </p:sp>
      <p:pic>
        <p:nvPicPr>
          <p:cNvPr id="15366" name="Picture 6" descr="iarelogo.JPG"/>
          <p:cNvPicPr>
            <a:picLocks noChangeAspect="1"/>
          </p:cNvPicPr>
          <p:nvPr/>
        </p:nvPicPr>
        <p:blipFill>
          <a:blip r:embed="rId2"/>
          <a:srcRect/>
          <a:stretch>
            <a:fillRect/>
          </a:stretch>
        </p:blipFill>
        <p:spPr bwMode="auto">
          <a:xfrm>
            <a:off x="8305800" y="0"/>
            <a:ext cx="838200" cy="898525"/>
          </a:xfrm>
          <a:prstGeom prst="rect">
            <a:avLst/>
          </a:prstGeom>
          <a:noFill/>
          <a:ln w="9525">
            <a:noFill/>
            <a:miter lim="800000"/>
            <a:headEnd/>
            <a:tailEnd/>
          </a:ln>
        </p:spPr>
      </p:pic>
      <p:sp>
        <p:nvSpPr>
          <p:cNvPr id="9" name="Rectangle 6"/>
          <p:cNvSpPr>
            <a:spLocks noChangeArrowheads="1"/>
          </p:cNvSpPr>
          <p:nvPr/>
        </p:nvSpPr>
        <p:spPr bwMode="auto">
          <a:xfrm>
            <a:off x="3275856" y="240792"/>
            <a:ext cx="5029944" cy="523220"/>
          </a:xfrm>
          <a:prstGeom prst="rect">
            <a:avLst/>
          </a:prstGeom>
          <a:noFill/>
          <a:ln w="9525">
            <a:noFill/>
            <a:miter lim="800000"/>
            <a:headEnd/>
            <a:tailEnd/>
          </a:ln>
        </p:spPr>
        <p:txBody>
          <a:bodyPr wrap="square">
            <a:spAutoFit/>
          </a:bodyPr>
          <a:lstStyle/>
          <a:p>
            <a:r>
              <a:rPr lang="en-US" sz="2800" b="1" dirty="0">
                <a:latin typeface="Calibri" pitchFamily="34" charset="0"/>
                <a:cs typeface="Calibri" pitchFamily="34" charset="0"/>
              </a:rPr>
              <a:t>Introduction</a:t>
            </a:r>
          </a:p>
        </p:txBody>
      </p:sp>
      <p:sp>
        <p:nvSpPr>
          <p:cNvPr id="4" name="TextBox 3">
            <a:extLst>
              <a:ext uri="{FF2B5EF4-FFF2-40B4-BE49-F238E27FC236}">
                <a16:creationId xmlns:a16="http://schemas.microsoft.com/office/drawing/2014/main" id="{26145BCC-F653-F7B4-00D6-42E559E88DBF}"/>
              </a:ext>
            </a:extLst>
          </p:cNvPr>
          <p:cNvSpPr txBox="1"/>
          <p:nvPr/>
        </p:nvSpPr>
        <p:spPr>
          <a:xfrm>
            <a:off x="323528" y="984897"/>
            <a:ext cx="8062936" cy="5632311"/>
          </a:xfrm>
          <a:prstGeom prst="rect">
            <a:avLst/>
          </a:prstGeom>
          <a:noFill/>
        </p:spPr>
        <p:txBody>
          <a:bodyPr wrap="square">
            <a:spAutoFit/>
          </a:bodyPr>
          <a:lstStyle/>
          <a:p>
            <a:pPr algn="l"/>
            <a:r>
              <a:rPr lang="en-GB" sz="2000" b="0" i="0" dirty="0">
                <a:solidFill>
                  <a:schemeClr val="bg1"/>
                </a:solidFill>
                <a:effectLst/>
                <a:latin typeface="Times New Roman" panose="02020603050405020304" pitchFamily="18" charset="0"/>
                <a:cs typeface="Times New Roman" panose="02020603050405020304" pitchFamily="18" charset="0"/>
              </a:rPr>
              <a:t>The aim of ship detection using Artificial Neural Networks (ANN) and Convolutional Neural Networks (CNN) is to develop advanced machine learning models that can accurately identify and classify ships within various types of imagery, such as satellite images or photographs. Ship detection using ANN and CNN has several specific goals and applications , including: </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buFont typeface="+mj-lt"/>
              <a:buAutoNum type="arabicPeriod"/>
            </a:pPr>
            <a:r>
              <a:rPr lang="en-GB" sz="2000" b="1" i="0" dirty="0">
                <a:solidFill>
                  <a:schemeClr val="bg1"/>
                </a:solidFill>
                <a:effectLst/>
                <a:latin typeface="Times New Roman" panose="02020603050405020304" pitchFamily="18" charset="0"/>
                <a:cs typeface="Times New Roman" panose="02020603050405020304" pitchFamily="18" charset="0"/>
              </a:rPr>
              <a:t>Maritime Security:</a:t>
            </a:r>
            <a:r>
              <a:rPr lang="en-GB" sz="2000" b="0" i="0" dirty="0">
                <a:solidFill>
                  <a:schemeClr val="bg1"/>
                </a:solidFill>
                <a:effectLst/>
                <a:latin typeface="Times New Roman" panose="02020603050405020304" pitchFamily="18" charset="0"/>
                <a:cs typeface="Times New Roman" panose="02020603050405020304" pitchFamily="18" charset="0"/>
              </a:rPr>
              <a:t> The technology can be used for maritime security and surveillance purposes, enabling the automatic detection and monitoring of ships in specific regions.</a:t>
            </a:r>
          </a:p>
          <a:p>
            <a:pPr algn="l">
              <a:buFont typeface="+mj-lt"/>
              <a:buAutoNum type="arabicPeriod"/>
            </a:pPr>
            <a:r>
              <a:rPr lang="en-GB" sz="2000" b="1" i="0" dirty="0">
                <a:solidFill>
                  <a:schemeClr val="bg1"/>
                </a:solidFill>
                <a:effectLst/>
                <a:latin typeface="Times New Roman" panose="02020603050405020304" pitchFamily="18" charset="0"/>
                <a:cs typeface="Times New Roman" panose="02020603050405020304" pitchFamily="18" charset="0"/>
              </a:rPr>
              <a:t>Search and Rescue Operations:</a:t>
            </a:r>
            <a:r>
              <a:rPr lang="en-GB" sz="2000" b="0" i="0" dirty="0">
                <a:solidFill>
                  <a:schemeClr val="bg1"/>
                </a:solidFill>
                <a:effectLst/>
                <a:latin typeface="Times New Roman" panose="02020603050405020304" pitchFamily="18" charset="0"/>
                <a:cs typeface="Times New Roman" panose="02020603050405020304" pitchFamily="18" charset="0"/>
              </a:rPr>
              <a:t> Ship detection can aid in search and rescue operations by automatically identifying and locating ships in distress or in need of assistance.</a:t>
            </a:r>
          </a:p>
          <a:p>
            <a:pPr algn="l">
              <a:buFont typeface="+mj-lt"/>
              <a:buAutoNum type="arabicPeriod"/>
            </a:pPr>
            <a:r>
              <a:rPr lang="en-GB" sz="2000" b="1" i="0" dirty="0">
                <a:solidFill>
                  <a:schemeClr val="bg1"/>
                </a:solidFill>
                <a:effectLst/>
                <a:latin typeface="Times New Roman" panose="02020603050405020304" pitchFamily="18" charset="0"/>
                <a:cs typeface="Times New Roman" panose="02020603050405020304" pitchFamily="18" charset="0"/>
              </a:rPr>
              <a:t>Monitoring Illegal Activities:</a:t>
            </a:r>
            <a:r>
              <a:rPr lang="en-GB" sz="2000" b="0" i="0" dirty="0">
                <a:solidFill>
                  <a:schemeClr val="bg1"/>
                </a:solidFill>
                <a:effectLst/>
                <a:latin typeface="Times New Roman" panose="02020603050405020304" pitchFamily="18" charset="0"/>
                <a:cs typeface="Times New Roman" panose="02020603050405020304" pitchFamily="18" charset="0"/>
              </a:rPr>
              <a:t> ANN and CNN-based ship detection can help monitor and identify illegal activities such as piracy, illegal fishing, and smuggling in maritime areas.</a:t>
            </a:r>
          </a:p>
          <a:p>
            <a:pPr algn="l">
              <a:buFont typeface="+mj-lt"/>
              <a:buAutoNum type="arabicPeriod"/>
            </a:pPr>
            <a:r>
              <a:rPr lang="en-GB" sz="2000" b="1" i="0" dirty="0">
                <a:solidFill>
                  <a:schemeClr val="bg1"/>
                </a:solidFill>
                <a:effectLst/>
                <a:latin typeface="Times New Roman" panose="02020603050405020304" pitchFamily="18" charset="0"/>
                <a:cs typeface="Times New Roman" panose="02020603050405020304" pitchFamily="18" charset="0"/>
              </a:rPr>
              <a:t>Traffic Monitoring and Management:</a:t>
            </a:r>
            <a:r>
              <a:rPr lang="en-GB" sz="2000" b="0" i="0" dirty="0">
                <a:solidFill>
                  <a:schemeClr val="bg1"/>
                </a:solidFill>
                <a:effectLst/>
                <a:latin typeface="Times New Roman" panose="02020603050405020304" pitchFamily="18" charset="0"/>
                <a:cs typeface="Times New Roman" panose="02020603050405020304" pitchFamily="18" charset="0"/>
              </a:rPr>
              <a:t> The technology can assist in tracking and managing maritime traffic, ensuring the smooth flow of vessels and preventing congestion in busy waterways.</a:t>
            </a:r>
          </a:p>
        </p:txBody>
      </p:sp>
    </p:spTree>
    <p:extLst>
      <p:ext uri="{BB962C8B-B14F-4D97-AF65-F5344CB8AC3E}">
        <p14:creationId xmlns:p14="http://schemas.microsoft.com/office/powerpoint/2010/main" val="2004528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6</a:t>
            </a:fld>
            <a:endParaRPr lang="en-US"/>
          </a:p>
        </p:txBody>
      </p:sp>
      <p:pic>
        <p:nvPicPr>
          <p:cNvPr id="15366" name="Picture 6" descr="iarelogo.JPG"/>
          <p:cNvPicPr>
            <a:picLocks noChangeAspect="1"/>
          </p:cNvPicPr>
          <p:nvPr/>
        </p:nvPicPr>
        <p:blipFill>
          <a:blip r:embed="rId2"/>
          <a:srcRect/>
          <a:stretch>
            <a:fillRect/>
          </a:stretch>
        </p:blipFill>
        <p:spPr bwMode="auto">
          <a:xfrm>
            <a:off x="8305800" y="0"/>
            <a:ext cx="838200" cy="898525"/>
          </a:xfrm>
          <a:prstGeom prst="rect">
            <a:avLst/>
          </a:prstGeom>
          <a:noFill/>
          <a:ln w="9525">
            <a:noFill/>
            <a:miter lim="800000"/>
            <a:headEnd/>
            <a:tailEnd/>
          </a:ln>
        </p:spPr>
      </p:pic>
      <p:sp>
        <p:nvSpPr>
          <p:cNvPr id="9" name="Rectangle 6"/>
          <p:cNvSpPr>
            <a:spLocks noChangeArrowheads="1"/>
          </p:cNvSpPr>
          <p:nvPr/>
        </p:nvSpPr>
        <p:spPr bwMode="auto">
          <a:xfrm>
            <a:off x="3275856" y="240792"/>
            <a:ext cx="5029944" cy="523220"/>
          </a:xfrm>
          <a:prstGeom prst="rect">
            <a:avLst/>
          </a:prstGeom>
          <a:noFill/>
          <a:ln w="9525">
            <a:noFill/>
            <a:miter lim="800000"/>
            <a:headEnd/>
            <a:tailEnd/>
          </a:ln>
        </p:spPr>
        <p:txBody>
          <a:bodyPr wrap="square">
            <a:spAutoFit/>
          </a:bodyPr>
          <a:lstStyle/>
          <a:p>
            <a:r>
              <a:rPr lang="en-US" sz="2800" b="1" dirty="0">
                <a:latin typeface="Calibri" pitchFamily="34" charset="0"/>
                <a:cs typeface="Calibri" pitchFamily="34" charset="0"/>
              </a:rPr>
              <a:t>Existing Solutions</a:t>
            </a:r>
          </a:p>
        </p:txBody>
      </p:sp>
      <p:sp>
        <p:nvSpPr>
          <p:cNvPr id="4" name="TextBox 3">
            <a:extLst>
              <a:ext uri="{FF2B5EF4-FFF2-40B4-BE49-F238E27FC236}">
                <a16:creationId xmlns:a16="http://schemas.microsoft.com/office/drawing/2014/main" id="{9DD0F28C-27D6-236C-967C-A1949E3336D8}"/>
              </a:ext>
            </a:extLst>
          </p:cNvPr>
          <p:cNvSpPr txBox="1"/>
          <p:nvPr/>
        </p:nvSpPr>
        <p:spPr>
          <a:xfrm>
            <a:off x="179512" y="901725"/>
            <a:ext cx="8640960" cy="6555641"/>
          </a:xfrm>
          <a:prstGeom prst="rect">
            <a:avLst/>
          </a:prstGeom>
          <a:noFill/>
        </p:spPr>
        <p:txBody>
          <a:bodyPr wrap="square">
            <a:spAutoFit/>
          </a:bodyPr>
          <a:lstStyle/>
          <a:p>
            <a:pPr marL="1257300" lvl="2" indent="-342900">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With the rise of autonomous vehicles, autonomous ships have attracted more attention, especially for long-distance and short-distance cargo ships and special ships participating in high-risk military operations .</a:t>
            </a:r>
          </a:p>
          <a:p>
            <a:pPr marL="1257300" lvl="2" indent="-342900">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 Some ships are equipped with automatic identification systems (AISs) and broadcast their own position and other information through radio signals, which can be received by surrounding ships to avoid collisions. </a:t>
            </a:r>
          </a:p>
          <a:p>
            <a:pPr marL="1257300" lvl="2" indent="-342900">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However, little marine crafts (canoes, kayaks, sailboats, small fishing boats, etc.) are often not equipped with AIS and the signals emitted by AIS are vulnerable to interference.</a:t>
            </a:r>
          </a:p>
          <a:p>
            <a:pPr marL="1257300" lvl="2" indent="-342900">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 Therefore, for ship management in the marine environment and the unmanned and autonomous navigation of ships, the ability to accurately detect ships is needed.</a:t>
            </a:r>
          </a:p>
          <a:p>
            <a:pPr lvl="2">
              <a:lnSpc>
                <a:spcPct val="150000"/>
              </a:lnSpc>
            </a:pPr>
            <a:r>
              <a:rPr lang="en-US" sz="2000" dirty="0">
                <a:solidFill>
                  <a:srgbClr val="374151"/>
                </a:solidFill>
                <a:latin typeface="Times New Roman" panose="02020603050405020304" pitchFamily="18" charset="0"/>
                <a:cs typeface="Times New Roman" panose="02020603050405020304" pitchFamily="18" charset="0"/>
              </a:rPr>
              <a:t>.</a:t>
            </a:r>
            <a:endParaRPr lang="en-IN" sz="20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4235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400" y="1"/>
            <a:ext cx="7772400" cy="1052736"/>
          </a:xfrm>
        </p:spPr>
        <p:txBody>
          <a:bodyPr/>
          <a:lstStyle/>
          <a:p>
            <a:r>
              <a:rPr lang="en-US" dirty="0">
                <a:solidFill>
                  <a:schemeClr val="tx1"/>
                </a:solidFill>
              </a:rPr>
              <a:t>Proposed solution</a:t>
            </a:r>
            <a:endParaRPr lang="en-IN" dirty="0">
              <a:solidFill>
                <a:schemeClr val="tx1"/>
              </a:solidFill>
            </a:endParaRPr>
          </a:p>
        </p:txBody>
      </p:sp>
      <p:sp>
        <p:nvSpPr>
          <p:cNvPr id="3" name="Subtitle 2"/>
          <p:cNvSpPr>
            <a:spLocks noGrp="1"/>
          </p:cNvSpPr>
          <p:nvPr>
            <p:ph type="subTitle" idx="1"/>
          </p:nvPr>
        </p:nvSpPr>
        <p:spPr>
          <a:xfrm>
            <a:off x="-468560" y="1459211"/>
            <a:ext cx="8915400" cy="4536504"/>
          </a:xfrm>
        </p:spPr>
        <p:txBody>
          <a:bodyPr/>
          <a:lstStyle/>
          <a:p>
            <a:pPr marL="1257300" lvl="2"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The exiting methods are  Traditional ship detection methods  which comprise the following steps: preprocessing, sea–sky line (SSL) detection, region of interest (ROI) extraction, and identification but these are helpful under normal circumstances</a:t>
            </a:r>
          </a:p>
          <a:p>
            <a:pPr marL="1257300" lvl="2"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So to overcome all the problems we use this detection by using Artificial Neural Network and </a:t>
            </a:r>
            <a:r>
              <a:rPr lang="en-US" sz="2000" dirty="0">
                <a:solidFill>
                  <a:schemeClr val="bg1"/>
                </a:solidFill>
                <a:latin typeface="Times New Roman" panose="02020603050405020304" pitchFamily="18" charset="0"/>
                <a:cs typeface="Times New Roman" panose="02020603050405020304" pitchFamily="18" charset="0"/>
              </a:rPr>
              <a:t>Convolutional Neural Network (CNN).</a:t>
            </a:r>
          </a:p>
          <a:p>
            <a:pPr marL="1257300" lvl="2" indent="-342900" algn="just">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To get the more accurate result we use the Convolutional Neural Network (CNN). </a:t>
            </a:r>
            <a:endParaRPr lang="en-US" sz="2000" dirty="0">
              <a:solidFill>
                <a:srgbClr val="37415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F0EEE149-5D86-4BF5-BCC2-4D8A9996A715}" type="slidenum">
              <a:rPr lang="en-US" smtClean="0"/>
              <a:pPr>
                <a:defRPr/>
              </a:pPr>
              <a:t>7</a:t>
            </a:fld>
            <a:endParaRPr lang="en-US"/>
          </a:p>
        </p:txBody>
      </p:sp>
    </p:spTree>
    <p:extLst>
      <p:ext uri="{BB962C8B-B14F-4D97-AF65-F5344CB8AC3E}">
        <p14:creationId xmlns:p14="http://schemas.microsoft.com/office/powerpoint/2010/main" val="2980358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243408"/>
            <a:ext cx="7772400" cy="1470025"/>
          </a:xfrm>
        </p:spPr>
        <p:txBody>
          <a:bodyPr/>
          <a:lstStyle/>
          <a:p>
            <a:r>
              <a:rPr lang="en-US" dirty="0">
                <a:solidFill>
                  <a:schemeClr val="tx1"/>
                </a:solidFill>
              </a:rPr>
              <a:t>Methodologies</a:t>
            </a:r>
            <a:endParaRPr lang="en-IN" dirty="0">
              <a:solidFill>
                <a:schemeClr val="tx1"/>
              </a:solidFill>
            </a:endParaRPr>
          </a:p>
        </p:txBody>
      </p:sp>
      <p:sp>
        <p:nvSpPr>
          <p:cNvPr id="4" name="Slide Number Placeholder 3"/>
          <p:cNvSpPr>
            <a:spLocks noGrp="1"/>
          </p:cNvSpPr>
          <p:nvPr>
            <p:ph type="sldNum" sz="quarter" idx="12"/>
          </p:nvPr>
        </p:nvSpPr>
        <p:spPr/>
        <p:txBody>
          <a:bodyPr/>
          <a:lstStyle/>
          <a:p>
            <a:pPr>
              <a:defRPr/>
            </a:pPr>
            <a:fld id="{F0EEE149-5D86-4BF5-BCC2-4D8A9996A715}" type="slidenum">
              <a:rPr lang="en-US" smtClean="0"/>
              <a:pPr>
                <a:defRPr/>
              </a:pPr>
              <a:t>8</a:t>
            </a:fld>
            <a:endParaRPr lang="en-US"/>
          </a:p>
        </p:txBody>
      </p:sp>
      <p:sp>
        <p:nvSpPr>
          <p:cNvPr id="7" name="Subtitle 6">
            <a:extLst>
              <a:ext uri="{FF2B5EF4-FFF2-40B4-BE49-F238E27FC236}">
                <a16:creationId xmlns:a16="http://schemas.microsoft.com/office/drawing/2014/main" id="{3062FF6B-F269-4AFB-8322-98DD66618E71}"/>
              </a:ext>
            </a:extLst>
          </p:cNvPr>
          <p:cNvSpPr>
            <a:spLocks noGrp="1"/>
          </p:cNvSpPr>
          <p:nvPr>
            <p:ph type="subTitle" idx="1"/>
          </p:nvPr>
        </p:nvSpPr>
        <p:spPr/>
        <p:txBody>
          <a:bodyPr/>
          <a:lstStyle/>
          <a:p>
            <a:endParaRPr lang="en-US"/>
          </a:p>
        </p:txBody>
      </p:sp>
      <p:pic>
        <p:nvPicPr>
          <p:cNvPr id="8" name="Picture 7">
            <a:extLst>
              <a:ext uri="{FF2B5EF4-FFF2-40B4-BE49-F238E27FC236}">
                <a16:creationId xmlns:a16="http://schemas.microsoft.com/office/drawing/2014/main" id="{2B4329BA-6CF5-670F-85C8-C51B41A8D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831" y="1213845"/>
            <a:ext cx="7304073" cy="5001208"/>
          </a:xfrm>
          <a:prstGeom prst="rect">
            <a:avLst/>
          </a:prstGeom>
        </p:spPr>
      </p:pic>
    </p:spTree>
    <p:extLst>
      <p:ext uri="{BB962C8B-B14F-4D97-AF65-F5344CB8AC3E}">
        <p14:creationId xmlns:p14="http://schemas.microsoft.com/office/powerpoint/2010/main" val="994563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243408"/>
            <a:ext cx="7772400" cy="1470025"/>
          </a:xfrm>
        </p:spPr>
        <p:txBody>
          <a:bodyPr/>
          <a:lstStyle/>
          <a:p>
            <a:r>
              <a:rPr lang="en-US" dirty="0">
                <a:solidFill>
                  <a:schemeClr val="tx1"/>
                </a:solidFill>
              </a:rPr>
              <a:t>Use Case Diagram</a:t>
            </a:r>
            <a:endParaRPr lang="en-IN" dirty="0">
              <a:solidFill>
                <a:schemeClr val="tx1"/>
              </a:solidFill>
            </a:endParaRPr>
          </a:p>
        </p:txBody>
      </p:sp>
      <p:sp>
        <p:nvSpPr>
          <p:cNvPr id="3" name="Subtitle 2"/>
          <p:cNvSpPr>
            <a:spLocks noGrp="1"/>
          </p:cNvSpPr>
          <p:nvPr>
            <p:ph type="subTitle" idx="1"/>
          </p:nvPr>
        </p:nvSpPr>
        <p:spPr>
          <a:xfrm>
            <a:off x="467544" y="1412776"/>
            <a:ext cx="8064896" cy="4536504"/>
          </a:xfrm>
        </p:spPr>
        <p:txBody>
          <a:bodyPr/>
          <a:lstStyle/>
          <a:p>
            <a:pPr marL="457200" indent="-457200" algn="l">
              <a:buFont typeface="Arial" panose="020B0604020202020204" pitchFamily="34" charset="0"/>
              <a:buChar char="•"/>
            </a:pPr>
            <a:endParaRPr lang="en-US" b="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F0EEE149-5D86-4BF5-BCC2-4D8A9996A715}" type="slidenum">
              <a:rPr lang="en-US" smtClean="0"/>
              <a:pPr>
                <a:defRPr/>
              </a:pPr>
              <a:t>9</a:t>
            </a:fld>
            <a:endParaRPr lang="en-US"/>
          </a:p>
        </p:txBody>
      </p:sp>
      <p:pic>
        <p:nvPicPr>
          <p:cNvPr id="5" name="Picture 4">
            <a:extLst>
              <a:ext uri="{FF2B5EF4-FFF2-40B4-BE49-F238E27FC236}">
                <a16:creationId xmlns:a16="http://schemas.microsoft.com/office/drawing/2014/main" id="{9687A5B0-19BF-D27F-0045-6766B2B300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165" y="1471142"/>
            <a:ext cx="4189479" cy="4127444"/>
          </a:xfrm>
          <a:prstGeom prst="rect">
            <a:avLst/>
          </a:prstGeom>
        </p:spPr>
      </p:pic>
    </p:spTree>
    <p:extLst>
      <p:ext uri="{BB962C8B-B14F-4D97-AF65-F5344CB8AC3E}">
        <p14:creationId xmlns:p14="http://schemas.microsoft.com/office/powerpoint/2010/main" val="2331935030"/>
      </p:ext>
    </p:extLst>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19475</TotalTime>
  <Words>1654</Words>
  <Application>Microsoft Office PowerPoint</Application>
  <PresentationFormat>On-screen Show (4:3)</PresentationFormat>
  <Paragraphs>133</Paragraphs>
  <Slides>21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Arial</vt:lpstr>
      <vt:lpstr>Brush Script MT</vt:lpstr>
      <vt:lpstr>Calibri</vt:lpstr>
      <vt:lpstr>Franklin Gothic Book</vt:lpstr>
      <vt:lpstr>Google Sans</vt:lpstr>
      <vt:lpstr>Times New Roman</vt:lpstr>
      <vt:lpstr>Wingdings 2</vt:lpstr>
      <vt:lpstr>Technic</vt:lpstr>
      <vt:lpstr>Custom Design</vt:lpstr>
      <vt:lpstr>PowerPoint Presentation</vt:lpstr>
      <vt:lpstr>PowerPoint Presentation</vt:lpstr>
      <vt:lpstr>PowerPoint Presentation</vt:lpstr>
      <vt:lpstr>PowerPoint Presentation</vt:lpstr>
      <vt:lpstr>PowerPoint Presentation</vt:lpstr>
      <vt:lpstr>PowerPoint Presentation</vt:lpstr>
      <vt:lpstr>Proposed solution</vt:lpstr>
      <vt:lpstr>Methodologies</vt:lpstr>
      <vt:lpstr>Use Case Diagram</vt:lpstr>
      <vt:lpstr>Activity Diagram</vt:lpstr>
      <vt:lpstr>Artificial Neural Network</vt:lpstr>
      <vt:lpstr>Convolutional Neural Network</vt:lpstr>
      <vt:lpstr>Convolutional Neural Network</vt:lpstr>
      <vt:lpstr>Code</vt:lpstr>
      <vt:lpstr>Code</vt:lpstr>
      <vt:lpstr>Result</vt:lpstr>
      <vt:lpstr>Result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med el</dc:creator>
  <cp:lastModifiedBy>mounika esramoni</cp:lastModifiedBy>
  <cp:revision>1879</cp:revision>
  <dcterms:created xsi:type="dcterms:W3CDTF">2011-03-29T09:15:57Z</dcterms:created>
  <dcterms:modified xsi:type="dcterms:W3CDTF">2024-01-24T07:05:54Z</dcterms:modified>
</cp:coreProperties>
</file>