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87F8D-E74B-48AB-ADDC-87670EEE571B}"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7CBE9-BDED-4527-ACBA-835785EFC305}" type="slidenum">
              <a:rPr lang="en-US" smtClean="0"/>
              <a:t>‹#›</a:t>
            </a:fld>
            <a:endParaRPr lang="en-US"/>
          </a:p>
        </p:txBody>
      </p:sp>
    </p:spTree>
    <p:extLst>
      <p:ext uri="{BB962C8B-B14F-4D97-AF65-F5344CB8AC3E}">
        <p14:creationId xmlns:p14="http://schemas.microsoft.com/office/powerpoint/2010/main" val="3226694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7CBE9-BDED-4527-ACBA-835785EFC305}" type="slidenum">
              <a:rPr lang="en-US" smtClean="0"/>
              <a:t>30</a:t>
            </a:fld>
            <a:endParaRPr lang="en-US"/>
          </a:p>
        </p:txBody>
      </p:sp>
    </p:spTree>
    <p:extLst>
      <p:ext uri="{BB962C8B-B14F-4D97-AF65-F5344CB8AC3E}">
        <p14:creationId xmlns:p14="http://schemas.microsoft.com/office/powerpoint/2010/main" val="334843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FE46-20C5-F4C0-0BB2-85983A863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E48B67-CC95-594B-9DC0-1F7C3E5F3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E4B41-0FD0-D206-E555-C4EC55AD9EC3}"/>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5" name="Footer Placeholder 4">
            <a:extLst>
              <a:ext uri="{FF2B5EF4-FFF2-40B4-BE49-F238E27FC236}">
                <a16:creationId xmlns:a16="http://schemas.microsoft.com/office/drawing/2014/main" id="{B2661650-080B-0EF0-7413-8462D1A91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7D91A-99A5-FB8B-5B2F-69F313DF410A}"/>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244155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DBD3-9C78-1A2F-5228-F7A88B1DA6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D0FA29-DCB3-1F0C-5239-1109300FA1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48D95-D9CE-A026-05E5-07EA1580A616}"/>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5" name="Footer Placeholder 4">
            <a:extLst>
              <a:ext uri="{FF2B5EF4-FFF2-40B4-BE49-F238E27FC236}">
                <a16:creationId xmlns:a16="http://schemas.microsoft.com/office/drawing/2014/main" id="{298B6A84-0166-B7F8-0F9A-B108B245D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74168-032E-FA88-2371-39B84E15FCB8}"/>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403050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00C983-61A6-BE3C-713D-059309C3DE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EBEBCC-BB10-E243-1A71-0129A4DE85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0E466-6BA6-6E7F-FCC4-BFD189E6ADA0}"/>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5" name="Footer Placeholder 4">
            <a:extLst>
              <a:ext uri="{FF2B5EF4-FFF2-40B4-BE49-F238E27FC236}">
                <a16:creationId xmlns:a16="http://schemas.microsoft.com/office/drawing/2014/main" id="{7F25B0D8-1254-968F-6DFC-1FBD65793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86D6-A3BE-C679-421A-BA115A62B1EB}"/>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67314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DB9B-080F-48E4-386B-679ACA29E4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3BAD2F-2853-67EE-BE9D-0D25D9580E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6182A-5BF3-3A1A-5986-F2FAE26CE9AE}"/>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5" name="Footer Placeholder 4">
            <a:extLst>
              <a:ext uri="{FF2B5EF4-FFF2-40B4-BE49-F238E27FC236}">
                <a16:creationId xmlns:a16="http://schemas.microsoft.com/office/drawing/2014/main" id="{29F8FA1A-AB53-F0A6-744F-C3BDF1EC8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6E2E3-0D67-5A49-BC8F-6B688652446E}"/>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206550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DF0A-4522-BF68-AEBD-C9677B220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51A431-3F37-481C-509B-D74F0A3B4D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503995-6903-98A4-1C7B-8F6859F3263B}"/>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5" name="Footer Placeholder 4">
            <a:extLst>
              <a:ext uri="{FF2B5EF4-FFF2-40B4-BE49-F238E27FC236}">
                <a16:creationId xmlns:a16="http://schemas.microsoft.com/office/drawing/2014/main" id="{33A39EC5-40D6-01A4-BFBF-706FDFC91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91224-0275-7607-E4CD-CB18E0033EAB}"/>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142977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EA92-8B85-B9F6-D5BC-E581AD64C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904315-5958-1C22-4865-1E8686C444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5BEA4E-37E3-BE11-03F5-FE9383B35F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38A52-C598-9300-60FD-775A34D2C70F}"/>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6" name="Footer Placeholder 5">
            <a:extLst>
              <a:ext uri="{FF2B5EF4-FFF2-40B4-BE49-F238E27FC236}">
                <a16:creationId xmlns:a16="http://schemas.microsoft.com/office/drawing/2014/main" id="{F937548A-A65B-B567-448B-3EBAC7398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7EE1E-C321-D544-D616-E232A36D6780}"/>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143876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F422-34D0-DCD2-813D-3D56425DA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C8DB9-E53F-B832-B51E-49A916A45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44202-C9BC-6F37-8755-E3263B1E8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4C91C4-5981-A879-C74D-BAA62A27F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D046BB-4877-9B76-4F3A-0575C4F71F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8F0FC-FF8A-DD35-8086-334688AF501E}"/>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8" name="Footer Placeholder 7">
            <a:extLst>
              <a:ext uri="{FF2B5EF4-FFF2-40B4-BE49-F238E27FC236}">
                <a16:creationId xmlns:a16="http://schemas.microsoft.com/office/drawing/2014/main" id="{A632A543-796C-AC93-F24B-AC4BFFB427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B04CAF-C706-1F7E-1C7B-7B43671ED55C}"/>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421153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576B-7FED-A1BF-78C4-73586A26A5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037275-292F-11CC-6C3F-3D33ECBA8BE3}"/>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4" name="Footer Placeholder 3">
            <a:extLst>
              <a:ext uri="{FF2B5EF4-FFF2-40B4-BE49-F238E27FC236}">
                <a16:creationId xmlns:a16="http://schemas.microsoft.com/office/drawing/2014/main" id="{174B5010-E987-276E-09DB-F6D447D7D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10109B-45DD-19C9-C8E0-C181053E5836}"/>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322861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80164-974F-E66B-9F6D-67604FC81073}"/>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3" name="Footer Placeholder 2">
            <a:extLst>
              <a:ext uri="{FF2B5EF4-FFF2-40B4-BE49-F238E27FC236}">
                <a16:creationId xmlns:a16="http://schemas.microsoft.com/office/drawing/2014/main" id="{A1F358F0-3EDC-B119-205F-64693638F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C7C75-4D6E-9B3A-DA14-DE959CF01BDE}"/>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526800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9F26-3891-0C59-4300-89DA644DE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A0F802-68CA-D661-1A6B-4BBB12CB1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3D85C-DCB4-365C-ACBC-0301EC34A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AE1CE-2AAF-0009-0EEC-E824DB423849}"/>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6" name="Footer Placeholder 5">
            <a:extLst>
              <a:ext uri="{FF2B5EF4-FFF2-40B4-BE49-F238E27FC236}">
                <a16:creationId xmlns:a16="http://schemas.microsoft.com/office/drawing/2014/main" id="{0A763BD6-935C-9F4F-8B82-FE2A385E9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8164E-4057-3CB4-F983-1CB76EC6C3E6}"/>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208444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57C7-616F-D539-F927-E0B41B391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9A0207-DD86-71DE-FE13-0A9CB5290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4E1D88-ECC5-4E0F-BA40-98BD1EC5D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4956D-0AF8-8561-53FF-31A24D83BC58}"/>
              </a:ext>
            </a:extLst>
          </p:cNvPr>
          <p:cNvSpPr>
            <a:spLocks noGrp="1"/>
          </p:cNvSpPr>
          <p:nvPr>
            <p:ph type="dt" sz="half" idx="10"/>
          </p:nvPr>
        </p:nvSpPr>
        <p:spPr/>
        <p:txBody>
          <a:bodyPr/>
          <a:lstStyle/>
          <a:p>
            <a:fld id="{63BEBCBD-205A-4670-BAFA-5234E887473A}" type="datetimeFigureOut">
              <a:rPr lang="en-US" smtClean="0"/>
              <a:t>9/8/2022</a:t>
            </a:fld>
            <a:endParaRPr lang="en-US"/>
          </a:p>
        </p:txBody>
      </p:sp>
      <p:sp>
        <p:nvSpPr>
          <p:cNvPr id="6" name="Footer Placeholder 5">
            <a:extLst>
              <a:ext uri="{FF2B5EF4-FFF2-40B4-BE49-F238E27FC236}">
                <a16:creationId xmlns:a16="http://schemas.microsoft.com/office/drawing/2014/main" id="{0436A9E5-21BF-415C-95F4-5F1431219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294E7-BC9E-CEE4-C7B0-83A4707C1D50}"/>
              </a:ext>
            </a:extLst>
          </p:cNvPr>
          <p:cNvSpPr>
            <a:spLocks noGrp="1"/>
          </p:cNvSpPr>
          <p:nvPr>
            <p:ph type="sldNum" sz="quarter" idx="12"/>
          </p:nvPr>
        </p:nvSpPr>
        <p:spPr/>
        <p:txBody>
          <a:bodyPr/>
          <a:lstStyle/>
          <a:p>
            <a:fld id="{BCF2E522-754B-4374-9F24-E4EFE740A738}" type="slidenum">
              <a:rPr lang="en-US" smtClean="0"/>
              <a:t>‹#›</a:t>
            </a:fld>
            <a:endParaRPr lang="en-US"/>
          </a:p>
        </p:txBody>
      </p:sp>
    </p:spTree>
    <p:extLst>
      <p:ext uri="{BB962C8B-B14F-4D97-AF65-F5344CB8AC3E}">
        <p14:creationId xmlns:p14="http://schemas.microsoft.com/office/powerpoint/2010/main" val="114343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177D6-2FD5-F3FA-56E7-EBE48C924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564BF2-6312-2CBF-5491-9202E34E1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9A04C-D31A-3E75-0F23-9EF799B6F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EBCBD-205A-4670-BAFA-5234E887473A}" type="datetimeFigureOut">
              <a:rPr lang="en-US" smtClean="0"/>
              <a:t>9/8/2022</a:t>
            </a:fld>
            <a:endParaRPr lang="en-US"/>
          </a:p>
        </p:txBody>
      </p:sp>
      <p:sp>
        <p:nvSpPr>
          <p:cNvPr id="5" name="Footer Placeholder 4">
            <a:extLst>
              <a:ext uri="{FF2B5EF4-FFF2-40B4-BE49-F238E27FC236}">
                <a16:creationId xmlns:a16="http://schemas.microsoft.com/office/drawing/2014/main" id="{CAC6C578-77E6-83DB-E1C0-C7443D3846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B4A4C6-154A-25B0-7265-9A193BFAC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2E522-754B-4374-9F24-E4EFE740A738}" type="slidenum">
              <a:rPr lang="en-US" smtClean="0"/>
              <a:t>‹#›</a:t>
            </a:fld>
            <a:endParaRPr lang="en-US"/>
          </a:p>
        </p:txBody>
      </p:sp>
    </p:spTree>
    <p:extLst>
      <p:ext uri="{BB962C8B-B14F-4D97-AF65-F5344CB8AC3E}">
        <p14:creationId xmlns:p14="http://schemas.microsoft.com/office/powerpoint/2010/main" val="1006934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3DCA-BAEA-C747-B705-D651A72EE1C8}"/>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Lecture 1</a:t>
            </a:r>
          </a:p>
        </p:txBody>
      </p:sp>
      <p:sp>
        <p:nvSpPr>
          <p:cNvPr id="3" name="Subtitle 2">
            <a:extLst>
              <a:ext uri="{FF2B5EF4-FFF2-40B4-BE49-F238E27FC236}">
                <a16:creationId xmlns:a16="http://schemas.microsoft.com/office/drawing/2014/main" id="{56344BBB-D520-BA3F-2BA9-C7499DF49D3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292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346E-236C-BDC1-504D-3351CAC248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Router</a:t>
            </a:r>
          </a:p>
        </p:txBody>
      </p:sp>
      <p:sp>
        <p:nvSpPr>
          <p:cNvPr id="3" name="Content Placeholder 2">
            <a:extLst>
              <a:ext uri="{FF2B5EF4-FFF2-40B4-BE49-F238E27FC236}">
                <a16:creationId xmlns:a16="http://schemas.microsoft.com/office/drawing/2014/main" id="{853D7CFF-A875-F0D5-A3BD-08A8EF0296F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Router is a device that connects the LAN to the internet. The router is mainly used to connect the distinct networks or connect the internet to multiple computers.</a:t>
            </a:r>
          </a:p>
        </p:txBody>
      </p:sp>
    </p:spTree>
    <p:extLst>
      <p:ext uri="{BB962C8B-B14F-4D97-AF65-F5344CB8AC3E}">
        <p14:creationId xmlns:p14="http://schemas.microsoft.com/office/powerpoint/2010/main" val="40634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7CB6-12D6-6EC1-EED7-8C19DFA9850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Modem</a:t>
            </a:r>
          </a:p>
        </p:txBody>
      </p:sp>
      <p:sp>
        <p:nvSpPr>
          <p:cNvPr id="3" name="Content Placeholder 2">
            <a:extLst>
              <a:ext uri="{FF2B5EF4-FFF2-40B4-BE49-F238E27FC236}">
                <a16:creationId xmlns:a16="http://schemas.microsoft.com/office/drawing/2014/main" id="{FB417BE3-20FB-7276-7F2D-D7ABC9E0A165}"/>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Modem connects the computer to the internet over the existing telephone line. A modem is not integrated with the computer motherboard. A modem is a separate part on the PC slot found on the motherboard.</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87983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E6AF-B0DA-A451-829A-809AB6296FF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Uses Of Computer Network</a:t>
            </a:r>
          </a:p>
        </p:txBody>
      </p:sp>
      <p:sp>
        <p:nvSpPr>
          <p:cNvPr id="3" name="Content Placeholder 2">
            <a:extLst>
              <a:ext uri="{FF2B5EF4-FFF2-40B4-BE49-F238E27FC236}">
                <a16:creationId xmlns:a16="http://schemas.microsoft.com/office/drawing/2014/main" id="{1E97369D-A817-C517-A34A-53DE9E2A393F}"/>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Resource sharing: Resource sharing is the sharing of resources such as programs, printers, and data among the users on the network without the requirement of the physical location of the resource and user.</a:t>
            </a:r>
          </a:p>
          <a:p>
            <a:r>
              <a:rPr lang="en-US" dirty="0">
                <a:latin typeface="Times New Roman" panose="02020603050405020304" pitchFamily="18" charset="0"/>
                <a:cs typeface="Times New Roman" panose="02020603050405020304" pitchFamily="18" charset="0"/>
              </a:rPr>
              <a:t>Server-Client model: Computer networking is used in the server-client model. A server is a central computer used to store the information and maintained by the system administrator. Clients are the machines used to access the information stored in the server remotely.</a:t>
            </a:r>
          </a:p>
          <a:p>
            <a:r>
              <a:rPr lang="en-US" dirty="0">
                <a:latin typeface="Times New Roman" panose="02020603050405020304" pitchFamily="18" charset="0"/>
                <a:cs typeface="Times New Roman" panose="02020603050405020304" pitchFamily="18" charset="0"/>
              </a:rPr>
              <a:t>Communication medium: Computer network behaves as a communication medium among the users. For example, a company contains more than one computer has an email system which the employees use for daily communication.</a:t>
            </a:r>
          </a:p>
          <a:p>
            <a:r>
              <a:rPr lang="en-US" dirty="0">
                <a:latin typeface="Times New Roman" panose="02020603050405020304" pitchFamily="18" charset="0"/>
                <a:cs typeface="Times New Roman" panose="02020603050405020304" pitchFamily="18" charset="0"/>
              </a:rPr>
              <a:t>E-commerce: Computer network is also important in businesses. We can do the business over the internet. For example, amazon.com is doing their business over the internet, i.e., they are doing their business over the internet.</a:t>
            </a:r>
          </a:p>
          <a:p>
            <a:endParaRPr lang="en-US" dirty="0"/>
          </a:p>
        </p:txBody>
      </p:sp>
    </p:spTree>
    <p:extLst>
      <p:ext uri="{BB962C8B-B14F-4D97-AF65-F5344CB8AC3E}">
        <p14:creationId xmlns:p14="http://schemas.microsoft.com/office/powerpoint/2010/main" val="2754872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21F8-43DA-7AD1-B3D6-6CA199CB299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Features Of Computer network</a:t>
            </a:r>
          </a:p>
        </p:txBody>
      </p:sp>
      <p:pic>
        <p:nvPicPr>
          <p:cNvPr id="5" name="Content Placeholder 4">
            <a:extLst>
              <a:ext uri="{FF2B5EF4-FFF2-40B4-BE49-F238E27FC236}">
                <a16:creationId xmlns:a16="http://schemas.microsoft.com/office/drawing/2014/main" id="{5F9D9876-4F3B-3398-22FF-99C5F1BDF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9024" y="1843580"/>
            <a:ext cx="2333951" cy="4315427"/>
          </a:xfrm>
        </p:spPr>
      </p:pic>
    </p:spTree>
    <p:extLst>
      <p:ext uri="{BB962C8B-B14F-4D97-AF65-F5344CB8AC3E}">
        <p14:creationId xmlns:p14="http://schemas.microsoft.com/office/powerpoint/2010/main" val="2179412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FC6A-432B-A1BC-86A4-DAF0EBE162E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Communication speed</a:t>
            </a:r>
          </a:p>
        </p:txBody>
      </p:sp>
      <p:sp>
        <p:nvSpPr>
          <p:cNvPr id="3" name="Content Placeholder 2">
            <a:extLst>
              <a:ext uri="{FF2B5EF4-FFF2-40B4-BE49-F238E27FC236}">
                <a16:creationId xmlns:a16="http://schemas.microsoft.com/office/drawing/2014/main" id="{0193CB7B-CC71-F39C-DF86-1F3002B1A6F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Network provides us to communicate over the network in a fast and efficient manner. For example, we can do video conferencing, email messaging, etc. over the internet. Therefore, the computer network is a great way to share our knowledge and ideas.</a:t>
            </a:r>
          </a:p>
        </p:txBody>
      </p:sp>
    </p:spTree>
    <p:extLst>
      <p:ext uri="{BB962C8B-B14F-4D97-AF65-F5344CB8AC3E}">
        <p14:creationId xmlns:p14="http://schemas.microsoft.com/office/powerpoint/2010/main" val="2902852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8EEA-A902-3683-11A3-5D544A6BC74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File sharing</a:t>
            </a:r>
          </a:p>
        </p:txBody>
      </p:sp>
      <p:sp>
        <p:nvSpPr>
          <p:cNvPr id="3" name="Content Placeholder 2">
            <a:extLst>
              <a:ext uri="{FF2B5EF4-FFF2-40B4-BE49-F238E27FC236}">
                <a16:creationId xmlns:a16="http://schemas.microsoft.com/office/drawing/2014/main" id="{70C65922-06DD-B6BB-4710-140C505FADE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File sharing is one of the major advantage of the computer network. Computer network provides us to share the files with each other.</a:t>
            </a:r>
          </a:p>
        </p:txBody>
      </p:sp>
    </p:spTree>
    <p:extLst>
      <p:ext uri="{BB962C8B-B14F-4D97-AF65-F5344CB8AC3E}">
        <p14:creationId xmlns:p14="http://schemas.microsoft.com/office/powerpoint/2010/main" val="89256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94B25-8DB1-BBFD-96B4-90B8AF7E96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Back up and Roll back is easy</a:t>
            </a:r>
          </a:p>
        </p:txBody>
      </p:sp>
      <p:sp>
        <p:nvSpPr>
          <p:cNvPr id="3" name="Content Placeholder 2">
            <a:extLst>
              <a:ext uri="{FF2B5EF4-FFF2-40B4-BE49-F238E27FC236}">
                <a16:creationId xmlns:a16="http://schemas.microsoft.com/office/drawing/2014/main" id="{3327CB23-7029-9D26-9420-A669789C486B}"/>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Since the files are stored in the main server which is centrally located. Therefore, it is easy to take the back up from the main server.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86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FBD5-6AC2-BDE7-DD81-D70B5DC61C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and Hardware sharing</a:t>
            </a:r>
          </a:p>
        </p:txBody>
      </p:sp>
      <p:sp>
        <p:nvSpPr>
          <p:cNvPr id="3" name="Content Placeholder 2">
            <a:extLst>
              <a:ext uri="{FF2B5EF4-FFF2-40B4-BE49-F238E27FC236}">
                <a16:creationId xmlns:a16="http://schemas.microsoft.com/office/drawing/2014/main" id="{5A68C1F7-5D4F-8ABA-7D78-4346BAFBEEC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can install the applications on the main server, therefore, the user can access the applications centrally. So, we do not need to install the software on every machine. Similarly, hardware can also be shared.</a:t>
            </a:r>
          </a:p>
        </p:txBody>
      </p:sp>
    </p:spTree>
    <p:extLst>
      <p:ext uri="{BB962C8B-B14F-4D97-AF65-F5344CB8AC3E}">
        <p14:creationId xmlns:p14="http://schemas.microsoft.com/office/powerpoint/2010/main" val="2669487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203B-5785-1208-F584-17F1E7927B0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Security</a:t>
            </a:r>
          </a:p>
        </p:txBody>
      </p:sp>
      <p:sp>
        <p:nvSpPr>
          <p:cNvPr id="3" name="Content Placeholder 2">
            <a:extLst>
              <a:ext uri="{FF2B5EF4-FFF2-40B4-BE49-F238E27FC236}">
                <a16:creationId xmlns:a16="http://schemas.microsoft.com/office/drawing/2014/main" id="{2DB7A6C2-A94E-7E30-69B4-4FDF54D81475}"/>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Network allows the security by ensuring that the user has the right to access the certain files and applications.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781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60D7-79E8-91FD-41E5-5A2AC2284C9C}"/>
              </a:ext>
            </a:extLst>
          </p:cNvPr>
          <p:cNvSpPr>
            <a:spLocks noGrp="1"/>
          </p:cNvSpPr>
          <p:nvPr>
            <p:ph type="title"/>
          </p:nvPr>
        </p:nvSpPr>
        <p:spPr/>
        <p:txBody>
          <a:bodyPr/>
          <a:lstStyle/>
          <a:p>
            <a:br>
              <a:rPr lang="en-US" b="0" i="0" dirty="0">
                <a:solidFill>
                  <a:srgbClr val="610B4B"/>
                </a:solidFill>
                <a:effectLst/>
                <a:latin typeface="erdana"/>
              </a:rPr>
            </a:br>
            <a:r>
              <a:rPr lang="en-US" b="1" i="0" dirty="0">
                <a:effectLst/>
                <a:latin typeface="Times New Roman" panose="02020603050405020304" pitchFamily="18" charset="0"/>
                <a:cs typeface="Times New Roman" panose="02020603050405020304" pitchFamily="18" charset="0"/>
              </a:rPr>
              <a:t>Scalability</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15FD8C-0A7B-01F1-FCF9-0C817227437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Scalability means that we can add the new components on the network. Network must be scalable so that we can extend the network by adding new devices. But, it decreases the speed of the connection and data of the transmission speed also decreases, this increases the chances of error occurring. This problem can be overcome by using the routing or switching devices.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704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6699-136E-4BB6-D196-2833DE72413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computer networking?</a:t>
            </a:r>
          </a:p>
        </p:txBody>
      </p:sp>
      <p:sp>
        <p:nvSpPr>
          <p:cNvPr id="3" name="Content Placeholder 2">
            <a:extLst>
              <a:ext uri="{FF2B5EF4-FFF2-40B4-BE49-F238E27FC236}">
                <a16:creationId xmlns:a16="http://schemas.microsoft.com/office/drawing/2014/main" id="{85F7B819-E82B-0210-33D1-9EE91EC9F9C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Computer Network is a group of computers connected with each other through wires, optical fibers or optical links so that various devices can interact with each other through a network.</a:t>
            </a:r>
          </a:p>
          <a:p>
            <a:r>
              <a:rPr lang="en-US" dirty="0">
                <a:latin typeface="Times New Roman" panose="02020603050405020304" pitchFamily="18" charset="0"/>
                <a:cs typeface="Times New Roman" panose="02020603050405020304" pitchFamily="18" charset="0"/>
              </a:rPr>
              <a:t>The aim of the computer network is the sharing of resources among various devices.</a:t>
            </a:r>
          </a:p>
          <a:p>
            <a:r>
              <a:rPr lang="en-US" dirty="0">
                <a:latin typeface="Times New Roman" panose="02020603050405020304" pitchFamily="18" charset="0"/>
                <a:cs typeface="Times New Roman" panose="02020603050405020304" pitchFamily="18" charset="0"/>
              </a:rPr>
              <a:t>In the case of computer network technology, there are several types of networks that vary from simple to complex level.</a:t>
            </a:r>
          </a:p>
        </p:txBody>
      </p:sp>
    </p:spTree>
    <p:extLst>
      <p:ext uri="{BB962C8B-B14F-4D97-AF65-F5344CB8AC3E}">
        <p14:creationId xmlns:p14="http://schemas.microsoft.com/office/powerpoint/2010/main" val="1509801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5286-8D9F-B2DF-E783-C980AFCE34CB}"/>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Reliability</a:t>
            </a:r>
            <a:br>
              <a:rPr lang="en-US" b="1" i="0"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20F1C0-208F-C07B-B377-911F2F61C9C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Computer network can use the alternative source for the data communication in case of any hardware failure.</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38990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9D0B-C3C1-4BDE-CBBC-1FE97BD6AB7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Computer Network Architecture</a:t>
            </a:r>
          </a:p>
        </p:txBody>
      </p:sp>
      <p:pic>
        <p:nvPicPr>
          <p:cNvPr id="5" name="Content Placeholder 4">
            <a:extLst>
              <a:ext uri="{FF2B5EF4-FFF2-40B4-BE49-F238E27FC236}">
                <a16:creationId xmlns:a16="http://schemas.microsoft.com/office/drawing/2014/main" id="{2EC9388A-AF00-D116-EA04-C5E6C18AF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10" y="2085278"/>
            <a:ext cx="6545766" cy="3245005"/>
          </a:xfrm>
        </p:spPr>
      </p:pic>
    </p:spTree>
    <p:extLst>
      <p:ext uri="{BB962C8B-B14F-4D97-AF65-F5344CB8AC3E}">
        <p14:creationId xmlns:p14="http://schemas.microsoft.com/office/powerpoint/2010/main" val="92072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410B-8143-4534-2DD1-8641CA2D8AA1}"/>
              </a:ext>
            </a:extLst>
          </p:cNvPr>
          <p:cNvSpPr>
            <a:spLocks noGrp="1"/>
          </p:cNvSpPr>
          <p:nvPr>
            <p:ph type="title"/>
          </p:nvPr>
        </p:nvSpPr>
        <p:spPr>
          <a:xfrm>
            <a:off x="838200" y="197857"/>
            <a:ext cx="10515600" cy="1325563"/>
          </a:xfrm>
        </p:spPr>
        <p:txBody>
          <a:bodyPr/>
          <a:lstStyle/>
          <a:p>
            <a:r>
              <a:rPr lang="en-US" b="1" dirty="0">
                <a:latin typeface="Times New Roman" panose="02020603050405020304" pitchFamily="18" charset="0"/>
                <a:cs typeface="Times New Roman" panose="02020603050405020304" pitchFamily="18" charset="0"/>
              </a:rPr>
              <a:t>Peer-To-Peer network</a:t>
            </a:r>
          </a:p>
        </p:txBody>
      </p:sp>
      <p:pic>
        <p:nvPicPr>
          <p:cNvPr id="5" name="Content Placeholder 4">
            <a:extLst>
              <a:ext uri="{FF2B5EF4-FFF2-40B4-BE49-F238E27FC236}">
                <a16:creationId xmlns:a16="http://schemas.microsoft.com/office/drawing/2014/main" id="{9FE49D04-DBB6-C294-2003-B12FC6FBBE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4147" y="2305819"/>
            <a:ext cx="4534304" cy="3110135"/>
          </a:xfrm>
        </p:spPr>
      </p:pic>
    </p:spTree>
    <p:extLst>
      <p:ext uri="{BB962C8B-B14F-4D97-AF65-F5344CB8AC3E}">
        <p14:creationId xmlns:p14="http://schemas.microsoft.com/office/powerpoint/2010/main" val="1950545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1F48-2633-345D-ABD4-0DE9168038E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Details</a:t>
            </a:r>
          </a:p>
        </p:txBody>
      </p:sp>
      <p:sp>
        <p:nvSpPr>
          <p:cNvPr id="3" name="Content Placeholder 2">
            <a:extLst>
              <a:ext uri="{FF2B5EF4-FFF2-40B4-BE49-F238E27FC236}">
                <a16:creationId xmlns:a16="http://schemas.microsoft.com/office/drawing/2014/main" id="{C3A56FA4-8E93-3FE6-5A9E-04C3BA82E59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Peer-To-Peer network is a network in which all the computers are linked together with equal privilege and responsibilities for processing the data.</a:t>
            </a:r>
          </a:p>
          <a:p>
            <a:r>
              <a:rPr lang="en-US" dirty="0">
                <a:latin typeface="Times New Roman" panose="02020603050405020304" pitchFamily="18" charset="0"/>
                <a:cs typeface="Times New Roman" panose="02020603050405020304" pitchFamily="18" charset="0"/>
              </a:rPr>
              <a:t>Peer-To-Peer network is useful for small environments, usually up to 10 computers.</a:t>
            </a:r>
          </a:p>
          <a:p>
            <a:r>
              <a:rPr lang="en-US" dirty="0">
                <a:latin typeface="Times New Roman" panose="02020603050405020304" pitchFamily="18" charset="0"/>
                <a:cs typeface="Times New Roman" panose="02020603050405020304" pitchFamily="18" charset="0"/>
              </a:rPr>
              <a:t>Peer-To-Peer network has no dedicated server.</a:t>
            </a:r>
          </a:p>
          <a:p>
            <a:r>
              <a:rPr lang="en-US" dirty="0">
                <a:latin typeface="Times New Roman" panose="02020603050405020304" pitchFamily="18" charset="0"/>
                <a:cs typeface="Times New Roman" panose="02020603050405020304" pitchFamily="18" charset="0"/>
              </a:rPr>
              <a:t>Special permissions are assigned to each computer for sharing the resources, but this can lead to a problem if the computer with the resource is down.</a:t>
            </a:r>
          </a:p>
        </p:txBody>
      </p:sp>
    </p:spTree>
    <p:extLst>
      <p:ext uri="{BB962C8B-B14F-4D97-AF65-F5344CB8AC3E}">
        <p14:creationId xmlns:p14="http://schemas.microsoft.com/office/powerpoint/2010/main" val="352413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C803-9555-F2E2-7F7E-679C56EEFE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Peer-To-Peer Network</a:t>
            </a:r>
          </a:p>
        </p:txBody>
      </p:sp>
      <p:sp>
        <p:nvSpPr>
          <p:cNvPr id="3" name="Content Placeholder 2">
            <a:extLst>
              <a:ext uri="{FF2B5EF4-FFF2-40B4-BE49-F238E27FC236}">
                <a16:creationId xmlns:a16="http://schemas.microsoft.com/office/drawing/2014/main" id="{708AA00E-1883-CEE2-C187-E995C6D9BA7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less costly as it does not contain any dedicated server.</a:t>
            </a:r>
          </a:p>
          <a:p>
            <a:r>
              <a:rPr lang="en-US" dirty="0">
                <a:latin typeface="Times New Roman" panose="02020603050405020304" pitchFamily="18" charset="0"/>
                <a:cs typeface="Times New Roman" panose="02020603050405020304" pitchFamily="18" charset="0"/>
              </a:rPr>
              <a:t>If one computer stops working but, other computers will not stop working.</a:t>
            </a:r>
          </a:p>
          <a:p>
            <a:r>
              <a:rPr lang="en-US" dirty="0">
                <a:latin typeface="Times New Roman" panose="02020603050405020304" pitchFamily="18" charset="0"/>
                <a:cs typeface="Times New Roman" panose="02020603050405020304" pitchFamily="18" charset="0"/>
              </a:rPr>
              <a:t>It is easy to set up and maintain as each computer manages itself</a:t>
            </a:r>
          </a:p>
        </p:txBody>
      </p:sp>
    </p:spTree>
    <p:extLst>
      <p:ext uri="{BB962C8B-B14F-4D97-AF65-F5344CB8AC3E}">
        <p14:creationId xmlns:p14="http://schemas.microsoft.com/office/powerpoint/2010/main" val="245867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CA1E-E302-219C-ED43-141A060E438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Peer-To-Peer Network</a:t>
            </a:r>
          </a:p>
        </p:txBody>
      </p:sp>
      <p:sp>
        <p:nvSpPr>
          <p:cNvPr id="3" name="Content Placeholder 2">
            <a:extLst>
              <a:ext uri="{FF2B5EF4-FFF2-40B4-BE49-F238E27FC236}">
                <a16:creationId xmlns:a16="http://schemas.microsoft.com/office/drawing/2014/main" id="{A27E6D8D-D2FD-4327-DE86-6304971565F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the case of Peer-To-Peer network, it does not contain the centralized system . Therefore, it cannot back up the data as the data is different in different locations.</a:t>
            </a:r>
          </a:p>
          <a:p>
            <a:r>
              <a:rPr lang="en-US" dirty="0">
                <a:latin typeface="Times New Roman" panose="02020603050405020304" pitchFamily="18" charset="0"/>
                <a:cs typeface="Times New Roman" panose="02020603050405020304" pitchFamily="18" charset="0"/>
              </a:rPr>
              <a:t>It has a security issue as the device is managed itself.</a:t>
            </a:r>
          </a:p>
        </p:txBody>
      </p:sp>
    </p:spTree>
    <p:extLst>
      <p:ext uri="{BB962C8B-B14F-4D97-AF65-F5344CB8AC3E}">
        <p14:creationId xmlns:p14="http://schemas.microsoft.com/office/powerpoint/2010/main" val="488651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1F2E-87CE-0A5E-216F-8726EF06E7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Client/Server Network</a:t>
            </a:r>
          </a:p>
        </p:txBody>
      </p:sp>
      <p:pic>
        <p:nvPicPr>
          <p:cNvPr id="5" name="Content Placeholder 4">
            <a:extLst>
              <a:ext uri="{FF2B5EF4-FFF2-40B4-BE49-F238E27FC236}">
                <a16:creationId xmlns:a16="http://schemas.microsoft.com/office/drawing/2014/main" id="{2B0102FF-564E-CA74-8D31-65456FB66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2181" y="2672371"/>
            <a:ext cx="3667637" cy="2657846"/>
          </a:xfrm>
        </p:spPr>
      </p:pic>
    </p:spTree>
    <p:extLst>
      <p:ext uri="{BB962C8B-B14F-4D97-AF65-F5344CB8AC3E}">
        <p14:creationId xmlns:p14="http://schemas.microsoft.com/office/powerpoint/2010/main" val="432823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794A2-3F01-67F0-F746-5909D81675A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Details</a:t>
            </a:r>
          </a:p>
        </p:txBody>
      </p:sp>
      <p:sp>
        <p:nvSpPr>
          <p:cNvPr id="3" name="Content Placeholder 2">
            <a:extLst>
              <a:ext uri="{FF2B5EF4-FFF2-40B4-BE49-F238E27FC236}">
                <a16:creationId xmlns:a16="http://schemas.microsoft.com/office/drawing/2014/main" id="{04C8E0F0-A4D0-B850-73FC-C5AFD10C8767}"/>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Client/Server network is a network model designed for the end users called clients, to access the resources such as songs, video, etc. from a central computer known as Server.</a:t>
            </a:r>
          </a:p>
          <a:p>
            <a:r>
              <a:rPr lang="en-US" dirty="0">
                <a:latin typeface="Times New Roman" panose="02020603050405020304" pitchFamily="18" charset="0"/>
                <a:cs typeface="Times New Roman" panose="02020603050405020304" pitchFamily="18" charset="0"/>
              </a:rPr>
              <a:t>The central controller is known as a server while all other computers in the network are called clients.</a:t>
            </a:r>
          </a:p>
          <a:p>
            <a:r>
              <a:rPr lang="en-US" dirty="0">
                <a:latin typeface="Times New Roman" panose="02020603050405020304" pitchFamily="18" charset="0"/>
                <a:cs typeface="Times New Roman" panose="02020603050405020304" pitchFamily="18" charset="0"/>
              </a:rPr>
              <a:t>A server performs all the major operations such as security and network management.</a:t>
            </a:r>
          </a:p>
          <a:p>
            <a:r>
              <a:rPr lang="en-US" dirty="0">
                <a:latin typeface="Times New Roman" panose="02020603050405020304" pitchFamily="18" charset="0"/>
                <a:cs typeface="Times New Roman" panose="02020603050405020304" pitchFamily="18" charset="0"/>
              </a:rPr>
              <a:t>A server is responsible for managing all the resources such as files, directories, printer, etc.</a:t>
            </a:r>
          </a:p>
          <a:p>
            <a:r>
              <a:rPr lang="en-US" dirty="0">
                <a:latin typeface="Times New Roman" panose="02020603050405020304" pitchFamily="18" charset="0"/>
                <a:cs typeface="Times New Roman" panose="02020603050405020304" pitchFamily="18" charset="0"/>
              </a:rPr>
              <a:t>All the clients communicate with each other through a server. For example, if client1 wants to send some data to client 2, then it first sends the request to </a:t>
            </a:r>
          </a:p>
        </p:txBody>
      </p:sp>
    </p:spTree>
    <p:extLst>
      <p:ext uri="{BB962C8B-B14F-4D97-AF65-F5344CB8AC3E}">
        <p14:creationId xmlns:p14="http://schemas.microsoft.com/office/powerpoint/2010/main" val="1556328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91DD-6277-73D3-E905-FCCEBDA3DE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Client/Server network:</a:t>
            </a:r>
          </a:p>
        </p:txBody>
      </p:sp>
      <p:sp>
        <p:nvSpPr>
          <p:cNvPr id="3" name="Content Placeholder 2">
            <a:extLst>
              <a:ext uri="{FF2B5EF4-FFF2-40B4-BE49-F238E27FC236}">
                <a16:creationId xmlns:a16="http://schemas.microsoft.com/office/drawing/2014/main" id="{5094F8B5-13C7-A66F-518B-2BA0F5D7652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Client/Server network contains the centralized system. Therefore we can back up the data easily.</a:t>
            </a:r>
          </a:p>
          <a:p>
            <a:r>
              <a:rPr lang="en-US" dirty="0">
                <a:latin typeface="Times New Roman" panose="02020603050405020304" pitchFamily="18" charset="0"/>
                <a:cs typeface="Times New Roman" panose="02020603050405020304" pitchFamily="18" charset="0"/>
              </a:rPr>
              <a:t>A Client/Server network has a dedicated server that improves the overall performance of the whole system.</a:t>
            </a:r>
          </a:p>
          <a:p>
            <a:r>
              <a:rPr lang="en-US" dirty="0">
                <a:latin typeface="Times New Roman" panose="02020603050405020304" pitchFamily="18" charset="0"/>
                <a:cs typeface="Times New Roman" panose="02020603050405020304" pitchFamily="18" charset="0"/>
              </a:rPr>
              <a:t>Security is better in Client/Server network as a single server administers the shared resources.</a:t>
            </a:r>
          </a:p>
          <a:p>
            <a:r>
              <a:rPr lang="en-US" dirty="0">
                <a:latin typeface="Times New Roman" panose="02020603050405020304" pitchFamily="18" charset="0"/>
                <a:cs typeface="Times New Roman" panose="02020603050405020304" pitchFamily="18" charset="0"/>
              </a:rPr>
              <a:t>It also increases the speed of the sharing resources.</a:t>
            </a:r>
          </a:p>
        </p:txBody>
      </p:sp>
    </p:spTree>
    <p:extLst>
      <p:ext uri="{BB962C8B-B14F-4D97-AF65-F5344CB8AC3E}">
        <p14:creationId xmlns:p14="http://schemas.microsoft.com/office/powerpoint/2010/main" val="2827676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48C9-2849-4498-1FBF-AB08C78A12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Client/Server network:</a:t>
            </a:r>
          </a:p>
        </p:txBody>
      </p:sp>
      <p:sp>
        <p:nvSpPr>
          <p:cNvPr id="3" name="Content Placeholder 2">
            <a:extLst>
              <a:ext uri="{FF2B5EF4-FFF2-40B4-BE49-F238E27FC236}">
                <a16:creationId xmlns:a16="http://schemas.microsoft.com/office/drawing/2014/main" id="{349D3533-D988-3DC3-5114-04D36E186C6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Client/Server network is expensive as it requires the server with large memory.</a:t>
            </a:r>
          </a:p>
          <a:p>
            <a:r>
              <a:rPr lang="en-US" dirty="0">
                <a:latin typeface="Times New Roman" panose="02020603050405020304" pitchFamily="18" charset="0"/>
                <a:cs typeface="Times New Roman" panose="02020603050405020304" pitchFamily="18" charset="0"/>
              </a:rPr>
              <a:t>A server has a Network Operating System(NOS) to provide the resources to the clients, but the cost of NOS is very high.</a:t>
            </a:r>
          </a:p>
          <a:p>
            <a:r>
              <a:rPr lang="en-US" dirty="0">
                <a:latin typeface="Times New Roman" panose="02020603050405020304" pitchFamily="18" charset="0"/>
                <a:cs typeface="Times New Roman" panose="02020603050405020304" pitchFamily="18" charset="0"/>
              </a:rPr>
              <a:t>It requires a dedicated network administrator to manage all the resources.</a:t>
            </a:r>
          </a:p>
          <a:p>
            <a:pPr marL="0" indent="0">
              <a:buNone/>
            </a:pPr>
            <a:endParaRPr lang="en-US" dirty="0"/>
          </a:p>
        </p:txBody>
      </p:sp>
    </p:spTree>
    <p:extLst>
      <p:ext uri="{BB962C8B-B14F-4D97-AF65-F5344CB8AC3E}">
        <p14:creationId xmlns:p14="http://schemas.microsoft.com/office/powerpoint/2010/main" val="354541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6E34-25EE-138D-1C2D-25C578EE4F78}"/>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Components Of Computer Network</a:t>
            </a:r>
            <a:br>
              <a:rPr lang="en-US" b="0" i="0" dirty="0">
                <a:solidFill>
                  <a:srgbClr val="610B38"/>
                </a:solidFill>
                <a:effectLst/>
                <a:latin typeface="erdana"/>
              </a:rPr>
            </a:br>
            <a:endParaRPr lang="en-US" dirty="0"/>
          </a:p>
        </p:txBody>
      </p:sp>
      <p:pic>
        <p:nvPicPr>
          <p:cNvPr id="5" name="Content Placeholder 4">
            <a:extLst>
              <a:ext uri="{FF2B5EF4-FFF2-40B4-BE49-F238E27FC236}">
                <a16:creationId xmlns:a16="http://schemas.microsoft.com/office/drawing/2014/main" id="{988C3585-DFB3-E173-63DA-9F6E7D9F2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646" y="1973766"/>
            <a:ext cx="6801529" cy="3918415"/>
          </a:xfrm>
        </p:spPr>
      </p:pic>
    </p:spTree>
    <p:extLst>
      <p:ext uri="{BB962C8B-B14F-4D97-AF65-F5344CB8AC3E}">
        <p14:creationId xmlns:p14="http://schemas.microsoft.com/office/powerpoint/2010/main" val="905259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7526-21E7-E93C-11EE-D008974EECC3}"/>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598D210-45D2-A98A-DFA6-48950E92CE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3561" y="1371601"/>
            <a:ext cx="5787483" cy="4462210"/>
          </a:xfrm>
        </p:spPr>
      </p:pic>
    </p:spTree>
    <p:extLst>
      <p:ext uri="{BB962C8B-B14F-4D97-AF65-F5344CB8AC3E}">
        <p14:creationId xmlns:p14="http://schemas.microsoft.com/office/powerpoint/2010/main" val="276531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D417-2493-5416-153D-D360582885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Major components of a computer network are</a:t>
            </a:r>
          </a:p>
        </p:txBody>
      </p:sp>
      <p:sp>
        <p:nvSpPr>
          <p:cNvPr id="3" name="Content Placeholder 2">
            <a:extLst>
              <a:ext uri="{FF2B5EF4-FFF2-40B4-BE49-F238E27FC236}">
                <a16:creationId xmlns:a16="http://schemas.microsoft.com/office/drawing/2014/main" id="{67911958-AA78-FD0D-A883-D79BAB796D1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NIC(National interface card)</a:t>
            </a:r>
          </a:p>
          <a:p>
            <a:r>
              <a:rPr lang="en-US" dirty="0">
                <a:latin typeface="Times New Roman" panose="02020603050405020304" pitchFamily="18" charset="0"/>
                <a:cs typeface="Times New Roman" panose="02020603050405020304" pitchFamily="18" charset="0"/>
              </a:rPr>
              <a:t>Hub</a:t>
            </a:r>
          </a:p>
          <a:p>
            <a:r>
              <a:rPr lang="en-US" dirty="0">
                <a:latin typeface="Times New Roman" panose="02020603050405020304" pitchFamily="18" charset="0"/>
                <a:cs typeface="Times New Roman" panose="02020603050405020304" pitchFamily="18" charset="0"/>
              </a:rPr>
              <a:t>Switches</a:t>
            </a:r>
          </a:p>
          <a:p>
            <a:r>
              <a:rPr lang="en-US" dirty="0">
                <a:latin typeface="Times New Roman" panose="02020603050405020304" pitchFamily="18" charset="0"/>
                <a:cs typeface="Times New Roman" panose="02020603050405020304" pitchFamily="18" charset="0"/>
              </a:rPr>
              <a:t>Cables and connectors</a:t>
            </a:r>
          </a:p>
          <a:p>
            <a:r>
              <a:rPr lang="en-US" dirty="0">
                <a:latin typeface="Times New Roman" panose="02020603050405020304" pitchFamily="18" charset="0"/>
                <a:cs typeface="Times New Roman" panose="02020603050405020304" pitchFamily="18" charset="0"/>
              </a:rPr>
              <a:t>Router</a:t>
            </a:r>
          </a:p>
          <a:p>
            <a:r>
              <a:rPr lang="en-US" dirty="0">
                <a:latin typeface="Times New Roman" panose="02020603050405020304" pitchFamily="18" charset="0"/>
                <a:cs typeface="Times New Roman" panose="02020603050405020304" pitchFamily="18" charset="0"/>
              </a:rPr>
              <a:t>Modem</a:t>
            </a:r>
          </a:p>
        </p:txBody>
      </p:sp>
    </p:spTree>
    <p:extLst>
      <p:ext uri="{BB962C8B-B14F-4D97-AF65-F5344CB8AC3E}">
        <p14:creationId xmlns:p14="http://schemas.microsoft.com/office/powerpoint/2010/main" val="267086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4084-3690-3717-4486-0C3CD6A5CEC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NIC(National interface card)</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C73A8F-873C-8549-5E61-88D135A65C9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NIC is a device that helps the computer to communicate with another device. The network interface card contains the hardware addresses, the data-link layer protocol use this address to identify the system on the network so that it transfers the data to the correct destination.</a:t>
            </a:r>
          </a:p>
        </p:txBody>
      </p:sp>
    </p:spTree>
    <p:extLst>
      <p:ext uri="{BB962C8B-B14F-4D97-AF65-F5344CB8AC3E}">
        <p14:creationId xmlns:p14="http://schemas.microsoft.com/office/powerpoint/2010/main" val="155128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F4BC-5FF6-3BEF-0450-7A9C9D5DE0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Two types of NIC</a:t>
            </a:r>
          </a:p>
        </p:txBody>
      </p:sp>
      <p:sp>
        <p:nvSpPr>
          <p:cNvPr id="3" name="Content Placeholder 2">
            <a:extLst>
              <a:ext uri="{FF2B5EF4-FFF2-40B4-BE49-F238E27FC236}">
                <a16:creationId xmlns:a16="http://schemas.microsoft.com/office/drawing/2014/main" id="{0F47B5B0-0434-FD02-FBEA-C763D80B1BE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Wireless NIC: All the modern laptops use the wireless NIC. In Wireless NIC, a connection is made using the antenna that employs the radio wave technology.</a:t>
            </a:r>
          </a:p>
          <a:p>
            <a:r>
              <a:rPr lang="en-US" dirty="0">
                <a:latin typeface="Times New Roman" panose="02020603050405020304" pitchFamily="18" charset="0"/>
                <a:cs typeface="Times New Roman" panose="02020603050405020304" pitchFamily="18" charset="0"/>
              </a:rPr>
              <a:t>Wired NIC: Cables use the wired NIC to transfer the data over the medium.</a:t>
            </a:r>
          </a:p>
        </p:txBody>
      </p:sp>
    </p:spTree>
    <p:extLst>
      <p:ext uri="{BB962C8B-B14F-4D97-AF65-F5344CB8AC3E}">
        <p14:creationId xmlns:p14="http://schemas.microsoft.com/office/powerpoint/2010/main" val="33650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4DBE-4C5D-0FFC-9C11-4C14646E58E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Hub</a:t>
            </a:r>
          </a:p>
        </p:txBody>
      </p:sp>
      <p:sp>
        <p:nvSpPr>
          <p:cNvPr id="3" name="Content Placeholder 2">
            <a:extLst>
              <a:ext uri="{FF2B5EF4-FFF2-40B4-BE49-F238E27FC236}">
                <a16:creationId xmlns:a16="http://schemas.microsoft.com/office/drawing/2014/main" id="{8B762B75-C77F-39E6-EAF9-36F334C201A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Hub is a central device that splits the network connection into multiple devices. When computer requests for information from a computer, it sends the request to the Hub. Hub distributes this request to all the interconnected computers</a:t>
            </a:r>
            <a:r>
              <a:rPr lang="en-US" dirty="0"/>
              <a:t>.</a:t>
            </a:r>
          </a:p>
        </p:txBody>
      </p:sp>
    </p:spTree>
    <p:extLst>
      <p:ext uri="{BB962C8B-B14F-4D97-AF65-F5344CB8AC3E}">
        <p14:creationId xmlns:p14="http://schemas.microsoft.com/office/powerpoint/2010/main" val="371478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4CB4-D0E6-D028-0DFD-D77CF4869DB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Switches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0DE875-91AF-E700-F73F-D3DCE2E840A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Switch is a networking device that groups all the devices over the network to transfer the data to another device. A switch is better than Hub as it does not broadcast the message over the network, i.e., it sends the message to the device for which it belongs to. Therefore, we can say that switch sends the message directly from source to the destination.</a:t>
            </a:r>
          </a:p>
        </p:txBody>
      </p:sp>
    </p:spTree>
    <p:extLst>
      <p:ext uri="{BB962C8B-B14F-4D97-AF65-F5344CB8AC3E}">
        <p14:creationId xmlns:p14="http://schemas.microsoft.com/office/powerpoint/2010/main" val="645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D96C-0925-1844-51E9-8919505D6C3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Cables and connectors</a:t>
            </a:r>
          </a:p>
        </p:txBody>
      </p:sp>
      <p:sp>
        <p:nvSpPr>
          <p:cNvPr id="3" name="Content Placeholder 2">
            <a:extLst>
              <a:ext uri="{FF2B5EF4-FFF2-40B4-BE49-F238E27FC236}">
                <a16:creationId xmlns:a16="http://schemas.microsoft.com/office/drawing/2014/main" id="{3E5D27A6-FBF7-3407-DCB3-C29C6880C7A0}"/>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Cable is a transmission media that transmits the communication signals. There are three types of cables: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Twisted pair cable: It is a high-speed cable that transmits the data over 1Gbps or more.</a:t>
            </a:r>
          </a:p>
          <a:p>
            <a:r>
              <a:rPr lang="en-US" dirty="0">
                <a:latin typeface="Times New Roman" panose="02020603050405020304" pitchFamily="18" charset="0"/>
                <a:cs typeface="Times New Roman" panose="02020603050405020304" pitchFamily="18" charset="0"/>
              </a:rPr>
              <a:t>Coaxial cable: Coaxial cable resembles like a TV installation cable. Coaxial cable is more expensive than twisted pair cable, but it provides the high data transmission speed.</a:t>
            </a:r>
          </a:p>
          <a:p>
            <a:r>
              <a:rPr lang="en-US" dirty="0">
                <a:latin typeface="Times New Roman" panose="02020603050405020304" pitchFamily="18" charset="0"/>
                <a:cs typeface="Times New Roman" panose="02020603050405020304" pitchFamily="18" charset="0"/>
              </a:rPr>
              <a:t>Fiber optic cable: Fiber optic cable is a high-speed cable that transmits the data using light beams. It provides high data transmission speed as compared to other cables. It is more expensive as compared to other cables, so it is installed at the government level.</a:t>
            </a:r>
          </a:p>
        </p:txBody>
      </p:sp>
    </p:spTree>
    <p:extLst>
      <p:ext uri="{BB962C8B-B14F-4D97-AF65-F5344CB8AC3E}">
        <p14:creationId xmlns:p14="http://schemas.microsoft.com/office/powerpoint/2010/main" val="2663556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1384</Words>
  <Application>Microsoft Office PowerPoint</Application>
  <PresentationFormat>Widescreen</PresentationFormat>
  <Paragraphs>83</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erdana</vt:lpstr>
      <vt:lpstr>Times New Roman</vt:lpstr>
      <vt:lpstr>Office Theme</vt:lpstr>
      <vt:lpstr>Lecture 1</vt:lpstr>
      <vt:lpstr>What is computer networking?</vt:lpstr>
      <vt:lpstr>Components Of Computer Network </vt:lpstr>
      <vt:lpstr>Major components of a computer network are</vt:lpstr>
      <vt:lpstr>NIC(National interface card) </vt:lpstr>
      <vt:lpstr>Two types of NIC</vt:lpstr>
      <vt:lpstr>Hub</vt:lpstr>
      <vt:lpstr>Switches </vt:lpstr>
      <vt:lpstr>Cables and connectors</vt:lpstr>
      <vt:lpstr>Router</vt:lpstr>
      <vt:lpstr>Modem</vt:lpstr>
      <vt:lpstr>Uses Of Computer Network</vt:lpstr>
      <vt:lpstr>Features Of Computer network</vt:lpstr>
      <vt:lpstr>Communication speed</vt:lpstr>
      <vt:lpstr>File sharing</vt:lpstr>
      <vt:lpstr>Back up and Roll back is easy</vt:lpstr>
      <vt:lpstr>Software and Hardware sharing</vt:lpstr>
      <vt:lpstr>Security</vt:lpstr>
      <vt:lpstr> Scalability</vt:lpstr>
      <vt:lpstr>Reliability </vt:lpstr>
      <vt:lpstr>Computer Network Architecture</vt:lpstr>
      <vt:lpstr>Peer-To-Peer network</vt:lpstr>
      <vt:lpstr>Details</vt:lpstr>
      <vt:lpstr>Advantages Of Peer-To-Peer Network</vt:lpstr>
      <vt:lpstr>Disadvantages Of Peer-To-Peer Network</vt:lpstr>
      <vt:lpstr>Client/Server Network</vt:lpstr>
      <vt:lpstr>Details</vt:lpstr>
      <vt:lpstr>Advantages Of Client/Server network:</vt:lpstr>
      <vt:lpstr>Disadvantages Of Client/Server network: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User</dc:creator>
  <cp:lastModifiedBy>User</cp:lastModifiedBy>
  <cp:revision>2</cp:revision>
  <dcterms:created xsi:type="dcterms:W3CDTF">2022-09-08T16:25:14Z</dcterms:created>
  <dcterms:modified xsi:type="dcterms:W3CDTF">2022-09-08T17:36:42Z</dcterms:modified>
</cp:coreProperties>
</file>