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8" r:id="rId2"/>
    <p:sldId id="386" r:id="rId3"/>
    <p:sldId id="471" r:id="rId4"/>
    <p:sldId id="472" r:id="rId5"/>
    <p:sldId id="473" r:id="rId6"/>
    <p:sldId id="474" r:id="rId7"/>
    <p:sldId id="475" r:id="rId8"/>
    <p:sldId id="476" r:id="rId9"/>
    <p:sldId id="477" r:id="rId10"/>
    <p:sldId id="478" r:id="rId11"/>
    <p:sldId id="479" r:id="rId12"/>
    <p:sldId id="480" r:id="rId13"/>
    <p:sldId id="481" r:id="rId14"/>
    <p:sldId id="485" r:id="rId15"/>
    <p:sldId id="483" r:id="rId16"/>
    <p:sldId id="482" r:id="rId17"/>
    <p:sldId id="484" r:id="rId18"/>
  </p:sldIdLst>
  <p:sldSz cx="9144000" cy="6858000" type="screen4x3"/>
  <p:notesSz cx="6858000" cy="9144000"/>
  <p:defaultTextStyle>
    <a:defPPr>
      <a:defRPr lang="en-US"/>
    </a:defPPr>
    <a:lvl1pPr algn="l" rtl="0" fontAlgn="base">
      <a:spcBef>
        <a:spcPct val="20000"/>
      </a:spcBef>
      <a:spcAft>
        <a:spcPct val="0"/>
      </a:spcAft>
      <a:defRPr sz="2400" b="1" kern="1200">
        <a:solidFill>
          <a:srgbClr val="0000FF"/>
        </a:solidFill>
        <a:latin typeface="Arial" panose="020B0604020202020204" pitchFamily="34" charset="0"/>
        <a:ea typeface="+mn-ea"/>
        <a:cs typeface="+mn-cs"/>
      </a:defRPr>
    </a:lvl1pPr>
    <a:lvl2pPr marL="457200" algn="l" rtl="0" fontAlgn="base">
      <a:spcBef>
        <a:spcPct val="20000"/>
      </a:spcBef>
      <a:spcAft>
        <a:spcPct val="0"/>
      </a:spcAft>
      <a:defRPr sz="2400" b="1" kern="1200">
        <a:solidFill>
          <a:srgbClr val="0000FF"/>
        </a:solidFill>
        <a:latin typeface="Arial" panose="020B0604020202020204" pitchFamily="34" charset="0"/>
        <a:ea typeface="+mn-ea"/>
        <a:cs typeface="+mn-cs"/>
      </a:defRPr>
    </a:lvl2pPr>
    <a:lvl3pPr marL="914400" algn="l" rtl="0" fontAlgn="base">
      <a:spcBef>
        <a:spcPct val="20000"/>
      </a:spcBef>
      <a:spcAft>
        <a:spcPct val="0"/>
      </a:spcAft>
      <a:defRPr sz="2400" b="1" kern="1200">
        <a:solidFill>
          <a:srgbClr val="0000FF"/>
        </a:solidFill>
        <a:latin typeface="Arial" panose="020B0604020202020204" pitchFamily="34" charset="0"/>
        <a:ea typeface="+mn-ea"/>
        <a:cs typeface="+mn-cs"/>
      </a:defRPr>
    </a:lvl3pPr>
    <a:lvl4pPr marL="1371600" algn="l" rtl="0" fontAlgn="base">
      <a:spcBef>
        <a:spcPct val="20000"/>
      </a:spcBef>
      <a:spcAft>
        <a:spcPct val="0"/>
      </a:spcAft>
      <a:defRPr sz="2400" b="1" kern="1200">
        <a:solidFill>
          <a:srgbClr val="0000FF"/>
        </a:solidFill>
        <a:latin typeface="Arial" panose="020B0604020202020204" pitchFamily="34" charset="0"/>
        <a:ea typeface="+mn-ea"/>
        <a:cs typeface="+mn-cs"/>
      </a:defRPr>
    </a:lvl4pPr>
    <a:lvl5pPr marL="1828800" algn="l" rtl="0" fontAlgn="base">
      <a:spcBef>
        <a:spcPct val="2000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1" autoAdjust="0"/>
    <p:restoredTop sz="93367" autoAdjust="0"/>
  </p:normalViewPr>
  <p:slideViewPr>
    <p:cSldViewPr>
      <p:cViewPr>
        <p:scale>
          <a:sx n="100" d="100"/>
          <a:sy n="100" d="100"/>
        </p:scale>
        <p:origin x="328" y="-7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9" d="100"/>
          <a:sy n="89" d="100"/>
        </p:scale>
        <p:origin x="-16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A2EFAD67-B2FC-93EF-4DB8-19A5134FDE0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47811" name="Rectangle 3">
            <a:extLst>
              <a:ext uri="{FF2B5EF4-FFF2-40B4-BE49-F238E27FC236}">
                <a16:creationId xmlns:a16="http://schemas.microsoft.com/office/drawing/2014/main" id="{AA7F5A95-160B-ECB0-FE10-BC2871C9A5C4}"/>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47812" name="Rectangle 4">
            <a:extLst>
              <a:ext uri="{FF2B5EF4-FFF2-40B4-BE49-F238E27FC236}">
                <a16:creationId xmlns:a16="http://schemas.microsoft.com/office/drawing/2014/main" id="{9B44EA4D-DC8B-C702-0AF5-8B883CD0FFB1}"/>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47813" name="Rectangle 5">
            <a:extLst>
              <a:ext uri="{FF2B5EF4-FFF2-40B4-BE49-F238E27FC236}">
                <a16:creationId xmlns:a16="http://schemas.microsoft.com/office/drawing/2014/main" id="{2E0A2DC6-4BE7-9157-4C06-80C98F0A74E7}"/>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2B61266-C11D-4483-9DC0-3F1212B41FD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EBF646D-EDF0-0BD9-34F7-C06126BDB70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latin typeface="Times New Roman" panose="02020603050405020304" pitchFamily="18" charset="0"/>
              </a:defRPr>
            </a:lvl1pPr>
          </a:lstStyle>
          <a:p>
            <a:endParaRPr lang="en-US" altLang="en-US"/>
          </a:p>
        </p:txBody>
      </p:sp>
      <p:sp>
        <p:nvSpPr>
          <p:cNvPr id="4099" name="Rectangle 3">
            <a:extLst>
              <a:ext uri="{FF2B5EF4-FFF2-40B4-BE49-F238E27FC236}">
                <a16:creationId xmlns:a16="http://schemas.microsoft.com/office/drawing/2014/main" id="{C893F0B9-BF79-6257-C2CF-2D1BA1B0CCC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Times New Roman" panose="02020603050405020304" pitchFamily="18" charset="0"/>
              </a:defRPr>
            </a:lvl1pPr>
          </a:lstStyle>
          <a:p>
            <a:endParaRPr lang="en-US" altLang="en-US"/>
          </a:p>
        </p:txBody>
      </p:sp>
      <p:sp>
        <p:nvSpPr>
          <p:cNvPr id="4100" name="Rectangle 4">
            <a:extLst>
              <a:ext uri="{FF2B5EF4-FFF2-40B4-BE49-F238E27FC236}">
                <a16:creationId xmlns:a16="http://schemas.microsoft.com/office/drawing/2014/main" id="{DE3FF686-DB5A-32A2-B9D1-6F78EB3B86E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3505E50B-DABC-3C72-6235-F1B63B1E1F0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2" name="Rectangle 6">
            <a:extLst>
              <a:ext uri="{FF2B5EF4-FFF2-40B4-BE49-F238E27FC236}">
                <a16:creationId xmlns:a16="http://schemas.microsoft.com/office/drawing/2014/main" id="{0C1DDB9B-9680-0E1E-7AD8-605D3E6CC0D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latin typeface="Times New Roman" panose="02020603050405020304" pitchFamily="18" charset="0"/>
              </a:defRPr>
            </a:lvl1pPr>
          </a:lstStyle>
          <a:p>
            <a:endParaRPr lang="en-US" altLang="en-US"/>
          </a:p>
        </p:txBody>
      </p:sp>
      <p:sp>
        <p:nvSpPr>
          <p:cNvPr id="4103" name="Rectangle 7">
            <a:extLst>
              <a:ext uri="{FF2B5EF4-FFF2-40B4-BE49-F238E27FC236}">
                <a16:creationId xmlns:a16="http://schemas.microsoft.com/office/drawing/2014/main" id="{B2F77F59-7479-BD2F-63D4-16178000F19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Times New Roman" panose="02020603050405020304" pitchFamily="18" charset="0"/>
              </a:defRPr>
            </a:lvl1pPr>
          </a:lstStyle>
          <a:p>
            <a:fld id="{50098CAD-143F-416C-811B-1DC15C6C5C6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CA6247-89AF-9095-D26A-4B89E04001F4}"/>
              </a:ext>
            </a:extLst>
          </p:cNvPr>
          <p:cNvSpPr>
            <a:spLocks noGrp="1" noChangeArrowheads="1"/>
          </p:cNvSpPr>
          <p:nvPr>
            <p:ph type="sldNum" sz="quarter" idx="5"/>
          </p:nvPr>
        </p:nvSpPr>
        <p:spPr>
          <a:ln/>
        </p:spPr>
        <p:txBody>
          <a:bodyPr/>
          <a:lstStyle/>
          <a:p>
            <a:fld id="{6F261787-B06D-4C50-9CF7-BAE579042798}" type="slidenum">
              <a:rPr lang="en-US" altLang="en-US"/>
              <a:pPr/>
              <a:t>1</a:t>
            </a:fld>
            <a:endParaRPr lang="en-US" altLang="en-US"/>
          </a:p>
        </p:txBody>
      </p:sp>
      <p:sp>
        <p:nvSpPr>
          <p:cNvPr id="7170" name="Rectangle 2">
            <a:extLst>
              <a:ext uri="{FF2B5EF4-FFF2-40B4-BE49-F238E27FC236}">
                <a16:creationId xmlns:a16="http://schemas.microsoft.com/office/drawing/2014/main" id="{90251DB4-7F65-AFC7-B04A-D638F675E301}"/>
              </a:ext>
            </a:extLst>
          </p:cNvPr>
          <p:cNvSpPr>
            <a:spLocks noChangeArrowheads="1" noTextEdit="1"/>
          </p:cNvSpPr>
          <p:nvPr>
            <p:ph type="sldImg"/>
          </p:nvPr>
        </p:nvSpPr>
        <p:spPr>
          <a:ln/>
        </p:spPr>
      </p:sp>
      <p:sp>
        <p:nvSpPr>
          <p:cNvPr id="7171" name="Rectangle 3">
            <a:extLst>
              <a:ext uri="{FF2B5EF4-FFF2-40B4-BE49-F238E27FC236}">
                <a16:creationId xmlns:a16="http://schemas.microsoft.com/office/drawing/2014/main" id="{18F1FF54-C1FD-F26A-53BD-D62F7E45D8A6}"/>
              </a:ext>
            </a:extLst>
          </p:cNvPr>
          <p:cNvSpPr>
            <a:spLocks noGrp="1" noChangeArrowheads="1"/>
          </p:cNvSpPr>
          <p:nvPr>
            <p:ph type="body" idx="1"/>
          </p:nvPr>
        </p:nvSpPr>
        <p:spPr/>
        <p:txBody>
          <a:bodyPr/>
          <a:lstStyle/>
          <a:p>
            <a:endParaRPr lang="en-US"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B5A96C-F9C4-64E2-281A-8339B9280584}"/>
              </a:ext>
            </a:extLst>
          </p:cNvPr>
          <p:cNvSpPr>
            <a:spLocks noGrp="1" noChangeArrowheads="1"/>
          </p:cNvSpPr>
          <p:nvPr>
            <p:ph type="sldNum" sz="quarter" idx="5"/>
          </p:nvPr>
        </p:nvSpPr>
        <p:spPr>
          <a:ln/>
        </p:spPr>
        <p:txBody>
          <a:bodyPr/>
          <a:lstStyle/>
          <a:p>
            <a:fld id="{618AB486-1178-4520-BDB0-ECC2EF4903AF}" type="slidenum">
              <a:rPr lang="en-US" altLang="en-US"/>
              <a:pPr/>
              <a:t>10</a:t>
            </a:fld>
            <a:endParaRPr lang="en-US" altLang="en-US"/>
          </a:p>
        </p:txBody>
      </p:sp>
      <p:sp>
        <p:nvSpPr>
          <p:cNvPr id="525314" name="Rectangle 2">
            <a:extLst>
              <a:ext uri="{FF2B5EF4-FFF2-40B4-BE49-F238E27FC236}">
                <a16:creationId xmlns:a16="http://schemas.microsoft.com/office/drawing/2014/main" id="{4759021D-01DD-51CF-7458-F64F43A632DF}"/>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5315" name="Rectangle 3">
            <a:extLst>
              <a:ext uri="{FF2B5EF4-FFF2-40B4-BE49-F238E27FC236}">
                <a16:creationId xmlns:a16="http://schemas.microsoft.com/office/drawing/2014/main" id="{267CC54C-1B95-8DE0-21C1-98DD6A2D35CB}"/>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This layer takes the ‘raw’ transmission facility provided by the Physical Layer (Layer 1) and uses it to provide a reliable, error-free transmission service.</a:t>
            </a:r>
          </a:p>
          <a:p>
            <a:r>
              <a:rPr lang="en-US" altLang="en-US"/>
              <a:t>It does this by breaking the data stream up into </a:t>
            </a:r>
            <a:r>
              <a:rPr lang="en-US" altLang="en-US" i="1"/>
              <a:t>frames</a:t>
            </a:r>
            <a:r>
              <a:rPr lang="en-US" altLang="en-US"/>
              <a:t>, typically of thousands of bytes in length.  Where necessary, special </a:t>
            </a:r>
            <a:r>
              <a:rPr lang="en-US" altLang="en-US" i="1"/>
              <a:t>acknowledgement frames</a:t>
            </a:r>
            <a:r>
              <a:rPr lang="en-US" altLang="en-US"/>
              <a:t> can be sent back by the receiving Data Link entity to indicate successful receipt of each frame.</a:t>
            </a:r>
          </a:p>
          <a:p>
            <a:r>
              <a:rPr lang="en-US" altLang="en-US"/>
              <a:t>The Physical Layer transmits a continuous sequence of bits, and so Layer 2 must create and recognise frame boundaries.  This is typically done by the insertion of special bit patterns.</a:t>
            </a:r>
          </a:p>
          <a:p>
            <a:r>
              <a:rPr lang="en-US" altLang="en-US"/>
              <a:t>Channel errors can completely destroy a frame, and hence retransmission may be necessary.  This, in turn, leads to the possibility of duplicate frames being received.  Data Link protocols must deal with these problems.</a:t>
            </a:r>
          </a:p>
          <a:p>
            <a:r>
              <a:rPr lang="en-US" altLang="en-US"/>
              <a:t>A Data Link protocol may offer several different ‘service classes’ to the Network Layer, each with a different quality and cost.</a:t>
            </a:r>
          </a:p>
          <a:p>
            <a:r>
              <a:rPr lang="en-US" altLang="en-US"/>
              <a:t>The Data Link Layer must also regulate traffic flow to prevent ‘swamping’ of a slow receiver.</a:t>
            </a:r>
          </a:p>
          <a:p>
            <a:r>
              <a:rPr lang="en-US" altLang="en-US"/>
              <a:t>In a duplex channel there may be competition between data and acknowledgment frames; one solution is known as </a:t>
            </a:r>
            <a:r>
              <a:rPr lang="en-US" altLang="en-US" i="1"/>
              <a:t>piggybacking</a:t>
            </a:r>
            <a:r>
              <a:rPr lang="en-US" altLang="en-US"/>
              <a:t>, where acknowledgement information is attached to data frames.</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B8755E-669C-8E3A-694A-89E90005039A}"/>
              </a:ext>
            </a:extLst>
          </p:cNvPr>
          <p:cNvSpPr>
            <a:spLocks noGrp="1" noChangeArrowheads="1"/>
          </p:cNvSpPr>
          <p:nvPr>
            <p:ph type="sldNum" sz="quarter" idx="5"/>
          </p:nvPr>
        </p:nvSpPr>
        <p:spPr>
          <a:ln/>
        </p:spPr>
        <p:txBody>
          <a:bodyPr/>
          <a:lstStyle/>
          <a:p>
            <a:fld id="{F4EE6A37-B9D4-4509-8D76-AB87B0DE2DC8}" type="slidenum">
              <a:rPr lang="en-US" altLang="en-US"/>
              <a:pPr/>
              <a:t>11</a:t>
            </a:fld>
            <a:endParaRPr lang="en-US" altLang="en-US"/>
          </a:p>
        </p:txBody>
      </p:sp>
      <p:sp>
        <p:nvSpPr>
          <p:cNvPr id="527362" name="Rectangle 2">
            <a:extLst>
              <a:ext uri="{FF2B5EF4-FFF2-40B4-BE49-F238E27FC236}">
                <a16:creationId xmlns:a16="http://schemas.microsoft.com/office/drawing/2014/main" id="{8BCE2E59-75F6-BE75-EE08-DFEDF61DCE6F}"/>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7363" name="Rectangle 3">
            <a:extLst>
              <a:ext uri="{FF2B5EF4-FFF2-40B4-BE49-F238E27FC236}">
                <a16:creationId xmlns:a16="http://schemas.microsoft.com/office/drawing/2014/main" id="{6F92EDCF-ACD6-DEA4-E224-0676AD92A497}"/>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Physical Layer is concerned with the details of bit transmission over a physical channel.</a:t>
            </a:r>
          </a:p>
          <a:p>
            <a:r>
              <a:rPr lang="en-US" altLang="en-US"/>
              <a:t>Design issues for this layer include:</a:t>
            </a:r>
          </a:p>
          <a:p>
            <a:pPr>
              <a:buFontTx/>
              <a:buChar char="•"/>
            </a:pPr>
            <a:r>
              <a:rPr lang="en-US" altLang="en-US"/>
              <a:t>  the definition of 0 and 1, e.g. how many volts represents a 1, and how long a bit lasts,</a:t>
            </a:r>
          </a:p>
          <a:p>
            <a:pPr>
              <a:buFontTx/>
              <a:buChar char="•"/>
            </a:pPr>
            <a:r>
              <a:rPr lang="en-US" altLang="en-US"/>
              <a:t>  whether the channel is simplex or duplex,</a:t>
            </a:r>
          </a:p>
          <a:p>
            <a:pPr>
              <a:buFontTx/>
              <a:buChar char="•"/>
            </a:pPr>
            <a:r>
              <a:rPr lang="en-US" altLang="en-US"/>
              <a:t>  how many pins a connector has, and what the function of each pin is.</a:t>
            </a:r>
          </a:p>
          <a:p>
            <a:r>
              <a:rPr lang="en-US" altLang="en-US"/>
              <a:t>More generally, design issues here deal with Mechanical, Electrical and Procedural matters.</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325E91-3DD1-066D-3B93-2A6FB2F7ACC3}"/>
              </a:ext>
            </a:extLst>
          </p:cNvPr>
          <p:cNvSpPr>
            <a:spLocks noGrp="1" noChangeArrowheads="1"/>
          </p:cNvSpPr>
          <p:nvPr>
            <p:ph type="sldNum" sz="quarter" idx="5"/>
          </p:nvPr>
        </p:nvSpPr>
        <p:spPr>
          <a:ln/>
        </p:spPr>
        <p:txBody>
          <a:bodyPr/>
          <a:lstStyle/>
          <a:p>
            <a:fld id="{880FA197-9602-448A-BBFE-6F147FE939A9}" type="slidenum">
              <a:rPr lang="en-US" altLang="en-US"/>
              <a:pPr/>
              <a:t>12</a:t>
            </a:fld>
            <a:endParaRPr lang="en-US" altLang="en-US"/>
          </a:p>
        </p:txBody>
      </p:sp>
      <p:sp>
        <p:nvSpPr>
          <p:cNvPr id="529410" name="Rectangle 2">
            <a:extLst>
              <a:ext uri="{FF2B5EF4-FFF2-40B4-BE49-F238E27FC236}">
                <a16:creationId xmlns:a16="http://schemas.microsoft.com/office/drawing/2014/main" id="{A9F211AD-1E1B-807A-CB11-05E52B77C758}"/>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9411" name="Rectangle 3">
            <a:extLst>
              <a:ext uri="{FF2B5EF4-FFF2-40B4-BE49-F238E27FC236}">
                <a16:creationId xmlns:a16="http://schemas.microsoft.com/office/drawing/2014/main" id="{364DC2C5-3BA0-BE54-14DC-3C3C67F5CD0F}"/>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Physical Layer is concerned with the details of bit transmission over a physical channel.</a:t>
            </a:r>
          </a:p>
          <a:p>
            <a:r>
              <a:rPr lang="en-US" altLang="en-US"/>
              <a:t>Design issues for this layer include:</a:t>
            </a:r>
          </a:p>
          <a:p>
            <a:pPr>
              <a:buFontTx/>
              <a:buChar char="•"/>
            </a:pPr>
            <a:r>
              <a:rPr lang="en-US" altLang="en-US"/>
              <a:t>  the definition of 0 and 1, e.g. how many volts represents a 1, and how long a bit lasts,</a:t>
            </a:r>
          </a:p>
          <a:p>
            <a:pPr>
              <a:buFontTx/>
              <a:buChar char="•"/>
            </a:pPr>
            <a:r>
              <a:rPr lang="en-US" altLang="en-US"/>
              <a:t>  whether the channel is simplex or duplex,</a:t>
            </a:r>
          </a:p>
          <a:p>
            <a:pPr>
              <a:buFontTx/>
              <a:buChar char="•"/>
            </a:pPr>
            <a:r>
              <a:rPr lang="en-US" altLang="en-US"/>
              <a:t>  how many pins a connector has, and what the function of each pin is.</a:t>
            </a:r>
          </a:p>
          <a:p>
            <a:r>
              <a:rPr lang="en-US" altLang="en-US"/>
              <a:t>More generally, design issues here deal with Mechanical, Electrical and Procedural matters.</a:t>
            </a:r>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CAED6B-D4F4-49FF-D275-556E847D1EAF}"/>
              </a:ext>
            </a:extLst>
          </p:cNvPr>
          <p:cNvSpPr>
            <a:spLocks noGrp="1" noChangeArrowheads="1"/>
          </p:cNvSpPr>
          <p:nvPr>
            <p:ph type="sldNum" sz="quarter" idx="5"/>
          </p:nvPr>
        </p:nvSpPr>
        <p:spPr>
          <a:ln/>
        </p:spPr>
        <p:txBody>
          <a:bodyPr/>
          <a:lstStyle/>
          <a:p>
            <a:fld id="{60C16A90-F639-41E0-BCB4-B98A87036243}" type="slidenum">
              <a:rPr lang="en-US" altLang="en-US"/>
              <a:pPr/>
              <a:t>13</a:t>
            </a:fld>
            <a:endParaRPr lang="en-US" altLang="en-US"/>
          </a:p>
        </p:txBody>
      </p:sp>
      <p:sp>
        <p:nvSpPr>
          <p:cNvPr id="531458" name="Rectangle 2">
            <a:extLst>
              <a:ext uri="{FF2B5EF4-FFF2-40B4-BE49-F238E27FC236}">
                <a16:creationId xmlns:a16="http://schemas.microsoft.com/office/drawing/2014/main" id="{D711065E-DE12-A8AF-21FA-03FAA19A5CB3}"/>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1459" name="Rectangle 3">
            <a:extLst>
              <a:ext uri="{FF2B5EF4-FFF2-40B4-BE49-F238E27FC236}">
                <a16:creationId xmlns:a16="http://schemas.microsoft.com/office/drawing/2014/main" id="{93E53053-9E54-0F14-C4F0-07628B07EDB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In the OSI model, each layer provides services to the layer above it, and ‘consumes’ services provided by the layer below it.</a:t>
            </a:r>
          </a:p>
          <a:p>
            <a:r>
              <a:rPr lang="en-US" altLang="en-US"/>
              <a:t>The active elements in each layer are called </a:t>
            </a:r>
            <a:r>
              <a:rPr lang="en-US" altLang="en-US" i="1"/>
              <a:t>entities</a:t>
            </a:r>
            <a:r>
              <a:rPr lang="en-US" altLang="en-US"/>
              <a:t>.  An entity can be either software or hardware (e.g. an intelligent input/output chip) or some combination (e.g. firmware on a network card).</a:t>
            </a:r>
          </a:p>
          <a:p>
            <a:r>
              <a:rPr lang="en-US" altLang="en-US"/>
              <a:t>Entities in the same layer in different machines are known as </a:t>
            </a:r>
            <a:r>
              <a:rPr lang="en-US" altLang="en-US" i="1"/>
              <a:t>peer entities</a:t>
            </a:r>
            <a:r>
              <a:rPr lang="en-US" altLang="en-US"/>
              <a:t>.</a:t>
            </a:r>
          </a:p>
          <a:p>
            <a:r>
              <a:rPr lang="en-US" altLang="en-US"/>
              <a:t>Layer 7 entities are often referred to as </a:t>
            </a:r>
            <a:r>
              <a:rPr lang="en-US" altLang="en-US" i="1"/>
              <a:t>application entities</a:t>
            </a:r>
            <a:r>
              <a:rPr lang="en-US" altLang="en-US"/>
              <a:t>, Layer 6 entities as </a:t>
            </a:r>
            <a:r>
              <a:rPr lang="en-US" altLang="en-US" i="1"/>
              <a:t>presentation entities</a:t>
            </a:r>
            <a:r>
              <a:rPr lang="en-US" altLang="en-US"/>
              <a:t>, and so 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5D2B40-7A90-08D3-B863-53F285662DE8}"/>
              </a:ext>
            </a:extLst>
          </p:cNvPr>
          <p:cNvSpPr>
            <a:spLocks noGrp="1" noChangeArrowheads="1"/>
          </p:cNvSpPr>
          <p:nvPr>
            <p:ph type="sldNum" sz="quarter" idx="5"/>
          </p:nvPr>
        </p:nvSpPr>
        <p:spPr>
          <a:ln/>
        </p:spPr>
        <p:txBody>
          <a:bodyPr/>
          <a:lstStyle/>
          <a:p>
            <a:fld id="{4ACFE5E6-1E45-46AF-9B39-87AB7D4F8EFF}" type="slidenum">
              <a:rPr lang="en-US" altLang="en-US"/>
              <a:pPr/>
              <a:t>14</a:t>
            </a:fld>
            <a:endParaRPr lang="en-US" altLang="en-US"/>
          </a:p>
        </p:txBody>
      </p:sp>
      <p:sp>
        <p:nvSpPr>
          <p:cNvPr id="539650" name="Rectangle 2">
            <a:extLst>
              <a:ext uri="{FF2B5EF4-FFF2-40B4-BE49-F238E27FC236}">
                <a16:creationId xmlns:a16="http://schemas.microsoft.com/office/drawing/2014/main" id="{A57D1524-E432-002F-0C0B-A6A9869F1FC6}"/>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9651" name="Rectangle 3">
            <a:extLst>
              <a:ext uri="{FF2B5EF4-FFF2-40B4-BE49-F238E27FC236}">
                <a16:creationId xmlns:a16="http://schemas.microsoft.com/office/drawing/2014/main" id="{B8E0EE2C-AC6C-3C8B-5CFC-B4C5ED04081C}"/>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When a Layer </a:t>
            </a:r>
            <a:r>
              <a:rPr lang="en-US" altLang="en-US" i="1"/>
              <a:t>n</a:t>
            </a:r>
            <a:r>
              <a:rPr lang="en-US" altLang="en-US"/>
              <a:t> entity provides service to a Layer </a:t>
            </a:r>
            <a:r>
              <a:rPr lang="en-US" altLang="en-US" i="1"/>
              <a:t>n</a:t>
            </a:r>
            <a:r>
              <a:rPr lang="en-US" altLang="en-US"/>
              <a:t>+1 entity, the Layer </a:t>
            </a:r>
            <a:r>
              <a:rPr lang="en-US" altLang="en-US" i="1"/>
              <a:t>n</a:t>
            </a:r>
            <a:r>
              <a:rPr lang="en-US" altLang="en-US"/>
              <a:t> entity is known as the </a:t>
            </a:r>
            <a:r>
              <a:rPr lang="en-US" altLang="en-US" i="1"/>
              <a:t>service provider</a:t>
            </a:r>
            <a:r>
              <a:rPr lang="en-US" altLang="en-US"/>
              <a:t> and the Layer </a:t>
            </a:r>
            <a:r>
              <a:rPr lang="en-US" altLang="en-US" i="1"/>
              <a:t>n</a:t>
            </a:r>
            <a:r>
              <a:rPr lang="en-US" altLang="en-US"/>
              <a:t>+1 entity is the </a:t>
            </a:r>
            <a:r>
              <a:rPr lang="en-US" altLang="en-US" i="1"/>
              <a:t>service user</a:t>
            </a:r>
            <a:r>
              <a:rPr lang="en-US" altLang="en-US"/>
              <a:t>.</a:t>
            </a:r>
          </a:p>
          <a:p>
            <a:r>
              <a:rPr lang="en-US" altLang="en-US"/>
              <a:t>A Layer may offer several </a:t>
            </a:r>
            <a:r>
              <a:rPr lang="en-US" altLang="en-US" i="1"/>
              <a:t>classes of service</a:t>
            </a:r>
            <a:r>
              <a:rPr lang="en-US" altLang="en-US"/>
              <a:t>, e.g. fast (expensive) versus slow (cheap) communications, or reliable (expensive) versus unreliable (cheap) communications.</a:t>
            </a:r>
          </a:p>
          <a:p>
            <a:r>
              <a:rPr lang="en-US" altLang="en-US"/>
              <a:t>Services are available at </a:t>
            </a:r>
            <a:r>
              <a:rPr lang="en-US" altLang="en-US" i="1"/>
              <a:t>service access points</a:t>
            </a:r>
            <a:r>
              <a:rPr lang="en-US" altLang="en-US"/>
              <a:t> (</a:t>
            </a:r>
            <a:r>
              <a:rPr lang="en-US" altLang="en-US" i="1"/>
              <a:t>SAPs</a:t>
            </a:r>
            <a:r>
              <a:rPr lang="en-US" altLang="en-US"/>
              <a:t>).  Layer </a:t>
            </a:r>
            <a:r>
              <a:rPr lang="en-US" altLang="en-US" i="1"/>
              <a:t>n</a:t>
            </a:r>
            <a:r>
              <a:rPr lang="en-US" altLang="en-US"/>
              <a:t> SAPs are the points at which Layer </a:t>
            </a:r>
            <a:r>
              <a:rPr lang="en-US" altLang="en-US" i="1"/>
              <a:t>n</a:t>
            </a:r>
            <a:r>
              <a:rPr lang="en-US" altLang="en-US"/>
              <a:t>+1 can access the service offered by Layer </a:t>
            </a:r>
            <a:r>
              <a:rPr lang="en-US" altLang="en-US" i="1"/>
              <a:t>n</a:t>
            </a:r>
            <a:r>
              <a:rPr lang="en-US" altLang="en-US"/>
              <a:t>.  Each SAP has a unique address.</a:t>
            </a:r>
          </a:p>
          <a:p>
            <a:r>
              <a:rPr lang="en-US" altLang="en-US"/>
              <a:t>In order for two adjacent layers to exchange information, there needs to be a well-defined set of rules governing the </a:t>
            </a:r>
            <a:r>
              <a:rPr lang="en-US" altLang="en-US" i="1"/>
              <a:t>interface</a:t>
            </a:r>
            <a:r>
              <a:rPr lang="en-US" altLang="en-US"/>
              <a:t>.</a:t>
            </a:r>
          </a:p>
          <a:p>
            <a:endParaRPr lang="en-GB" altLang="en-US"/>
          </a:p>
          <a:p>
            <a:r>
              <a:rPr lang="en-US" altLang="en-US"/>
              <a:t>Typically, the Layer </a:t>
            </a:r>
            <a:r>
              <a:rPr lang="en-US" altLang="en-US" i="1"/>
              <a:t>n</a:t>
            </a:r>
            <a:r>
              <a:rPr lang="en-US" altLang="en-US"/>
              <a:t>+1 entity passes a </a:t>
            </a:r>
            <a:r>
              <a:rPr lang="en-US" altLang="en-US" i="1"/>
              <a:t>Service Data Unit</a:t>
            </a:r>
            <a:r>
              <a:rPr lang="en-US" altLang="en-US"/>
              <a:t> (</a:t>
            </a:r>
            <a:r>
              <a:rPr lang="en-US" altLang="en-US" i="1"/>
              <a:t>SDU</a:t>
            </a:r>
            <a:r>
              <a:rPr lang="en-US" altLang="en-US"/>
              <a:t>) to the Layer </a:t>
            </a:r>
            <a:r>
              <a:rPr lang="en-US" altLang="en-US" i="1"/>
              <a:t>n</a:t>
            </a:r>
            <a:r>
              <a:rPr lang="en-US" altLang="en-US"/>
              <a:t> entity (together with certain control information).</a:t>
            </a:r>
          </a:p>
          <a:p>
            <a:r>
              <a:rPr lang="en-US" altLang="en-US"/>
              <a:t>The SDU is precisely the information passed between peer Layer </a:t>
            </a:r>
            <a:r>
              <a:rPr lang="en-US" altLang="en-US" i="1"/>
              <a:t>n</a:t>
            </a:r>
            <a:r>
              <a:rPr lang="en-US" altLang="en-US"/>
              <a:t>+1 entities in the Layer </a:t>
            </a:r>
            <a:r>
              <a:rPr lang="en-US" altLang="en-US" i="1"/>
              <a:t>n</a:t>
            </a:r>
            <a:r>
              <a:rPr lang="en-US" altLang="en-US"/>
              <a:t>+1 protocol.  The control information is directed at the Layer </a:t>
            </a:r>
            <a:r>
              <a:rPr lang="en-US" altLang="en-US" i="1"/>
              <a:t>n</a:t>
            </a:r>
            <a:r>
              <a:rPr lang="en-US" altLang="en-US"/>
              <a:t> entity, and is not passed across the network.  This control information is needed to help the Layer </a:t>
            </a:r>
            <a:r>
              <a:rPr lang="en-US" altLang="en-US" i="1"/>
              <a:t>n</a:t>
            </a:r>
            <a:r>
              <a:rPr lang="en-US" altLang="en-US"/>
              <a:t> entity do its job, e.g. it contains the length of the accompanying SDU.</a:t>
            </a:r>
          </a:p>
          <a:p>
            <a:r>
              <a:rPr lang="en-US" altLang="en-US"/>
              <a:t>In order to transfer the SDU, the Layer </a:t>
            </a:r>
            <a:r>
              <a:rPr lang="en-US" altLang="en-US" i="1"/>
              <a:t>n</a:t>
            </a:r>
            <a:r>
              <a:rPr lang="en-US" altLang="en-US"/>
              <a:t> entity may have to split it up into a number of smaller pieces; each of these pieces will be given its own header and sent as a separate </a:t>
            </a:r>
            <a:r>
              <a:rPr lang="en-US" altLang="en-US" i="1"/>
              <a:t>Protocol Data Unit</a:t>
            </a:r>
            <a:r>
              <a:rPr lang="en-US" altLang="en-US"/>
              <a:t> (</a:t>
            </a:r>
            <a:r>
              <a:rPr lang="en-US" altLang="en-US" i="1"/>
              <a:t>PDU</a:t>
            </a:r>
            <a:r>
              <a:rPr lang="en-US" altLang="en-US"/>
              <a:t>), e.g. a packet.</a:t>
            </a:r>
          </a:p>
          <a:p>
            <a:r>
              <a:rPr lang="en-US" altLang="en-US"/>
              <a:t>The PDU headers are used as part of the Layer </a:t>
            </a:r>
            <a:r>
              <a:rPr lang="en-US" altLang="en-US" i="1"/>
              <a:t>n</a:t>
            </a:r>
            <a:r>
              <a:rPr lang="en-US" altLang="en-US"/>
              <a:t> protocol, and hence they form part of the SDU passed to Layer </a:t>
            </a:r>
            <a:r>
              <a:rPr lang="en-US" altLang="en-US" i="1"/>
              <a:t>n</a:t>
            </a:r>
            <a:r>
              <a:rPr lang="en-US" altLang="en-US"/>
              <a:t>-1.  PDU headers are used for such things as: distinguishing between data and control PDUs, and sequence numbers.</a:t>
            </a:r>
          </a:p>
          <a:p>
            <a:r>
              <a:rPr lang="en-US" altLang="en-US"/>
              <a:t>Note that Transport, Session and Application PDUs are often referred to as TPDUs, SPDUs and APDUs.</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11A1BC-2466-2E48-482A-EC5291A7BF6B}"/>
              </a:ext>
            </a:extLst>
          </p:cNvPr>
          <p:cNvSpPr>
            <a:spLocks noGrp="1" noChangeArrowheads="1"/>
          </p:cNvSpPr>
          <p:nvPr>
            <p:ph type="sldNum" sz="quarter" idx="5"/>
          </p:nvPr>
        </p:nvSpPr>
        <p:spPr>
          <a:ln/>
        </p:spPr>
        <p:txBody>
          <a:bodyPr/>
          <a:lstStyle/>
          <a:p>
            <a:fld id="{C8D9D1E6-3F15-4215-AF47-DC8B62AC4DC0}" type="slidenum">
              <a:rPr lang="en-US" altLang="en-US"/>
              <a:pPr/>
              <a:t>15</a:t>
            </a:fld>
            <a:endParaRPr lang="en-US" altLang="en-US"/>
          </a:p>
        </p:txBody>
      </p:sp>
      <p:sp>
        <p:nvSpPr>
          <p:cNvPr id="535554" name="Rectangle 2">
            <a:extLst>
              <a:ext uri="{FF2B5EF4-FFF2-40B4-BE49-F238E27FC236}">
                <a16:creationId xmlns:a16="http://schemas.microsoft.com/office/drawing/2014/main" id="{479649F1-D067-0DF6-1A0C-DB61FCCACAB2}"/>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5555" name="Rectangle 3">
            <a:extLst>
              <a:ext uri="{FF2B5EF4-FFF2-40B4-BE49-F238E27FC236}">
                <a16:creationId xmlns:a16="http://schemas.microsoft.com/office/drawing/2014/main" id="{2ED0B6C1-14F2-0E4E-2169-371D05E3C410}"/>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Most layers can offer two different types of service:</a:t>
            </a:r>
          </a:p>
          <a:p>
            <a:pPr>
              <a:buFontTx/>
              <a:buChar char="•"/>
            </a:pPr>
            <a:r>
              <a:rPr lang="en-US" altLang="en-US"/>
              <a:t>  connection-oriented service, and</a:t>
            </a:r>
          </a:p>
          <a:p>
            <a:pPr>
              <a:buFontTx/>
              <a:buChar char="•"/>
            </a:pPr>
            <a:r>
              <a:rPr lang="en-US" altLang="en-US"/>
              <a:t>  connectionless service.</a:t>
            </a:r>
          </a:p>
          <a:p>
            <a:r>
              <a:rPr lang="en-US" altLang="en-US"/>
              <a:t>Connection-oriented services are like the telephone system.  There are three phases to a connection:</a:t>
            </a:r>
          </a:p>
          <a:p>
            <a:pPr>
              <a:buFontTx/>
              <a:buChar char="•"/>
            </a:pPr>
            <a:r>
              <a:rPr lang="en-US" altLang="en-US"/>
              <a:t>  connection establishment (as in picking up the telephone and dialling),</a:t>
            </a:r>
          </a:p>
          <a:p>
            <a:pPr>
              <a:buFontTx/>
              <a:buChar char="•"/>
            </a:pPr>
            <a:r>
              <a:rPr lang="en-US" altLang="en-US"/>
              <a:t>  data transfer (conversation), and</a:t>
            </a:r>
          </a:p>
          <a:p>
            <a:pPr>
              <a:buFontTx/>
              <a:buChar char="•"/>
            </a:pPr>
            <a:r>
              <a:rPr lang="en-US" altLang="en-US"/>
              <a:t>  connection release (put down the telephone).</a:t>
            </a:r>
          </a:p>
          <a:p>
            <a:r>
              <a:rPr lang="en-US" altLang="en-US"/>
              <a:t>Connectionless services are like the postal system.  Each message, like a letter, is equipped with the complete address of the recipient, and each message is routed independently.  Re-ordering of messages may occur (unlike with a connection-oriented service).</a:t>
            </a:r>
          </a:p>
          <a:p>
            <a:r>
              <a:rPr lang="en-US" altLang="en-US"/>
              <a:t>Each service has an associated </a:t>
            </a:r>
            <a:r>
              <a:rPr lang="en-US" altLang="en-US" i="1"/>
              <a:t>quality-of-service</a:t>
            </a:r>
            <a:r>
              <a:rPr lang="en-US" altLang="en-US"/>
              <a:t>.</a:t>
            </a:r>
          </a:p>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2E191A-FC87-7831-B5E4-739F12C2F40D}"/>
              </a:ext>
            </a:extLst>
          </p:cNvPr>
          <p:cNvSpPr>
            <a:spLocks noGrp="1" noChangeArrowheads="1"/>
          </p:cNvSpPr>
          <p:nvPr>
            <p:ph type="sldNum" sz="quarter" idx="5"/>
          </p:nvPr>
        </p:nvSpPr>
        <p:spPr>
          <a:ln/>
        </p:spPr>
        <p:txBody>
          <a:bodyPr/>
          <a:lstStyle/>
          <a:p>
            <a:fld id="{B1D26AEC-8E8D-47CD-B53A-183E0FD6F430}" type="slidenum">
              <a:rPr lang="en-US" altLang="en-US"/>
              <a:pPr/>
              <a:t>16</a:t>
            </a:fld>
            <a:endParaRPr lang="en-US" altLang="en-US"/>
          </a:p>
        </p:txBody>
      </p:sp>
      <p:sp>
        <p:nvSpPr>
          <p:cNvPr id="533506" name="Rectangle 2">
            <a:extLst>
              <a:ext uri="{FF2B5EF4-FFF2-40B4-BE49-F238E27FC236}">
                <a16:creationId xmlns:a16="http://schemas.microsoft.com/office/drawing/2014/main" id="{28AB8A27-E48C-BFCF-89EC-73E32B7BABB1}"/>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3507" name="Rectangle 3">
            <a:extLst>
              <a:ext uri="{FF2B5EF4-FFF2-40B4-BE49-F238E27FC236}">
                <a16:creationId xmlns:a16="http://schemas.microsoft.com/office/drawing/2014/main" id="{708D02EF-8E81-2D76-6D64-73D5AAA2A85B}"/>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i="1"/>
              <a:t>Reliable</a:t>
            </a:r>
            <a:r>
              <a:rPr lang="en-US" altLang="en-US"/>
              <a:t> services never lose or corrupt data; to implement a reliable service typically requires the receiver to acknowledge receipt of each part of a message.  Hence providing a reliable service has an overhead, and so a choice needs to be made between cheapness and the level of reliability required.</a:t>
            </a:r>
          </a:p>
          <a:p>
            <a:r>
              <a:rPr lang="en-US" altLang="en-US"/>
              <a:t>A typical application of a </a:t>
            </a:r>
            <a:r>
              <a:rPr lang="en-US" altLang="en-US" i="1"/>
              <a:t>reliable connection-oriented</a:t>
            </a:r>
            <a:r>
              <a:rPr lang="en-US" altLang="en-US"/>
              <a:t> service is </a:t>
            </a:r>
            <a:r>
              <a:rPr lang="en-US" altLang="en-US" i="1"/>
              <a:t>file transfer</a:t>
            </a:r>
            <a:r>
              <a:rPr lang="en-US" altLang="en-US"/>
              <a:t>.  A recipient of a file will want to be sure that it is correct, even though this may cost more.</a:t>
            </a:r>
          </a:p>
          <a:p>
            <a:r>
              <a:rPr lang="en-US" altLang="en-US"/>
              <a:t>Some applications do not need a reliable service, and indeed may not be able to cope with the delays associated with providing one.  A simple example is provided by digitised voice traffic, where delay is less tolerable than the occasional burst of noise.</a:t>
            </a:r>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131408-D154-E2AE-3843-4AA68C013058}"/>
              </a:ext>
            </a:extLst>
          </p:cNvPr>
          <p:cNvSpPr>
            <a:spLocks noGrp="1" noChangeArrowheads="1"/>
          </p:cNvSpPr>
          <p:nvPr>
            <p:ph type="sldNum" sz="quarter" idx="5"/>
          </p:nvPr>
        </p:nvSpPr>
        <p:spPr>
          <a:ln/>
        </p:spPr>
        <p:txBody>
          <a:bodyPr/>
          <a:lstStyle/>
          <a:p>
            <a:fld id="{B15E0E85-9EFD-4882-9E11-0EAE529B6348}" type="slidenum">
              <a:rPr lang="en-US" altLang="en-US"/>
              <a:pPr/>
              <a:t>17</a:t>
            </a:fld>
            <a:endParaRPr lang="en-US" altLang="en-US"/>
          </a:p>
        </p:txBody>
      </p:sp>
      <p:sp>
        <p:nvSpPr>
          <p:cNvPr id="537602" name="Rectangle 2">
            <a:extLst>
              <a:ext uri="{FF2B5EF4-FFF2-40B4-BE49-F238E27FC236}">
                <a16:creationId xmlns:a16="http://schemas.microsoft.com/office/drawing/2014/main" id="{B202A4BA-9558-B411-F040-A13478B88428}"/>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7603" name="Rectangle 3">
            <a:extLst>
              <a:ext uri="{FF2B5EF4-FFF2-40B4-BE49-F238E27FC236}">
                <a16:creationId xmlns:a16="http://schemas.microsoft.com/office/drawing/2014/main" id="{8BC4F5C5-9E4A-28E2-84C9-031035109000}"/>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Services and protocols are two quite distinct things, although they are often confused.</a:t>
            </a:r>
          </a:p>
          <a:p>
            <a:r>
              <a:rPr lang="en-US" altLang="en-US"/>
              <a:t>A service consists of a set of primitives (or operations) provided by one layer to the layer above it.  The service defines what operations the layer can perform, but says nothing about how they are provided.</a:t>
            </a:r>
          </a:p>
          <a:p>
            <a:r>
              <a:rPr lang="en-US" altLang="en-US"/>
              <a:t>By contrast, a protocol is a set of rules governing what is actually transmitted between peer entities, i.e. the format and meaning of frames, packets or messages.</a:t>
            </a:r>
          </a:p>
          <a:p>
            <a:r>
              <a:rPr lang="en-US" altLang="en-US"/>
              <a:t>Entities use protocols to implement their service definitions, and are free to change their protocol provided the set of services does not change.  That is services and protocols are </a:t>
            </a:r>
            <a:r>
              <a:rPr lang="en-US" altLang="en-US" i="1"/>
              <a:t>decoupled</a:t>
            </a:r>
            <a:r>
              <a:rPr lang="en-US" altLang="en-US"/>
              <a:t>.</a:t>
            </a:r>
          </a:p>
          <a:p>
            <a:r>
              <a:rPr lang="en-US" altLang="en-US"/>
              <a:t>Many pre-OSI protocols did not make this distinction, e.g. a typical layer might have a service primitive called </a:t>
            </a:r>
            <a:r>
              <a:rPr lang="en-US" altLang="en-US">
                <a:latin typeface="Arial" panose="020B0604020202020204" pitchFamily="34" charset="0"/>
              </a:rPr>
              <a:t>send packet</a:t>
            </a:r>
            <a:r>
              <a:rPr lang="en-US" altLang="en-US"/>
              <a:t>, referring to a pre-assembled packet of data.  This causes great problems when individual protocols need to be replaced.</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178BD3-16E6-9433-BB38-7029C479B8C1}"/>
              </a:ext>
            </a:extLst>
          </p:cNvPr>
          <p:cNvSpPr>
            <a:spLocks noGrp="1" noChangeArrowheads="1"/>
          </p:cNvSpPr>
          <p:nvPr>
            <p:ph type="sldNum" sz="quarter" idx="5"/>
          </p:nvPr>
        </p:nvSpPr>
        <p:spPr>
          <a:ln/>
        </p:spPr>
        <p:txBody>
          <a:bodyPr/>
          <a:lstStyle/>
          <a:p>
            <a:fld id="{A7C89241-60CA-43C5-B881-FE7E00A6E2D7}" type="slidenum">
              <a:rPr lang="en-US" altLang="en-US"/>
              <a:pPr/>
              <a:t>2</a:t>
            </a:fld>
            <a:endParaRPr lang="en-US" altLang="en-US"/>
          </a:p>
        </p:txBody>
      </p:sp>
      <p:sp>
        <p:nvSpPr>
          <p:cNvPr id="320514" name="Rectangle 2">
            <a:extLst>
              <a:ext uri="{FF2B5EF4-FFF2-40B4-BE49-F238E27FC236}">
                <a16:creationId xmlns:a16="http://schemas.microsoft.com/office/drawing/2014/main" id="{46CDCFBB-6FEF-6D15-D3D0-96BFE819DCF2}"/>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320515" name="Rectangle 3">
            <a:extLst>
              <a:ext uri="{FF2B5EF4-FFF2-40B4-BE49-F238E27FC236}">
                <a16:creationId xmlns:a16="http://schemas.microsoft.com/office/drawing/2014/main" id="{E59C0A27-B1BB-9B0A-5D11-8686CA826509}"/>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9B4B00-1506-134D-B9AA-ADE0CA16173E}"/>
              </a:ext>
            </a:extLst>
          </p:cNvPr>
          <p:cNvSpPr>
            <a:spLocks noGrp="1" noChangeArrowheads="1"/>
          </p:cNvSpPr>
          <p:nvPr>
            <p:ph type="sldNum" sz="quarter" idx="5"/>
          </p:nvPr>
        </p:nvSpPr>
        <p:spPr>
          <a:ln/>
        </p:spPr>
        <p:txBody>
          <a:bodyPr/>
          <a:lstStyle/>
          <a:p>
            <a:fld id="{9E4A4E7B-D383-4744-8BA9-74766D091BB8}" type="slidenum">
              <a:rPr lang="en-US" altLang="en-US"/>
              <a:pPr/>
              <a:t>3</a:t>
            </a:fld>
            <a:endParaRPr lang="en-US" altLang="en-US"/>
          </a:p>
        </p:txBody>
      </p:sp>
      <p:sp>
        <p:nvSpPr>
          <p:cNvPr id="510978" name="Rectangle 2">
            <a:extLst>
              <a:ext uri="{FF2B5EF4-FFF2-40B4-BE49-F238E27FC236}">
                <a16:creationId xmlns:a16="http://schemas.microsoft.com/office/drawing/2014/main" id="{A5FCA541-F684-0133-0FC9-41C2E8270C94}"/>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0979" name="Rectangle 3">
            <a:extLst>
              <a:ext uri="{FF2B5EF4-FFF2-40B4-BE49-F238E27FC236}">
                <a16:creationId xmlns:a16="http://schemas.microsoft.com/office/drawing/2014/main" id="{34CA37C0-3551-ED5A-DCBA-CA82B6C292E0}"/>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latin typeface=" "/>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lang="en-US" altLang="en-US"/>
          </a:p>
          <a:p>
            <a:r>
              <a:rPr lang="en-US" altLang="en-US">
                <a:latin typeface=" "/>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lang="en-US" altLang="en-US"/>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01D038-E138-5021-5F62-71EE6F100F53}"/>
              </a:ext>
            </a:extLst>
          </p:cNvPr>
          <p:cNvSpPr>
            <a:spLocks noGrp="1" noChangeArrowheads="1"/>
          </p:cNvSpPr>
          <p:nvPr>
            <p:ph type="sldNum" sz="quarter" idx="5"/>
          </p:nvPr>
        </p:nvSpPr>
        <p:spPr>
          <a:ln/>
        </p:spPr>
        <p:txBody>
          <a:bodyPr/>
          <a:lstStyle/>
          <a:p>
            <a:fld id="{15BC8DC1-3CAE-4EB2-BCA9-D1F52BB67A52}" type="slidenum">
              <a:rPr lang="en-US" altLang="en-US"/>
              <a:pPr/>
              <a:t>4</a:t>
            </a:fld>
            <a:endParaRPr lang="en-US" altLang="en-US"/>
          </a:p>
        </p:txBody>
      </p:sp>
      <p:sp>
        <p:nvSpPr>
          <p:cNvPr id="513026" name="Rectangle 2">
            <a:extLst>
              <a:ext uri="{FF2B5EF4-FFF2-40B4-BE49-F238E27FC236}">
                <a16:creationId xmlns:a16="http://schemas.microsoft.com/office/drawing/2014/main" id="{C6E26A62-35EE-D12E-6A55-95563F6C9AFC}"/>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3027" name="Rectangle 3">
            <a:extLst>
              <a:ext uri="{FF2B5EF4-FFF2-40B4-BE49-F238E27FC236}">
                <a16:creationId xmlns:a16="http://schemas.microsoft.com/office/drawing/2014/main" id="{05AC0BAC-E3F2-777D-5ADF-9B7280D885C2}"/>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latin typeface=" "/>
              </a:rPr>
              <a:t>The</a:t>
            </a:r>
            <a:r>
              <a:rPr lang="en-US" altLang="en-US" b="1">
                <a:latin typeface=" "/>
              </a:rPr>
              <a:t> </a:t>
            </a:r>
            <a:r>
              <a:rPr lang="en-US" altLang="en-US" i="1">
                <a:latin typeface=" "/>
              </a:rPr>
              <a:t>Application layer </a:t>
            </a:r>
            <a:r>
              <a:rPr lang="en-US" altLang="en-US">
                <a:latin typeface=" "/>
              </a:rPr>
              <a:t>represents the level at which applications access network services. This layer represents the services that directly support applications such as software for file transfers, database access, and electronic mail.</a:t>
            </a:r>
            <a:endParaRPr lang="en-US" altLang="en-US"/>
          </a:p>
          <a:p>
            <a:r>
              <a:rPr lang="en-US" altLang="en-US">
                <a:latin typeface="Symbol" panose="05050102010706020507" pitchFamily="18" charset="2"/>
              </a:rPr>
              <a:t>·</a:t>
            </a:r>
            <a:r>
              <a:rPr lang="en-US" altLang="en-US">
                <a:latin typeface=" "/>
              </a:rPr>
              <a:t> The</a:t>
            </a:r>
            <a:r>
              <a:rPr lang="en-US" altLang="en-US" b="1">
                <a:latin typeface=" "/>
              </a:rPr>
              <a:t> </a:t>
            </a:r>
            <a:r>
              <a:rPr lang="en-US" altLang="en-US" i="1">
                <a:latin typeface=" "/>
              </a:rPr>
              <a:t>Presentation layer </a:t>
            </a:r>
            <a:r>
              <a:rPr lang="en-US" altLang="en-US">
                <a:latin typeface=" "/>
              </a:rPr>
              <a:t>translates data from the Application layer into an intermediary format. This layer also manages security issues by providing services such as data encryption, and compresses data so that fewer bits need to be transferred on the network.</a:t>
            </a:r>
            <a:endParaRPr lang="en-US" altLang="en-US"/>
          </a:p>
          <a:p>
            <a:r>
              <a:rPr lang="en-US" altLang="en-US">
                <a:latin typeface="Symbol" panose="05050102010706020507" pitchFamily="18" charset="2"/>
              </a:rPr>
              <a:t>·</a:t>
            </a:r>
            <a:r>
              <a:rPr lang="en-US" altLang="en-US">
                <a:latin typeface=" "/>
              </a:rPr>
              <a:t> The</a:t>
            </a:r>
            <a:r>
              <a:rPr lang="en-US" altLang="en-US" b="1">
                <a:latin typeface=" "/>
              </a:rPr>
              <a:t> </a:t>
            </a:r>
            <a:r>
              <a:rPr lang="en-US" altLang="en-US" i="1">
                <a:latin typeface=" "/>
              </a:rPr>
              <a:t>Session layer </a:t>
            </a:r>
            <a:r>
              <a:rPr lang="en-US" altLang="en-US">
                <a:latin typeface=" "/>
              </a:rPr>
              <a:t>allows two applications on different computers to establish, use, and end a session. This layer establishes dialog control between the two computers in a session, regulating which side transmits, plus when and how long it transmits.</a:t>
            </a:r>
            <a:endParaRPr lang="en-US" altLang="en-US"/>
          </a:p>
          <a:p>
            <a:r>
              <a:rPr lang="en-US" altLang="en-US">
                <a:latin typeface="Symbol" panose="05050102010706020507" pitchFamily="18" charset="2"/>
              </a:rPr>
              <a:t>·</a:t>
            </a:r>
            <a:r>
              <a:rPr lang="en-US" altLang="en-US">
                <a:latin typeface=" "/>
              </a:rPr>
              <a:t> The </a:t>
            </a:r>
            <a:r>
              <a:rPr lang="en-US" altLang="en-US" i="1">
                <a:latin typeface=" "/>
              </a:rPr>
              <a:t>Transport layer</a:t>
            </a:r>
            <a:r>
              <a:rPr lang="en-US" altLang="en-US">
                <a:latin typeface=" "/>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lang="en-US" altLang="en-US"/>
          </a:p>
          <a:p>
            <a:r>
              <a:rPr lang="en-US" altLang="en-US">
                <a:latin typeface="Symbol" panose="05050102010706020507" pitchFamily="18" charset="2"/>
              </a:rPr>
              <a:t>·</a:t>
            </a:r>
            <a:r>
              <a:rPr lang="en-US" altLang="en-US">
                <a:latin typeface=" "/>
              </a:rPr>
              <a:t> The </a:t>
            </a:r>
            <a:r>
              <a:rPr lang="en-US" altLang="en-US" i="1">
                <a:latin typeface=" "/>
              </a:rPr>
              <a:t>Network layer </a:t>
            </a:r>
            <a:r>
              <a:rPr lang="en-US" altLang="en-US">
                <a:latin typeface=" "/>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lang="en-US" altLang="en-US"/>
          </a:p>
          <a:p>
            <a:r>
              <a:rPr lang="en-US" altLang="en-US">
                <a:latin typeface="Symbol" panose="05050102010706020507" pitchFamily="18" charset="2"/>
              </a:rPr>
              <a:t>·</a:t>
            </a:r>
            <a:r>
              <a:rPr lang="en-US" altLang="en-US">
                <a:latin typeface=" "/>
              </a:rPr>
              <a:t> The </a:t>
            </a:r>
            <a:r>
              <a:rPr lang="en-US" altLang="en-US" i="1">
                <a:latin typeface=" "/>
              </a:rPr>
              <a:t>Data Link layer </a:t>
            </a:r>
            <a:r>
              <a:rPr lang="en-US" altLang="en-US">
                <a:latin typeface=" "/>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lang="en-US" altLang="en-US"/>
          </a:p>
          <a:p>
            <a:r>
              <a:rPr lang="en-US" altLang="en-US">
                <a:latin typeface="Symbol" panose="05050102010706020507" pitchFamily="18" charset="2"/>
              </a:rPr>
              <a:t>·</a:t>
            </a:r>
            <a:r>
              <a:rPr lang="en-US" altLang="en-US">
                <a:latin typeface=" "/>
              </a:rPr>
              <a:t> The </a:t>
            </a:r>
            <a:r>
              <a:rPr lang="en-US" altLang="en-US" i="1">
                <a:latin typeface=" "/>
              </a:rPr>
              <a:t>Physical layer </a:t>
            </a:r>
            <a:r>
              <a:rPr lang="en-US" altLang="en-US">
                <a:latin typeface=" "/>
              </a:rPr>
              <a:t>transmits bits from one computer to another and regulates the transmission of a stream of bits over a physical medium. This layer defines how the cable is attached to the network adapter and what transmission technique is used to send data over the cable</a:t>
            </a:r>
          </a:p>
          <a:p>
            <a:endParaRPr lang="en-GB" altLang="en-US"/>
          </a:p>
          <a:p>
            <a:r>
              <a:rPr lang="en-US" altLang="en-US"/>
              <a:t>This partition into ‘lower’ and ‘upper’ layers is a widely used way to distinguish between the communications-oriented layers and the applications- oriented layers. </a:t>
            </a:r>
          </a:p>
          <a:p>
            <a:r>
              <a:rPr lang="en-US" altLang="en-US"/>
              <a:t>In fact layers 5 and 6 are often ignored in practical applications (the Internet protocol hierarchy has no equivalents to layers 5 and 6).</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DB0B471-9574-FAAA-0C7D-AE3ED8E3B399}"/>
              </a:ext>
            </a:extLst>
          </p:cNvPr>
          <p:cNvSpPr>
            <a:spLocks noGrp="1" noChangeArrowheads="1"/>
          </p:cNvSpPr>
          <p:nvPr>
            <p:ph type="sldNum" sz="quarter" idx="5"/>
          </p:nvPr>
        </p:nvSpPr>
        <p:spPr>
          <a:ln/>
        </p:spPr>
        <p:txBody>
          <a:bodyPr/>
          <a:lstStyle/>
          <a:p>
            <a:fld id="{939061B5-DD94-48A8-BC29-A9340AA1DB99}" type="slidenum">
              <a:rPr lang="en-US" altLang="en-US"/>
              <a:pPr/>
              <a:t>5</a:t>
            </a:fld>
            <a:endParaRPr lang="en-US" altLang="en-US"/>
          </a:p>
        </p:txBody>
      </p:sp>
      <p:sp>
        <p:nvSpPr>
          <p:cNvPr id="515074" name="Rectangle 2">
            <a:extLst>
              <a:ext uri="{FF2B5EF4-FFF2-40B4-BE49-F238E27FC236}">
                <a16:creationId xmlns:a16="http://schemas.microsoft.com/office/drawing/2014/main" id="{D30AEC3F-F92A-10EF-A609-7436AE4DF06E}"/>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5075" name="Rectangle 3">
            <a:extLst>
              <a:ext uri="{FF2B5EF4-FFF2-40B4-BE49-F238E27FC236}">
                <a16:creationId xmlns:a16="http://schemas.microsoft.com/office/drawing/2014/main" id="{9175B84D-5FB7-FBE3-6E34-2C8C72A5C261}"/>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Application Layer is home to a wide variety of protocols to meet specific user needs.</a:t>
            </a:r>
          </a:p>
          <a:p>
            <a:pPr>
              <a:buFontTx/>
              <a:buChar char="•"/>
            </a:pPr>
            <a:r>
              <a:rPr lang="en-US" altLang="en-US"/>
              <a:t>  </a:t>
            </a:r>
            <a:r>
              <a:rPr lang="en-US" altLang="en-US" i="1"/>
              <a:t>Network virtual terminal</a:t>
            </a:r>
            <a:r>
              <a:rPr lang="en-US" altLang="en-US"/>
              <a:t>.  Used by ‘networked screen editors’ and other networked applications needing to handle many different terminal types.  Software exists to map the functions of the virtual terminal onto the real terminal, e.g. cursor movement.  Examples include OSI </a:t>
            </a:r>
            <a:r>
              <a:rPr lang="en-US" altLang="en-US" i="1"/>
              <a:t>VTP</a:t>
            </a:r>
            <a:r>
              <a:rPr lang="en-US" altLang="en-US"/>
              <a:t> and Internet </a:t>
            </a:r>
            <a:r>
              <a:rPr lang="en-US" altLang="en-US" i="1"/>
              <a:t>telnet</a:t>
            </a:r>
            <a:r>
              <a:rPr lang="en-US" altLang="en-US"/>
              <a:t>.</a:t>
            </a:r>
          </a:p>
          <a:p>
            <a:pPr>
              <a:buFontTx/>
              <a:buChar char="•"/>
            </a:pPr>
            <a:r>
              <a:rPr lang="en-US" altLang="en-US"/>
              <a:t>  </a:t>
            </a:r>
            <a:r>
              <a:rPr lang="en-US" altLang="en-US" i="1"/>
              <a:t>File transfer</a:t>
            </a:r>
            <a:r>
              <a:rPr lang="en-US" altLang="en-US"/>
              <a:t>.  Different file systems  have different file naming conventions and internal record structures.  Such a protocol must convert files to a ‘standard’ representation.  Examples include OSI </a:t>
            </a:r>
            <a:r>
              <a:rPr lang="en-US" altLang="en-US" i="1"/>
              <a:t>FTAM</a:t>
            </a:r>
            <a:r>
              <a:rPr lang="en-US" altLang="en-US"/>
              <a:t> and Internet </a:t>
            </a:r>
            <a:r>
              <a:rPr lang="en-US" altLang="en-US" i="1"/>
              <a:t>ftp</a:t>
            </a:r>
            <a:r>
              <a:rPr lang="en-US" altLang="en-US"/>
              <a:t>.</a:t>
            </a:r>
          </a:p>
          <a:p>
            <a:pPr>
              <a:buFontTx/>
              <a:buChar char="•"/>
            </a:pPr>
            <a:r>
              <a:rPr lang="en-US" altLang="en-US"/>
              <a:t>  </a:t>
            </a:r>
            <a:r>
              <a:rPr lang="en-US" altLang="en-US" i="1"/>
              <a:t>Electronic mail</a:t>
            </a:r>
            <a:r>
              <a:rPr lang="en-US" altLang="en-US"/>
              <a:t>.  Examples of electronic mail protocols are OSI </a:t>
            </a:r>
            <a:r>
              <a:rPr lang="en-US" altLang="en-US" i="1"/>
              <a:t>X.400</a:t>
            </a:r>
            <a:r>
              <a:rPr lang="en-US" altLang="en-US"/>
              <a:t> and Internet mail.</a:t>
            </a:r>
          </a:p>
          <a:p>
            <a:pPr>
              <a:buFontTx/>
              <a:buChar char="•"/>
            </a:pPr>
            <a:r>
              <a:rPr lang="en-US" altLang="en-US"/>
              <a:t>  </a:t>
            </a:r>
            <a:r>
              <a:rPr lang="en-US" altLang="en-US" i="1"/>
              <a:t>Directory service</a:t>
            </a:r>
            <a:r>
              <a:rPr lang="en-US" altLang="en-US"/>
              <a:t>.  Examples include OSI </a:t>
            </a:r>
            <a:r>
              <a:rPr lang="en-US" altLang="en-US" i="1"/>
              <a:t>X.500</a:t>
            </a:r>
            <a:r>
              <a:rPr lang="en-US" altLang="en-US"/>
              <a:t>.</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CE884E-1BC8-DB6E-F2A0-504E35DC916F}"/>
              </a:ext>
            </a:extLst>
          </p:cNvPr>
          <p:cNvSpPr>
            <a:spLocks noGrp="1" noChangeArrowheads="1"/>
          </p:cNvSpPr>
          <p:nvPr>
            <p:ph type="sldNum" sz="quarter" idx="5"/>
          </p:nvPr>
        </p:nvSpPr>
        <p:spPr>
          <a:ln/>
        </p:spPr>
        <p:txBody>
          <a:bodyPr/>
          <a:lstStyle/>
          <a:p>
            <a:fld id="{AB1300A9-5476-4721-9AA2-92D375DADCEA}" type="slidenum">
              <a:rPr lang="en-US" altLang="en-US"/>
              <a:pPr/>
              <a:t>6</a:t>
            </a:fld>
            <a:endParaRPr lang="en-US" altLang="en-US"/>
          </a:p>
        </p:txBody>
      </p:sp>
      <p:sp>
        <p:nvSpPr>
          <p:cNvPr id="517122" name="Rectangle 2">
            <a:extLst>
              <a:ext uri="{FF2B5EF4-FFF2-40B4-BE49-F238E27FC236}">
                <a16:creationId xmlns:a16="http://schemas.microsoft.com/office/drawing/2014/main" id="{3914BFC0-BAE9-678C-382C-D4FF535F4627}"/>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7123" name="Rectangle 3">
            <a:extLst>
              <a:ext uri="{FF2B5EF4-FFF2-40B4-BE49-F238E27FC236}">
                <a16:creationId xmlns:a16="http://schemas.microsoft.com/office/drawing/2014/main" id="{E65E5BCB-6AD7-D549-7F8D-05116745DAA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Presentation Layer is concerned with the representation of data to be transmitted, e.g. providing a standard encoding for data.</a:t>
            </a:r>
          </a:p>
          <a:p>
            <a:r>
              <a:rPr lang="en-US" altLang="en-US"/>
              <a:t>Different computers often use different representations for data structures such as characters (ASCII or EBCDIC), integers (one’s complement or two’s complement, and varying byte ordering conventions), and floating point values (IEEE or proprietary).</a:t>
            </a:r>
          </a:p>
          <a:p>
            <a:r>
              <a:rPr lang="en-US" altLang="en-US"/>
              <a:t>The Presentation Layer provides a standard encoding technique (using </a:t>
            </a:r>
            <a:r>
              <a:rPr lang="en-US" altLang="en-US" i="1"/>
              <a:t>ASN.1</a:t>
            </a:r>
            <a:r>
              <a:rPr lang="en-US" altLang="en-US"/>
              <a:t> - </a:t>
            </a:r>
            <a:r>
              <a:rPr lang="en-US" altLang="en-US" i="1"/>
              <a:t>Abstract Syntax Notation 1</a:t>
            </a:r>
            <a:r>
              <a:rPr lang="en-US" altLang="en-US"/>
              <a:t>).</a:t>
            </a:r>
          </a:p>
          <a:p>
            <a:r>
              <a:rPr lang="en-US" altLang="en-US"/>
              <a:t>The Presentation Layer is also concerned with other representation issues such as data compression and encryption of data.</a:t>
            </a:r>
          </a:p>
          <a:p>
            <a:r>
              <a:rPr lang="en-US" altLang="en-US"/>
              <a:t>In terms of the usual communications model, the Presentation Layer is responsible for </a:t>
            </a:r>
            <a:r>
              <a:rPr lang="en-US" altLang="en-US" i="1"/>
              <a:t>source coding</a:t>
            </a:r>
            <a:r>
              <a:rPr lang="en-US" altLang="en-US"/>
              <a:t> of data.</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D5E9DB-E4FC-29F8-7A5D-AC26195999FC}"/>
              </a:ext>
            </a:extLst>
          </p:cNvPr>
          <p:cNvSpPr>
            <a:spLocks noGrp="1" noChangeArrowheads="1"/>
          </p:cNvSpPr>
          <p:nvPr>
            <p:ph type="sldNum" sz="quarter" idx="5"/>
          </p:nvPr>
        </p:nvSpPr>
        <p:spPr>
          <a:ln/>
        </p:spPr>
        <p:txBody>
          <a:bodyPr/>
          <a:lstStyle/>
          <a:p>
            <a:fld id="{4F629B99-45EA-4D2B-8546-EDA0EE1C5A1E}" type="slidenum">
              <a:rPr lang="en-US" altLang="en-US"/>
              <a:pPr/>
              <a:t>7</a:t>
            </a:fld>
            <a:endParaRPr lang="en-US" altLang="en-US"/>
          </a:p>
        </p:txBody>
      </p:sp>
      <p:sp>
        <p:nvSpPr>
          <p:cNvPr id="519170" name="Rectangle 2">
            <a:extLst>
              <a:ext uri="{FF2B5EF4-FFF2-40B4-BE49-F238E27FC236}">
                <a16:creationId xmlns:a16="http://schemas.microsoft.com/office/drawing/2014/main" id="{0ABA1125-6672-D4D4-B75B-9E78E9A462B0}"/>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9171" name="Rectangle 3">
            <a:extLst>
              <a:ext uri="{FF2B5EF4-FFF2-40B4-BE49-F238E27FC236}">
                <a16:creationId xmlns:a16="http://schemas.microsoft.com/office/drawing/2014/main" id="{B62D5456-020D-CF3F-2CB4-1DCC530D13B0}"/>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Session Layer allows the establishment of </a:t>
            </a:r>
            <a:r>
              <a:rPr lang="en-US" altLang="en-US" i="1"/>
              <a:t>sessions</a:t>
            </a:r>
            <a:r>
              <a:rPr lang="en-US" altLang="en-US"/>
              <a:t> between machines, e.g. to allow remote logins to a multi-user system, or to perform file transfer between machines.</a:t>
            </a:r>
          </a:p>
          <a:p>
            <a:r>
              <a:rPr lang="en-US" altLang="en-US"/>
              <a:t>One of the Session services is </a:t>
            </a:r>
            <a:r>
              <a:rPr lang="en-US" altLang="en-US" i="1"/>
              <a:t>dialogue control</a:t>
            </a:r>
            <a:r>
              <a:rPr lang="en-US" altLang="en-US"/>
              <a:t>; if the communications are half-duplex then the session layer can manage which entity sends when.</a:t>
            </a:r>
          </a:p>
          <a:p>
            <a:r>
              <a:rPr lang="en-US" altLang="en-US"/>
              <a:t>A related service is </a:t>
            </a:r>
            <a:r>
              <a:rPr lang="en-US" altLang="en-US" i="1"/>
              <a:t>token management</a:t>
            </a:r>
            <a:r>
              <a:rPr lang="en-US" altLang="en-US"/>
              <a:t>.  In some protocols it is essential that both entities do not attempt the same operation simultaneously.  Possession of a token permits the operation.</a:t>
            </a:r>
          </a:p>
          <a:p>
            <a:r>
              <a:rPr lang="en-US" altLang="en-US"/>
              <a:t>The other main Session service is </a:t>
            </a:r>
            <a:r>
              <a:rPr lang="en-US" altLang="en-US" i="1"/>
              <a:t>synchronization</a:t>
            </a:r>
            <a:r>
              <a:rPr lang="en-US" altLang="en-US"/>
              <a:t>.  As an example consider attempting a 2-hour file transfer between machines which crash on average once an hour.  The synchronization service provides a means for </a:t>
            </a:r>
            <a:r>
              <a:rPr lang="en-US" altLang="en-US" i="1"/>
              <a:t>checkpoints</a:t>
            </a:r>
            <a:r>
              <a:rPr lang="en-US" altLang="en-US"/>
              <a:t> to be inserted into the data stream so that, after a crash, only data sent since the last checkpoint needs to be re-transmitted.</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50E475-8D36-EB12-0E8B-B68A062DFF11}"/>
              </a:ext>
            </a:extLst>
          </p:cNvPr>
          <p:cNvSpPr>
            <a:spLocks noGrp="1" noChangeArrowheads="1"/>
          </p:cNvSpPr>
          <p:nvPr>
            <p:ph type="sldNum" sz="quarter" idx="5"/>
          </p:nvPr>
        </p:nvSpPr>
        <p:spPr>
          <a:ln/>
        </p:spPr>
        <p:txBody>
          <a:bodyPr/>
          <a:lstStyle/>
          <a:p>
            <a:fld id="{0F6004E6-5085-4E37-94FF-68F00CB6D945}" type="slidenum">
              <a:rPr lang="en-US" altLang="en-US"/>
              <a:pPr/>
              <a:t>8</a:t>
            </a:fld>
            <a:endParaRPr lang="en-US" altLang="en-US"/>
          </a:p>
        </p:txBody>
      </p:sp>
      <p:sp>
        <p:nvSpPr>
          <p:cNvPr id="521218" name="Rectangle 2">
            <a:extLst>
              <a:ext uri="{FF2B5EF4-FFF2-40B4-BE49-F238E27FC236}">
                <a16:creationId xmlns:a16="http://schemas.microsoft.com/office/drawing/2014/main" id="{09A5CA1B-7C39-0B1E-365F-21D198EF257B}"/>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1219" name="Rectangle 3">
            <a:extLst>
              <a:ext uri="{FF2B5EF4-FFF2-40B4-BE49-F238E27FC236}">
                <a16:creationId xmlns:a16="http://schemas.microsoft.com/office/drawing/2014/main" id="{67997FCC-F897-EADE-C49B-0D8C9798963F}"/>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r>
              <a:rPr lang="en-US" altLang="en-US"/>
              <a:t>Typically the Transport Layer will create a distinct Network Layer connection for each Transport connection requested by the Session Layer.  However, depending on the data load and the capacity of a single Session channel:</a:t>
            </a:r>
          </a:p>
          <a:p>
            <a:pPr>
              <a:buFontTx/>
              <a:buChar char="•"/>
            </a:pPr>
            <a:r>
              <a:rPr lang="en-US" altLang="en-US"/>
              <a:t>  multiple Network connections might be used to support a single high-bandwidth Session connection, or</a:t>
            </a:r>
          </a:p>
          <a:p>
            <a:pPr>
              <a:buFontTx/>
              <a:buChar char="•"/>
            </a:pPr>
            <a:r>
              <a:rPr lang="en-US" altLang="en-US"/>
              <a:t>  one high-bandwidth Network connection might be used to support several Session connections.</a:t>
            </a:r>
          </a:p>
          <a:p>
            <a:r>
              <a:rPr lang="en-US" altLang="en-US"/>
              <a:t>The Transport Layer also determines what </a:t>
            </a:r>
            <a:r>
              <a:rPr lang="en-US" altLang="en-US" i="1"/>
              <a:t>Type of Service</a:t>
            </a:r>
            <a:r>
              <a:rPr lang="en-US" altLang="en-US"/>
              <a:t> to provide to the Session Layer and, ultimately, to the network users.  For example:</a:t>
            </a:r>
          </a:p>
          <a:p>
            <a:pPr>
              <a:buFontTx/>
              <a:buChar char="•"/>
            </a:pPr>
            <a:r>
              <a:rPr lang="en-US" altLang="en-US"/>
              <a:t>  an error-free, point-to-point channel, guaranteeing data is delivered in the correct order (the most common type of service),</a:t>
            </a:r>
          </a:p>
          <a:p>
            <a:pPr>
              <a:buFontTx/>
              <a:buChar char="•"/>
            </a:pPr>
            <a:r>
              <a:rPr lang="en-US" altLang="en-US"/>
              <a:t>  transport of isolated messages with no guarantee of correct ordering, or</a:t>
            </a:r>
          </a:p>
          <a:p>
            <a:pPr>
              <a:buFontTx/>
              <a:buChar char="•"/>
            </a:pPr>
            <a:r>
              <a:rPr lang="en-US" altLang="en-US"/>
              <a:t>  message broadcast to multiple destinations</a:t>
            </a:r>
          </a:p>
          <a:p>
            <a:r>
              <a:rPr lang="en-US" altLang="en-US"/>
              <a:t>Transport is the first true </a:t>
            </a:r>
            <a:r>
              <a:rPr lang="en-US" altLang="en-US" i="1"/>
              <a:t>end-to-end</a:t>
            </a:r>
            <a:r>
              <a:rPr lang="en-US" altLang="en-US"/>
              <a:t> layer, i.e. the Transport protocol communicates between end parties and not to any of the intermediaries.</a:t>
            </a:r>
          </a:p>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889B26-E10E-6E16-B9F2-747F9621D3F5}"/>
              </a:ext>
            </a:extLst>
          </p:cNvPr>
          <p:cNvSpPr>
            <a:spLocks noGrp="1" noChangeArrowheads="1"/>
          </p:cNvSpPr>
          <p:nvPr>
            <p:ph type="sldNum" sz="quarter" idx="5"/>
          </p:nvPr>
        </p:nvSpPr>
        <p:spPr>
          <a:ln/>
        </p:spPr>
        <p:txBody>
          <a:bodyPr/>
          <a:lstStyle/>
          <a:p>
            <a:fld id="{8442B592-2019-433F-8A11-36E1747B80B1}" type="slidenum">
              <a:rPr lang="en-US" altLang="en-US"/>
              <a:pPr/>
              <a:t>9</a:t>
            </a:fld>
            <a:endParaRPr lang="en-US" altLang="en-US"/>
          </a:p>
        </p:txBody>
      </p:sp>
      <p:sp>
        <p:nvSpPr>
          <p:cNvPr id="523266" name="Rectangle 2">
            <a:extLst>
              <a:ext uri="{FF2B5EF4-FFF2-40B4-BE49-F238E27FC236}">
                <a16:creationId xmlns:a16="http://schemas.microsoft.com/office/drawing/2014/main" id="{F7FB7EA3-F4A2-5A23-C76B-72FCC153BF0E}"/>
              </a:ext>
            </a:extLst>
          </p:cNvPr>
          <p:cNvSpPr>
            <a:spLocks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a:extLst>
              <a:ext uri="{FF2B5EF4-FFF2-40B4-BE49-F238E27FC236}">
                <a16:creationId xmlns:a16="http://schemas.microsoft.com/office/drawing/2014/main" id="{2E0ABF2A-EE06-2EAD-9611-B5F856B5DCA2}"/>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Network Layer controls the subnet.</a:t>
            </a:r>
          </a:p>
          <a:p>
            <a:r>
              <a:rPr lang="en-US" altLang="en-US"/>
              <a:t>The key design issue is routing of data within the subnet.  Routing can be:</a:t>
            </a:r>
          </a:p>
          <a:p>
            <a:pPr>
              <a:buFontTx/>
              <a:buChar char="•"/>
            </a:pPr>
            <a:r>
              <a:rPr lang="en-US" altLang="en-US"/>
              <a:t>  based on static tables (rarely changed),</a:t>
            </a:r>
          </a:p>
          <a:p>
            <a:pPr>
              <a:buFontTx/>
              <a:buChar char="•"/>
            </a:pPr>
            <a:r>
              <a:rPr lang="en-US" altLang="en-US"/>
              <a:t>  determined at the start of each session, or</a:t>
            </a:r>
          </a:p>
          <a:p>
            <a:pPr>
              <a:buFontTx/>
              <a:buChar char="•"/>
            </a:pPr>
            <a:r>
              <a:rPr lang="en-US" altLang="en-US"/>
              <a:t>  highly dynamic: individually determined for each packet, reflecting the current network load.</a:t>
            </a:r>
          </a:p>
          <a:p>
            <a:r>
              <a:rPr lang="en-US" altLang="en-US"/>
              <a:t>Too many packets in the subnet simultaneously can form bottlenecks; this is dealt with by </a:t>
            </a:r>
            <a:r>
              <a:rPr lang="en-US" altLang="en-US" i="1"/>
              <a:t>congestion control</a:t>
            </a:r>
            <a:r>
              <a:rPr lang="en-US" altLang="en-US"/>
              <a:t> procedures in the Network Layer.</a:t>
            </a:r>
          </a:p>
          <a:p>
            <a:r>
              <a:rPr lang="en-US" altLang="en-US"/>
              <a:t>Accounting for subnet use is also typically the responsibility of the Network Layer.</a:t>
            </a:r>
          </a:p>
          <a:p>
            <a:r>
              <a:rPr lang="en-US" altLang="en-US"/>
              <a:t>When a packet travels from one network to another, address conversion may be necessary; this is also performed by the Network Layer.</a:t>
            </a:r>
          </a:p>
          <a:p>
            <a:r>
              <a:rPr lang="en-US" altLang="en-US"/>
              <a:t>In </a:t>
            </a:r>
            <a:r>
              <a:rPr lang="en-US" altLang="en-US" i="1"/>
              <a:t>Broadcast networks</a:t>
            </a:r>
            <a:r>
              <a:rPr lang="en-US" altLang="en-US"/>
              <a:t> (e.g. many LANs), the routing problem is very straightforward, and hence Layer 3 will be very simple, or even non-existent.</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E412-BB97-4CBA-940C-9CD93CDA63F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165CB-5A91-27C8-6748-153C701576A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A71064-9C6B-4CB6-709A-E705105FF5E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652787D-8358-0EE4-6116-5C4912FB000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015C749-DBFD-1E0B-C1A6-5C71ED8F50EE}"/>
              </a:ext>
            </a:extLst>
          </p:cNvPr>
          <p:cNvSpPr>
            <a:spLocks noGrp="1"/>
          </p:cNvSpPr>
          <p:nvPr>
            <p:ph type="sldNum" sz="quarter" idx="12"/>
          </p:nvPr>
        </p:nvSpPr>
        <p:spPr/>
        <p:txBody>
          <a:bodyPr/>
          <a:lstStyle>
            <a:lvl1pPr>
              <a:defRPr/>
            </a:lvl1pPr>
          </a:lstStyle>
          <a:p>
            <a:fld id="{A247BF0A-4BCB-4DA2-BCE8-365DD6DDCC5A}" type="slidenum">
              <a:rPr lang="en-US" altLang="en-US"/>
              <a:pPr/>
              <a:t>‹#›</a:t>
            </a:fld>
            <a:endParaRPr lang="en-US" altLang="en-US"/>
          </a:p>
        </p:txBody>
      </p:sp>
    </p:spTree>
    <p:extLst>
      <p:ext uri="{BB962C8B-B14F-4D97-AF65-F5344CB8AC3E}">
        <p14:creationId xmlns:p14="http://schemas.microsoft.com/office/powerpoint/2010/main" val="200511981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1E62-3443-5203-AB33-83EFD0607B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3DB03-CC35-FBBF-3277-894CDBDD69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592F6-A198-3BF4-356A-F2D455FFF73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E63A3B9-7513-B2F0-D9CB-EF6E661E740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BAE4306-8E4C-FF33-8CB6-7CA04606582A}"/>
              </a:ext>
            </a:extLst>
          </p:cNvPr>
          <p:cNvSpPr>
            <a:spLocks noGrp="1"/>
          </p:cNvSpPr>
          <p:nvPr>
            <p:ph type="sldNum" sz="quarter" idx="12"/>
          </p:nvPr>
        </p:nvSpPr>
        <p:spPr/>
        <p:txBody>
          <a:bodyPr/>
          <a:lstStyle>
            <a:lvl1pPr>
              <a:defRPr/>
            </a:lvl1pPr>
          </a:lstStyle>
          <a:p>
            <a:fld id="{28098495-2480-4BCB-94AA-998D889B663C}" type="slidenum">
              <a:rPr lang="en-US" altLang="en-US"/>
              <a:pPr/>
              <a:t>‹#›</a:t>
            </a:fld>
            <a:endParaRPr lang="en-US" altLang="en-US"/>
          </a:p>
        </p:txBody>
      </p:sp>
    </p:spTree>
    <p:extLst>
      <p:ext uri="{BB962C8B-B14F-4D97-AF65-F5344CB8AC3E}">
        <p14:creationId xmlns:p14="http://schemas.microsoft.com/office/powerpoint/2010/main" val="3856196282"/>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4546F-9985-7810-9437-2D78E9436817}"/>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C651E1-A3B3-0553-5304-D1C472A9879A}"/>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6B849-4CBA-C2D8-11CF-D3BDB8543F4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02375BB-F901-3908-4A27-36E914564BA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BC6DF67-9114-F6E7-2020-BFB9919AEADD}"/>
              </a:ext>
            </a:extLst>
          </p:cNvPr>
          <p:cNvSpPr>
            <a:spLocks noGrp="1"/>
          </p:cNvSpPr>
          <p:nvPr>
            <p:ph type="sldNum" sz="quarter" idx="12"/>
          </p:nvPr>
        </p:nvSpPr>
        <p:spPr/>
        <p:txBody>
          <a:bodyPr/>
          <a:lstStyle>
            <a:lvl1pPr>
              <a:defRPr/>
            </a:lvl1pPr>
          </a:lstStyle>
          <a:p>
            <a:fld id="{22A17B3E-6F5D-4817-913A-15A1785354DE}" type="slidenum">
              <a:rPr lang="en-US" altLang="en-US"/>
              <a:pPr/>
              <a:t>‹#›</a:t>
            </a:fld>
            <a:endParaRPr lang="en-US" altLang="en-US"/>
          </a:p>
        </p:txBody>
      </p:sp>
    </p:spTree>
    <p:extLst>
      <p:ext uri="{BB962C8B-B14F-4D97-AF65-F5344CB8AC3E}">
        <p14:creationId xmlns:p14="http://schemas.microsoft.com/office/powerpoint/2010/main" val="3419606860"/>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3FB1-1C46-BECF-64D3-1BECB01A7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9CAE6-C243-933E-04AC-A6F9D4B35E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55B7D-7D94-F453-BAEA-57EC126848D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8AE0E15-0D53-9E68-E737-8AA2923E04C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1AFD5DF-0CB4-81AB-8C8E-0BAF2D9B892D}"/>
              </a:ext>
            </a:extLst>
          </p:cNvPr>
          <p:cNvSpPr>
            <a:spLocks noGrp="1"/>
          </p:cNvSpPr>
          <p:nvPr>
            <p:ph type="sldNum" sz="quarter" idx="12"/>
          </p:nvPr>
        </p:nvSpPr>
        <p:spPr/>
        <p:txBody>
          <a:bodyPr/>
          <a:lstStyle>
            <a:lvl1pPr>
              <a:defRPr/>
            </a:lvl1pPr>
          </a:lstStyle>
          <a:p>
            <a:fld id="{0F4AD215-4008-4312-88BB-6D4E8209B30D}" type="slidenum">
              <a:rPr lang="en-US" altLang="en-US"/>
              <a:pPr/>
              <a:t>‹#›</a:t>
            </a:fld>
            <a:endParaRPr lang="en-US" altLang="en-US"/>
          </a:p>
        </p:txBody>
      </p:sp>
    </p:spTree>
    <p:extLst>
      <p:ext uri="{BB962C8B-B14F-4D97-AF65-F5344CB8AC3E}">
        <p14:creationId xmlns:p14="http://schemas.microsoft.com/office/powerpoint/2010/main" val="244785037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E3693-9EA4-CFA1-6B16-7CAEE9F3F36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0D57-27A2-6F86-E29C-AD07BF72D31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577DC20-C0A9-29FA-3741-E5AE54DFBDD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24E7D08-2297-8D10-300C-9AF5966427C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6A9CFBE-10EE-BDE5-1ED2-13EBE55D02B1}"/>
              </a:ext>
            </a:extLst>
          </p:cNvPr>
          <p:cNvSpPr>
            <a:spLocks noGrp="1"/>
          </p:cNvSpPr>
          <p:nvPr>
            <p:ph type="sldNum" sz="quarter" idx="12"/>
          </p:nvPr>
        </p:nvSpPr>
        <p:spPr/>
        <p:txBody>
          <a:bodyPr/>
          <a:lstStyle>
            <a:lvl1pPr>
              <a:defRPr/>
            </a:lvl1pPr>
          </a:lstStyle>
          <a:p>
            <a:fld id="{B1D96701-21A7-42F4-95F2-8721A10BA787}" type="slidenum">
              <a:rPr lang="en-US" altLang="en-US"/>
              <a:pPr/>
              <a:t>‹#›</a:t>
            </a:fld>
            <a:endParaRPr lang="en-US" altLang="en-US"/>
          </a:p>
        </p:txBody>
      </p:sp>
    </p:spTree>
    <p:extLst>
      <p:ext uri="{BB962C8B-B14F-4D97-AF65-F5344CB8AC3E}">
        <p14:creationId xmlns:p14="http://schemas.microsoft.com/office/powerpoint/2010/main" val="1561341663"/>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15F4-6FFB-86D5-281D-5376996BB9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637B0-331B-27CF-4711-2E6A16AABDD7}"/>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3ED192-7AF0-1C21-AF9E-7A6F89454ED0}"/>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113DBB-2279-C01C-FD3D-462C8C9CD9C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2C68A88-E00D-F45E-90A5-93D8EFAB11D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3DDA883-4D7D-4DA4-0EE6-E4FBEC2DE69E}"/>
              </a:ext>
            </a:extLst>
          </p:cNvPr>
          <p:cNvSpPr>
            <a:spLocks noGrp="1"/>
          </p:cNvSpPr>
          <p:nvPr>
            <p:ph type="sldNum" sz="quarter" idx="12"/>
          </p:nvPr>
        </p:nvSpPr>
        <p:spPr/>
        <p:txBody>
          <a:bodyPr/>
          <a:lstStyle>
            <a:lvl1pPr>
              <a:defRPr/>
            </a:lvl1pPr>
          </a:lstStyle>
          <a:p>
            <a:fld id="{4951F934-7680-4A4D-8333-80031B3AEA88}" type="slidenum">
              <a:rPr lang="en-US" altLang="en-US"/>
              <a:pPr/>
              <a:t>‹#›</a:t>
            </a:fld>
            <a:endParaRPr lang="en-US" altLang="en-US"/>
          </a:p>
        </p:txBody>
      </p:sp>
    </p:spTree>
    <p:extLst>
      <p:ext uri="{BB962C8B-B14F-4D97-AF65-F5344CB8AC3E}">
        <p14:creationId xmlns:p14="http://schemas.microsoft.com/office/powerpoint/2010/main" val="1904100155"/>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3233-C239-3361-6F34-018E141DC86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CB8576-06B6-B0C3-7C99-BFD5AB0297D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DB1F-A83B-5E90-63C1-D8A7107EF1D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9C15F5-2CDF-642B-1847-0A00FE4A8A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E07BD-8A92-465A-46BD-C7E07544CDC7}"/>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AC7794-2CCF-A6CC-A878-0B1DCB7DA3B9}"/>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FFC093E7-4F89-9E9D-0D5F-229A6B6004A9}"/>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12AC40A2-3B81-753C-7D44-264F779B580C}"/>
              </a:ext>
            </a:extLst>
          </p:cNvPr>
          <p:cNvSpPr>
            <a:spLocks noGrp="1"/>
          </p:cNvSpPr>
          <p:nvPr>
            <p:ph type="sldNum" sz="quarter" idx="12"/>
          </p:nvPr>
        </p:nvSpPr>
        <p:spPr/>
        <p:txBody>
          <a:bodyPr/>
          <a:lstStyle>
            <a:lvl1pPr>
              <a:defRPr/>
            </a:lvl1pPr>
          </a:lstStyle>
          <a:p>
            <a:fld id="{A2F9EBEC-3A8A-4C92-BAF3-7BC8295D3EFD}" type="slidenum">
              <a:rPr lang="en-US" altLang="en-US"/>
              <a:pPr/>
              <a:t>‹#›</a:t>
            </a:fld>
            <a:endParaRPr lang="en-US" altLang="en-US"/>
          </a:p>
        </p:txBody>
      </p:sp>
    </p:spTree>
    <p:extLst>
      <p:ext uri="{BB962C8B-B14F-4D97-AF65-F5344CB8AC3E}">
        <p14:creationId xmlns:p14="http://schemas.microsoft.com/office/powerpoint/2010/main" val="3251071825"/>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D9FA-0696-024F-AC2C-55DAC109D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E837E5-F5FE-7F39-A600-8BD0346BBFA3}"/>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58BF6CE-D3B3-EA62-5D2D-74AC59B4FFEA}"/>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832D160-9586-E11E-D68E-F58F13459461}"/>
              </a:ext>
            </a:extLst>
          </p:cNvPr>
          <p:cNvSpPr>
            <a:spLocks noGrp="1"/>
          </p:cNvSpPr>
          <p:nvPr>
            <p:ph type="sldNum" sz="quarter" idx="12"/>
          </p:nvPr>
        </p:nvSpPr>
        <p:spPr/>
        <p:txBody>
          <a:bodyPr/>
          <a:lstStyle>
            <a:lvl1pPr>
              <a:defRPr/>
            </a:lvl1pPr>
          </a:lstStyle>
          <a:p>
            <a:fld id="{9ADBB774-8C05-4FE4-922E-61E8C26DFC58}" type="slidenum">
              <a:rPr lang="en-US" altLang="en-US"/>
              <a:pPr/>
              <a:t>‹#›</a:t>
            </a:fld>
            <a:endParaRPr lang="en-US" altLang="en-US"/>
          </a:p>
        </p:txBody>
      </p:sp>
    </p:spTree>
    <p:extLst>
      <p:ext uri="{BB962C8B-B14F-4D97-AF65-F5344CB8AC3E}">
        <p14:creationId xmlns:p14="http://schemas.microsoft.com/office/powerpoint/2010/main" val="2267981528"/>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B05F08-8A90-F73C-92FE-DAB2CDB2EEA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0A3E4B7-A95A-9F6D-00F5-5011F50C75D4}"/>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3EBC163F-A373-E00C-78A8-992CF1688549}"/>
              </a:ext>
            </a:extLst>
          </p:cNvPr>
          <p:cNvSpPr>
            <a:spLocks noGrp="1"/>
          </p:cNvSpPr>
          <p:nvPr>
            <p:ph type="sldNum" sz="quarter" idx="12"/>
          </p:nvPr>
        </p:nvSpPr>
        <p:spPr/>
        <p:txBody>
          <a:bodyPr/>
          <a:lstStyle>
            <a:lvl1pPr>
              <a:defRPr/>
            </a:lvl1pPr>
          </a:lstStyle>
          <a:p>
            <a:fld id="{D8F5FFDD-F7AA-47BF-A899-0B3E803C92F2}" type="slidenum">
              <a:rPr lang="en-US" altLang="en-US"/>
              <a:pPr/>
              <a:t>‹#›</a:t>
            </a:fld>
            <a:endParaRPr lang="en-US" altLang="en-US"/>
          </a:p>
        </p:txBody>
      </p:sp>
    </p:spTree>
    <p:extLst>
      <p:ext uri="{BB962C8B-B14F-4D97-AF65-F5344CB8AC3E}">
        <p14:creationId xmlns:p14="http://schemas.microsoft.com/office/powerpoint/2010/main" val="288409260"/>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55B1-8F88-EC9D-6146-0925EDCF931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6102-B674-7390-9B25-7473AC756E2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B26FD6-254D-68B4-8978-D2FF5293D7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8BECD-2807-5EE7-34C7-F5C979B1205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BFC4707-BC0E-0395-11DB-CAFCD3CD1623}"/>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6368108-597F-DDC0-90E3-EDA5328AD75B}"/>
              </a:ext>
            </a:extLst>
          </p:cNvPr>
          <p:cNvSpPr>
            <a:spLocks noGrp="1"/>
          </p:cNvSpPr>
          <p:nvPr>
            <p:ph type="sldNum" sz="quarter" idx="12"/>
          </p:nvPr>
        </p:nvSpPr>
        <p:spPr/>
        <p:txBody>
          <a:bodyPr/>
          <a:lstStyle>
            <a:lvl1pPr>
              <a:defRPr/>
            </a:lvl1pPr>
          </a:lstStyle>
          <a:p>
            <a:fld id="{801F15FB-E19C-4E34-B684-62E8E5D14CD6}" type="slidenum">
              <a:rPr lang="en-US" altLang="en-US"/>
              <a:pPr/>
              <a:t>‹#›</a:t>
            </a:fld>
            <a:endParaRPr lang="en-US" altLang="en-US"/>
          </a:p>
        </p:txBody>
      </p:sp>
    </p:spTree>
    <p:extLst>
      <p:ext uri="{BB962C8B-B14F-4D97-AF65-F5344CB8AC3E}">
        <p14:creationId xmlns:p14="http://schemas.microsoft.com/office/powerpoint/2010/main" val="3883107239"/>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55C9-751A-B548-2758-1C9B77F65A8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00B5D5-FC71-5B6C-53CA-13ABF94AD38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37F64-B8D7-03FB-2E4A-90F18848F7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DC696-6DB1-D203-049F-D0902113E28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A6B22C7-0E52-0FBC-6DE2-7928715CA22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32612CB-7FDC-FDCF-3822-991D96D0E814}"/>
              </a:ext>
            </a:extLst>
          </p:cNvPr>
          <p:cNvSpPr>
            <a:spLocks noGrp="1"/>
          </p:cNvSpPr>
          <p:nvPr>
            <p:ph type="sldNum" sz="quarter" idx="12"/>
          </p:nvPr>
        </p:nvSpPr>
        <p:spPr/>
        <p:txBody>
          <a:bodyPr/>
          <a:lstStyle>
            <a:lvl1pPr>
              <a:defRPr/>
            </a:lvl1pPr>
          </a:lstStyle>
          <a:p>
            <a:fld id="{91EC33E9-383A-4A81-8603-FB47D4522DCE}" type="slidenum">
              <a:rPr lang="en-US" altLang="en-US"/>
              <a:pPr/>
              <a:t>‹#›</a:t>
            </a:fld>
            <a:endParaRPr lang="en-US" altLang="en-US"/>
          </a:p>
        </p:txBody>
      </p:sp>
    </p:spTree>
    <p:extLst>
      <p:ext uri="{BB962C8B-B14F-4D97-AF65-F5344CB8AC3E}">
        <p14:creationId xmlns:p14="http://schemas.microsoft.com/office/powerpoint/2010/main" val="238091702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601735-EFE7-3C94-26E4-E69A7DD9125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5060617-2C9D-8DFD-3FCE-3DCD5D45086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1BEB751-E7DA-B5D6-809F-E28B2838BF3D}"/>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defRPr>
            </a:lvl1pPr>
          </a:lstStyle>
          <a:p>
            <a:endParaRPr lang="en-US" altLang="en-US"/>
          </a:p>
        </p:txBody>
      </p:sp>
      <p:sp>
        <p:nvSpPr>
          <p:cNvPr id="1029" name="Rectangle 5">
            <a:extLst>
              <a:ext uri="{FF2B5EF4-FFF2-40B4-BE49-F238E27FC236}">
                <a16:creationId xmlns:a16="http://schemas.microsoft.com/office/drawing/2014/main" id="{559573C5-EB63-E668-25EE-E42236DC162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latin typeface="+mn-lt"/>
              </a:defRPr>
            </a:lvl1pPr>
          </a:lstStyle>
          <a:p>
            <a:endParaRPr lang="en-US" altLang="en-US"/>
          </a:p>
        </p:txBody>
      </p:sp>
      <p:sp>
        <p:nvSpPr>
          <p:cNvPr id="1030" name="Rectangle 6">
            <a:extLst>
              <a:ext uri="{FF2B5EF4-FFF2-40B4-BE49-F238E27FC236}">
                <a16:creationId xmlns:a16="http://schemas.microsoft.com/office/drawing/2014/main" id="{7FA9FD3D-2224-2163-39C5-84250F7EE717}"/>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mn-lt"/>
              </a:defRPr>
            </a:lvl1pPr>
          </a:lstStyle>
          <a:p>
            <a:fld id="{BC7B47E6-80EA-4E87-9EDB-9133ED17AAD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121577A-AD3A-A0D8-1C6D-F8E4A9CFCA22}"/>
              </a:ext>
            </a:extLst>
          </p:cNvPr>
          <p:cNvSpPr>
            <a:spLocks noGrp="1" noChangeArrowheads="1"/>
          </p:cNvSpPr>
          <p:nvPr>
            <p:ph type="ctrTitle"/>
          </p:nvPr>
        </p:nvSpPr>
        <p:spPr>
          <a:xfrm>
            <a:off x="685800" y="381000"/>
            <a:ext cx="7772400" cy="1143000"/>
          </a:xfrm>
        </p:spPr>
        <p:txBody>
          <a:bodyPr anchor="ctr"/>
          <a:lstStyle/>
          <a:p>
            <a:r>
              <a:rPr lang="en-US" altLang="en-US" sz="4400" b="1">
                <a:solidFill>
                  <a:srgbClr val="CC0000"/>
                </a:solidFill>
              </a:rPr>
              <a:t>OSI Model</a:t>
            </a:r>
          </a:p>
        </p:txBody>
      </p:sp>
      <p:sp>
        <p:nvSpPr>
          <p:cNvPr id="6147" name="Rectangle 3">
            <a:extLst>
              <a:ext uri="{FF2B5EF4-FFF2-40B4-BE49-F238E27FC236}">
                <a16:creationId xmlns:a16="http://schemas.microsoft.com/office/drawing/2014/main" id="{A05D6DA9-D10C-F06B-9BB8-F71E90DB1929}"/>
              </a:ext>
            </a:extLst>
          </p:cNvPr>
          <p:cNvSpPr>
            <a:spLocks noGrp="1" noChangeArrowheads="1"/>
          </p:cNvSpPr>
          <p:nvPr>
            <p:ph type="subTitle" idx="1"/>
          </p:nvPr>
        </p:nvSpPr>
        <p:spPr>
          <a:xfrm>
            <a:off x="914400" y="1828800"/>
            <a:ext cx="7162800" cy="2057400"/>
          </a:xfrm>
        </p:spPr>
        <p:txBody>
          <a:bodyPr/>
          <a:lstStyle/>
          <a:p>
            <a:r>
              <a:rPr lang="en-US" altLang="en-US" sz="2800" b="1">
                <a:solidFill>
                  <a:schemeClr val="accent2"/>
                </a:solidFill>
              </a:rPr>
              <a:t>OSI Reference Model</a:t>
            </a:r>
            <a:endParaRPr lang="en-US" altLang="en-US" sz="2800" b="1" dirty="0">
              <a:solidFill>
                <a:schemeClr val="accent2"/>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121068CF-9721-FFE3-CA52-565175871B9F}"/>
              </a:ext>
            </a:extLst>
          </p:cNvPr>
          <p:cNvSpPr>
            <a:spLocks noGrp="1" noChangeArrowheads="1"/>
          </p:cNvSpPr>
          <p:nvPr>
            <p:ph type="body" idx="1"/>
          </p:nvPr>
        </p:nvSpPr>
        <p:spPr>
          <a:xfrm>
            <a:off x="304800" y="1143000"/>
            <a:ext cx="8610600" cy="5334000"/>
          </a:xfrm>
        </p:spPr>
        <p:txBody>
          <a:bodyPr/>
          <a:lstStyle/>
          <a:p>
            <a:pPr marL="609600" indent="-609600">
              <a:buFont typeface="Symbol" panose="05050102010706020507" pitchFamily="18" charset="2"/>
              <a:buChar char="·"/>
            </a:pPr>
            <a:r>
              <a:rPr lang="en-US" altLang="en-US">
                <a:latin typeface=" "/>
              </a:rPr>
              <a:t>Packages raw bits from the Physical layer into frames (logical, structured packets for data). </a:t>
            </a:r>
          </a:p>
          <a:p>
            <a:pPr marL="609600" indent="-609600">
              <a:buFont typeface="Symbol" panose="05050102010706020507" pitchFamily="18" charset="2"/>
              <a:buChar char="·"/>
            </a:pPr>
            <a:r>
              <a:rPr lang="en-US" altLang="en-US">
                <a:latin typeface=" "/>
              </a:rPr>
              <a:t>Provides reliable transmission of frames</a:t>
            </a:r>
          </a:p>
          <a:p>
            <a:pPr marL="1100138" lvl="1" indent="-533400">
              <a:buFont typeface="Symbol" panose="05050102010706020507" pitchFamily="18" charset="2"/>
              <a:buChar char="·"/>
            </a:pPr>
            <a:r>
              <a:rPr lang="en-US" altLang="en-US">
                <a:latin typeface=" "/>
              </a:rPr>
              <a:t>It waits for an acknowledgment from the receiving computer.</a:t>
            </a:r>
          </a:p>
          <a:p>
            <a:pPr marL="1100138" lvl="1" indent="-533400">
              <a:buFont typeface="Symbol" panose="05050102010706020507" pitchFamily="18" charset="2"/>
              <a:buChar char="·"/>
            </a:pPr>
            <a:r>
              <a:rPr lang="en-US" altLang="en-US">
                <a:latin typeface=" "/>
              </a:rPr>
              <a:t>Retransmits frames for which acknowledgement not received</a:t>
            </a:r>
            <a:endParaRPr lang="en-US" altLang="en-US"/>
          </a:p>
        </p:txBody>
      </p:sp>
      <p:sp>
        <p:nvSpPr>
          <p:cNvPr id="524291" name="Rectangle 3">
            <a:extLst>
              <a:ext uri="{FF2B5EF4-FFF2-40B4-BE49-F238E27FC236}">
                <a16:creationId xmlns:a16="http://schemas.microsoft.com/office/drawing/2014/main" id="{9AC499D8-233E-F8B7-7A41-FCD08B03124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2: Data Link Layer</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E0C3C74A-BB3C-8BD1-9219-DAD0E03E524B}"/>
              </a:ext>
            </a:extLst>
          </p:cNvPr>
          <p:cNvSpPr>
            <a:spLocks noGrp="1" noChangeArrowheads="1"/>
          </p:cNvSpPr>
          <p:nvPr>
            <p:ph type="body" idx="1"/>
          </p:nvPr>
        </p:nvSpPr>
        <p:spPr>
          <a:xfrm>
            <a:off x="304800" y="1143000"/>
            <a:ext cx="8610600" cy="5334000"/>
          </a:xfrm>
        </p:spPr>
        <p:txBody>
          <a:bodyPr/>
          <a:lstStyle/>
          <a:p>
            <a:pPr marL="609600" indent="-609600"/>
            <a:r>
              <a:rPr lang="en-US" altLang="en-US" sz="2800">
                <a:latin typeface=" "/>
              </a:rPr>
              <a:t>Transmits bits from one computer to another</a:t>
            </a:r>
          </a:p>
          <a:p>
            <a:pPr marL="609600" indent="-609600"/>
            <a:r>
              <a:rPr lang="en-US" altLang="en-US" sz="2800">
                <a:latin typeface=" "/>
              </a:rPr>
              <a:t>Regulates the transmission of a stream of bits over a physical medium. </a:t>
            </a:r>
          </a:p>
          <a:p>
            <a:pPr marL="609600" indent="-609600"/>
            <a:r>
              <a:rPr lang="en-US" altLang="en-US" sz="2800">
                <a:latin typeface=" "/>
              </a:rPr>
              <a:t>Defines how the cable is attached to the network adapter and what transmission technique is used to send data over the cable. Deals with issues like</a:t>
            </a:r>
          </a:p>
          <a:p>
            <a:pPr marL="1100138" lvl="1" indent="-533400"/>
            <a:r>
              <a:rPr lang="en-US" altLang="en-US" sz="2400"/>
              <a:t>The definition of 0 and 1, e.g. how many volts represents a 1, and how long a bit lasts?</a:t>
            </a:r>
          </a:p>
          <a:p>
            <a:pPr marL="1100138" lvl="1" indent="-533400"/>
            <a:r>
              <a:rPr lang="en-US" altLang="en-US" sz="2400"/>
              <a:t>Whether the channel is simplex or duplex?</a:t>
            </a:r>
          </a:p>
          <a:p>
            <a:pPr marL="1100138" lvl="1" indent="-533400"/>
            <a:r>
              <a:rPr lang="en-US" altLang="en-US" sz="2400"/>
              <a:t>How many pins a connector has, and what the function of each pin is?</a:t>
            </a:r>
            <a:endParaRPr lang="en-US" altLang="en-US" sz="2400">
              <a:latin typeface=" "/>
            </a:endParaRPr>
          </a:p>
        </p:txBody>
      </p:sp>
      <p:sp>
        <p:nvSpPr>
          <p:cNvPr id="526339" name="Rectangle 3">
            <a:extLst>
              <a:ext uri="{FF2B5EF4-FFF2-40B4-BE49-F238E27FC236}">
                <a16:creationId xmlns:a16="http://schemas.microsoft.com/office/drawing/2014/main" id="{FCD4B81E-6D8D-C829-EE54-61D59DB37BF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1: Physical Layer</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A96769A8-F4BD-A954-6B23-B1A879E644B2}"/>
              </a:ext>
            </a:extLst>
          </p:cNvPr>
          <p:cNvSpPr>
            <a:spLocks noGrp="1" noChangeArrowheads="1"/>
          </p:cNvSpPr>
          <p:nvPr>
            <p:ph type="body" idx="1"/>
          </p:nvPr>
        </p:nvSpPr>
        <p:spPr>
          <a:xfrm>
            <a:off x="5410200" y="1524000"/>
            <a:ext cx="3505200" cy="4953000"/>
          </a:xfrm>
        </p:spPr>
        <p:txBody>
          <a:bodyPr/>
          <a:lstStyle/>
          <a:p>
            <a:pPr marL="609600" indent="-609600"/>
            <a:r>
              <a:rPr lang="en-US" altLang="en-US" sz="2400">
                <a:latin typeface=" "/>
              </a:rPr>
              <a:t>Explicit Presentation and session layers missing in Internet Protocols</a:t>
            </a:r>
          </a:p>
          <a:p>
            <a:pPr marL="609600" indent="-609600"/>
            <a:r>
              <a:rPr lang="en-US" altLang="en-US" sz="2400">
                <a:latin typeface=" "/>
              </a:rPr>
              <a:t>Data Link and Network Layers redesigned</a:t>
            </a:r>
          </a:p>
        </p:txBody>
      </p:sp>
      <p:sp>
        <p:nvSpPr>
          <p:cNvPr id="528387" name="Rectangle 3">
            <a:extLst>
              <a:ext uri="{FF2B5EF4-FFF2-40B4-BE49-F238E27FC236}">
                <a16:creationId xmlns:a16="http://schemas.microsoft.com/office/drawing/2014/main" id="{91604458-0AC2-2BEC-5F8D-A1D786419846}"/>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Internet Protocols vs OSI</a:t>
            </a:r>
          </a:p>
        </p:txBody>
      </p:sp>
      <p:sp>
        <p:nvSpPr>
          <p:cNvPr id="528388" name="Rectangle 4">
            <a:extLst>
              <a:ext uri="{FF2B5EF4-FFF2-40B4-BE49-F238E27FC236}">
                <a16:creationId xmlns:a16="http://schemas.microsoft.com/office/drawing/2014/main" id="{0BA0BDCB-0EC1-D42E-1ED4-3210BC14AA53}"/>
              </a:ext>
            </a:extLst>
          </p:cNvPr>
          <p:cNvSpPr>
            <a:spLocks noChangeArrowheads="1"/>
          </p:cNvSpPr>
          <p:nvPr/>
        </p:nvSpPr>
        <p:spPr bwMode="auto">
          <a:xfrm>
            <a:off x="457200" y="16002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Application</a:t>
            </a:r>
            <a:endParaRPr lang="en-US" altLang="en-US" sz="2000" b="0">
              <a:solidFill>
                <a:schemeClr val="tx1"/>
              </a:solidFill>
              <a:latin typeface="Times New Roman" panose="02020603050405020304" pitchFamily="18" charset="0"/>
            </a:endParaRPr>
          </a:p>
        </p:txBody>
      </p:sp>
      <p:sp>
        <p:nvSpPr>
          <p:cNvPr id="528389" name="Rectangle 5">
            <a:extLst>
              <a:ext uri="{FF2B5EF4-FFF2-40B4-BE49-F238E27FC236}">
                <a16:creationId xmlns:a16="http://schemas.microsoft.com/office/drawing/2014/main" id="{B6C61B20-A874-8C37-611E-CA4E25828506}"/>
              </a:ext>
            </a:extLst>
          </p:cNvPr>
          <p:cNvSpPr>
            <a:spLocks noChangeArrowheads="1"/>
          </p:cNvSpPr>
          <p:nvPr/>
        </p:nvSpPr>
        <p:spPr bwMode="auto">
          <a:xfrm>
            <a:off x="457200" y="21336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Presentation</a:t>
            </a:r>
            <a:endParaRPr lang="en-US" altLang="en-US" sz="2000" b="0">
              <a:solidFill>
                <a:schemeClr val="tx1"/>
              </a:solidFill>
              <a:latin typeface="Times New Roman" panose="02020603050405020304" pitchFamily="18" charset="0"/>
            </a:endParaRPr>
          </a:p>
        </p:txBody>
      </p:sp>
      <p:sp>
        <p:nvSpPr>
          <p:cNvPr id="528390" name="Rectangle 6">
            <a:extLst>
              <a:ext uri="{FF2B5EF4-FFF2-40B4-BE49-F238E27FC236}">
                <a16:creationId xmlns:a16="http://schemas.microsoft.com/office/drawing/2014/main" id="{D58F9C93-B783-B18F-C7C0-90007987F4F2}"/>
              </a:ext>
            </a:extLst>
          </p:cNvPr>
          <p:cNvSpPr>
            <a:spLocks noChangeArrowheads="1"/>
          </p:cNvSpPr>
          <p:nvPr/>
        </p:nvSpPr>
        <p:spPr bwMode="auto">
          <a:xfrm>
            <a:off x="457200" y="26670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Session</a:t>
            </a:r>
            <a:endParaRPr lang="en-US" altLang="en-US" sz="2000" b="0">
              <a:solidFill>
                <a:schemeClr val="tx1"/>
              </a:solidFill>
              <a:latin typeface="Times New Roman" panose="02020603050405020304" pitchFamily="18" charset="0"/>
            </a:endParaRPr>
          </a:p>
        </p:txBody>
      </p:sp>
      <p:sp>
        <p:nvSpPr>
          <p:cNvPr id="528391" name="Rectangle 7">
            <a:extLst>
              <a:ext uri="{FF2B5EF4-FFF2-40B4-BE49-F238E27FC236}">
                <a16:creationId xmlns:a16="http://schemas.microsoft.com/office/drawing/2014/main" id="{93A6C471-4487-0E20-DEE2-A7C71FAFC005}"/>
              </a:ext>
            </a:extLst>
          </p:cNvPr>
          <p:cNvSpPr>
            <a:spLocks noChangeArrowheads="1"/>
          </p:cNvSpPr>
          <p:nvPr/>
        </p:nvSpPr>
        <p:spPr bwMode="auto">
          <a:xfrm>
            <a:off x="457200" y="32004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Transport</a:t>
            </a:r>
            <a:endParaRPr lang="en-US" altLang="en-US" sz="2000" b="0">
              <a:solidFill>
                <a:schemeClr val="tx1"/>
              </a:solidFill>
              <a:latin typeface="Times New Roman" panose="02020603050405020304" pitchFamily="18" charset="0"/>
            </a:endParaRPr>
          </a:p>
        </p:txBody>
      </p:sp>
      <p:sp>
        <p:nvSpPr>
          <p:cNvPr id="528392" name="Rectangle 8">
            <a:extLst>
              <a:ext uri="{FF2B5EF4-FFF2-40B4-BE49-F238E27FC236}">
                <a16:creationId xmlns:a16="http://schemas.microsoft.com/office/drawing/2014/main" id="{6C4FF993-3AC4-44BC-A06A-C57F74F66466}"/>
              </a:ext>
            </a:extLst>
          </p:cNvPr>
          <p:cNvSpPr>
            <a:spLocks noChangeArrowheads="1"/>
          </p:cNvSpPr>
          <p:nvPr/>
        </p:nvSpPr>
        <p:spPr bwMode="auto">
          <a:xfrm>
            <a:off x="457200" y="37338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Network</a:t>
            </a:r>
            <a:endParaRPr lang="en-US" altLang="en-US" sz="2000" b="0">
              <a:solidFill>
                <a:schemeClr val="tx1"/>
              </a:solidFill>
              <a:latin typeface="Times New Roman" panose="02020603050405020304" pitchFamily="18" charset="0"/>
            </a:endParaRPr>
          </a:p>
        </p:txBody>
      </p:sp>
      <p:sp>
        <p:nvSpPr>
          <p:cNvPr id="528393" name="Rectangle 9">
            <a:extLst>
              <a:ext uri="{FF2B5EF4-FFF2-40B4-BE49-F238E27FC236}">
                <a16:creationId xmlns:a16="http://schemas.microsoft.com/office/drawing/2014/main" id="{06367FD2-C3C9-809B-9A1D-019501D56D34}"/>
              </a:ext>
            </a:extLst>
          </p:cNvPr>
          <p:cNvSpPr>
            <a:spLocks noChangeArrowheads="1"/>
          </p:cNvSpPr>
          <p:nvPr/>
        </p:nvSpPr>
        <p:spPr bwMode="auto">
          <a:xfrm>
            <a:off x="457200" y="42672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Data Link</a:t>
            </a:r>
            <a:endParaRPr lang="en-US" altLang="en-US" sz="2000" b="0">
              <a:solidFill>
                <a:schemeClr val="tx1"/>
              </a:solidFill>
              <a:latin typeface="Times New Roman" panose="02020603050405020304" pitchFamily="18" charset="0"/>
            </a:endParaRPr>
          </a:p>
        </p:txBody>
      </p:sp>
      <p:sp>
        <p:nvSpPr>
          <p:cNvPr id="528394" name="Rectangle 10">
            <a:extLst>
              <a:ext uri="{FF2B5EF4-FFF2-40B4-BE49-F238E27FC236}">
                <a16:creationId xmlns:a16="http://schemas.microsoft.com/office/drawing/2014/main" id="{17BFFDF5-1A84-D13E-A3EA-D9D2028024A0}"/>
              </a:ext>
            </a:extLst>
          </p:cNvPr>
          <p:cNvSpPr>
            <a:spLocks noChangeArrowheads="1"/>
          </p:cNvSpPr>
          <p:nvPr/>
        </p:nvSpPr>
        <p:spPr bwMode="auto">
          <a:xfrm>
            <a:off x="457200" y="48006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Physical</a:t>
            </a:r>
            <a:endParaRPr lang="en-US" altLang="en-US" sz="2000" b="0">
              <a:solidFill>
                <a:schemeClr val="tx1"/>
              </a:solidFill>
              <a:latin typeface="Times New Roman" panose="02020603050405020304" pitchFamily="18" charset="0"/>
            </a:endParaRPr>
          </a:p>
        </p:txBody>
      </p:sp>
      <p:sp>
        <p:nvSpPr>
          <p:cNvPr id="528395" name="Rectangle 11">
            <a:extLst>
              <a:ext uri="{FF2B5EF4-FFF2-40B4-BE49-F238E27FC236}">
                <a16:creationId xmlns:a16="http://schemas.microsoft.com/office/drawing/2014/main" id="{284B2FD9-FDB0-7051-2D62-623E762D74BC}"/>
              </a:ext>
            </a:extLst>
          </p:cNvPr>
          <p:cNvSpPr>
            <a:spLocks noChangeArrowheads="1"/>
          </p:cNvSpPr>
          <p:nvPr/>
        </p:nvSpPr>
        <p:spPr bwMode="auto">
          <a:xfrm>
            <a:off x="3200400" y="1600200"/>
            <a:ext cx="2038350" cy="1600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Application</a:t>
            </a:r>
            <a:endParaRPr lang="en-US" altLang="en-US" sz="2000" b="0">
              <a:solidFill>
                <a:schemeClr val="tx1"/>
              </a:solidFill>
              <a:latin typeface="Times New Roman" panose="02020603050405020304" pitchFamily="18" charset="0"/>
            </a:endParaRPr>
          </a:p>
        </p:txBody>
      </p:sp>
      <p:sp>
        <p:nvSpPr>
          <p:cNvPr id="528396" name="Rectangle 12">
            <a:extLst>
              <a:ext uri="{FF2B5EF4-FFF2-40B4-BE49-F238E27FC236}">
                <a16:creationId xmlns:a16="http://schemas.microsoft.com/office/drawing/2014/main" id="{CB0A575E-7B42-A7D3-9C65-E3841BE4BDFC}"/>
              </a:ext>
            </a:extLst>
          </p:cNvPr>
          <p:cNvSpPr>
            <a:spLocks noChangeArrowheads="1"/>
          </p:cNvSpPr>
          <p:nvPr/>
        </p:nvSpPr>
        <p:spPr bwMode="auto">
          <a:xfrm>
            <a:off x="3200400" y="32004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TCP</a:t>
            </a:r>
            <a:endParaRPr lang="en-US" altLang="en-US" sz="2000" b="0">
              <a:solidFill>
                <a:schemeClr val="tx1"/>
              </a:solidFill>
              <a:latin typeface="Times New Roman" panose="02020603050405020304" pitchFamily="18" charset="0"/>
            </a:endParaRPr>
          </a:p>
        </p:txBody>
      </p:sp>
      <p:sp>
        <p:nvSpPr>
          <p:cNvPr id="528397" name="Rectangle 13">
            <a:extLst>
              <a:ext uri="{FF2B5EF4-FFF2-40B4-BE49-F238E27FC236}">
                <a16:creationId xmlns:a16="http://schemas.microsoft.com/office/drawing/2014/main" id="{80D6D28F-1052-2588-902A-4A5ABBB6A722}"/>
              </a:ext>
            </a:extLst>
          </p:cNvPr>
          <p:cNvSpPr>
            <a:spLocks noChangeArrowheads="1"/>
          </p:cNvSpPr>
          <p:nvPr/>
        </p:nvSpPr>
        <p:spPr bwMode="auto">
          <a:xfrm>
            <a:off x="3200400" y="3733800"/>
            <a:ext cx="2038350" cy="304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IP</a:t>
            </a:r>
            <a:endParaRPr lang="en-US" altLang="en-US" sz="2000" b="0">
              <a:solidFill>
                <a:schemeClr val="tx1"/>
              </a:solidFill>
              <a:latin typeface="Times New Roman" panose="02020603050405020304" pitchFamily="18" charset="0"/>
            </a:endParaRPr>
          </a:p>
        </p:txBody>
      </p:sp>
      <p:sp>
        <p:nvSpPr>
          <p:cNvPr id="528398" name="Rectangle 14">
            <a:extLst>
              <a:ext uri="{FF2B5EF4-FFF2-40B4-BE49-F238E27FC236}">
                <a16:creationId xmlns:a16="http://schemas.microsoft.com/office/drawing/2014/main" id="{2176D5F8-DB43-97E0-CCC6-281C1131E481}"/>
              </a:ext>
            </a:extLst>
          </p:cNvPr>
          <p:cNvSpPr>
            <a:spLocks noChangeArrowheads="1"/>
          </p:cNvSpPr>
          <p:nvPr/>
        </p:nvSpPr>
        <p:spPr bwMode="auto">
          <a:xfrm>
            <a:off x="3200400" y="4038600"/>
            <a:ext cx="2038350" cy="762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Network Interface</a:t>
            </a:r>
            <a:endParaRPr lang="en-US" altLang="en-US" sz="2000" b="0">
              <a:solidFill>
                <a:schemeClr val="tx1"/>
              </a:solidFill>
              <a:latin typeface="Times New Roman" panose="02020603050405020304" pitchFamily="18" charset="0"/>
            </a:endParaRPr>
          </a:p>
        </p:txBody>
      </p:sp>
      <p:sp>
        <p:nvSpPr>
          <p:cNvPr id="528399" name="Rectangle 15">
            <a:extLst>
              <a:ext uri="{FF2B5EF4-FFF2-40B4-BE49-F238E27FC236}">
                <a16:creationId xmlns:a16="http://schemas.microsoft.com/office/drawing/2014/main" id="{7B64F85D-2FFA-8D70-4F1E-F67B6AE51341}"/>
              </a:ext>
            </a:extLst>
          </p:cNvPr>
          <p:cNvSpPr>
            <a:spLocks noChangeArrowheads="1"/>
          </p:cNvSpPr>
          <p:nvPr/>
        </p:nvSpPr>
        <p:spPr bwMode="auto">
          <a:xfrm>
            <a:off x="3200400" y="4800600"/>
            <a:ext cx="203835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Hardware</a:t>
            </a:r>
            <a:endParaRPr lang="en-US" altLang="en-US" sz="2000" b="0">
              <a:solidFill>
                <a:schemeClr val="tx1"/>
              </a:solidFill>
              <a:latin typeface="Times New Roman" panose="02020603050405020304" pitchFamily="18" charset="0"/>
            </a:endParaRPr>
          </a:p>
        </p:txBody>
      </p:sp>
      <p:sp>
        <p:nvSpPr>
          <p:cNvPr id="528400" name="Line 16">
            <a:extLst>
              <a:ext uri="{FF2B5EF4-FFF2-40B4-BE49-F238E27FC236}">
                <a16:creationId xmlns:a16="http://schemas.microsoft.com/office/drawing/2014/main" id="{8F0F5864-EF03-9BBB-2F49-6FCA78241D4C}"/>
              </a:ext>
            </a:extLst>
          </p:cNvPr>
          <p:cNvSpPr>
            <a:spLocks noChangeShapeType="1"/>
          </p:cNvSpPr>
          <p:nvPr/>
        </p:nvSpPr>
        <p:spPr bwMode="auto">
          <a:xfrm>
            <a:off x="2495550" y="1600200"/>
            <a:ext cx="704850" cy="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1" name="Line 17">
            <a:extLst>
              <a:ext uri="{FF2B5EF4-FFF2-40B4-BE49-F238E27FC236}">
                <a16:creationId xmlns:a16="http://schemas.microsoft.com/office/drawing/2014/main" id="{2F873FD0-1880-2F11-6B07-E94283CF7D01}"/>
              </a:ext>
            </a:extLst>
          </p:cNvPr>
          <p:cNvSpPr>
            <a:spLocks noChangeShapeType="1"/>
          </p:cNvSpPr>
          <p:nvPr/>
        </p:nvSpPr>
        <p:spPr bwMode="auto">
          <a:xfrm>
            <a:off x="2495550" y="3200400"/>
            <a:ext cx="704850" cy="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2" name="Line 18">
            <a:extLst>
              <a:ext uri="{FF2B5EF4-FFF2-40B4-BE49-F238E27FC236}">
                <a16:creationId xmlns:a16="http://schemas.microsoft.com/office/drawing/2014/main" id="{A916545E-1F5D-1D16-0F3D-D865F2601193}"/>
              </a:ext>
            </a:extLst>
          </p:cNvPr>
          <p:cNvSpPr>
            <a:spLocks noChangeShapeType="1"/>
          </p:cNvSpPr>
          <p:nvPr/>
        </p:nvSpPr>
        <p:spPr bwMode="auto">
          <a:xfrm>
            <a:off x="2495550" y="3733800"/>
            <a:ext cx="704850" cy="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3" name="Line 19">
            <a:extLst>
              <a:ext uri="{FF2B5EF4-FFF2-40B4-BE49-F238E27FC236}">
                <a16:creationId xmlns:a16="http://schemas.microsoft.com/office/drawing/2014/main" id="{41A40212-788D-0D74-020B-2FE5A3B288B8}"/>
              </a:ext>
            </a:extLst>
          </p:cNvPr>
          <p:cNvSpPr>
            <a:spLocks noChangeShapeType="1"/>
          </p:cNvSpPr>
          <p:nvPr/>
        </p:nvSpPr>
        <p:spPr bwMode="auto">
          <a:xfrm>
            <a:off x="2495550" y="4038600"/>
            <a:ext cx="704850" cy="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4" name="Line 20">
            <a:extLst>
              <a:ext uri="{FF2B5EF4-FFF2-40B4-BE49-F238E27FC236}">
                <a16:creationId xmlns:a16="http://schemas.microsoft.com/office/drawing/2014/main" id="{9AA20E96-A78D-E11E-AD10-5BE2B079AC9B}"/>
              </a:ext>
            </a:extLst>
          </p:cNvPr>
          <p:cNvSpPr>
            <a:spLocks noChangeShapeType="1"/>
          </p:cNvSpPr>
          <p:nvPr/>
        </p:nvSpPr>
        <p:spPr bwMode="auto">
          <a:xfrm>
            <a:off x="2495550" y="4800600"/>
            <a:ext cx="704850" cy="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405" name="Line 21">
            <a:extLst>
              <a:ext uri="{FF2B5EF4-FFF2-40B4-BE49-F238E27FC236}">
                <a16:creationId xmlns:a16="http://schemas.microsoft.com/office/drawing/2014/main" id="{260DC121-1405-F0B3-C63B-877FCBDFE48C}"/>
              </a:ext>
            </a:extLst>
          </p:cNvPr>
          <p:cNvSpPr>
            <a:spLocks noChangeShapeType="1"/>
          </p:cNvSpPr>
          <p:nvPr/>
        </p:nvSpPr>
        <p:spPr bwMode="auto">
          <a:xfrm>
            <a:off x="2495550" y="5334000"/>
            <a:ext cx="704850" cy="0"/>
          </a:xfrm>
          <a:prstGeom prst="line">
            <a:avLst/>
          </a:prstGeom>
          <a:noFill/>
          <a:ln w="28575"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2CCE6011-190F-836E-CE5B-4E297279A7F3}"/>
              </a:ext>
            </a:extLst>
          </p:cNvPr>
          <p:cNvSpPr>
            <a:spLocks noGrp="1" noChangeArrowheads="1"/>
          </p:cNvSpPr>
          <p:nvPr>
            <p:ph type="body" idx="1"/>
          </p:nvPr>
        </p:nvSpPr>
        <p:spPr>
          <a:xfrm>
            <a:off x="304800" y="1143000"/>
            <a:ext cx="8610600" cy="5334000"/>
          </a:xfrm>
        </p:spPr>
        <p:txBody>
          <a:bodyPr/>
          <a:lstStyle/>
          <a:p>
            <a:pPr marL="609600" indent="-609600"/>
            <a:r>
              <a:rPr lang="en-GB" altLang="en-US"/>
              <a:t>In OSI model, each layer provide services to layer above, and ‘consumes’ services provided by layer below.</a:t>
            </a:r>
          </a:p>
          <a:p>
            <a:pPr marL="609600" indent="-609600"/>
            <a:r>
              <a:rPr lang="en-GB" altLang="en-US"/>
              <a:t>Active elements in a layer called </a:t>
            </a:r>
            <a:r>
              <a:rPr lang="en-GB" altLang="en-US" i="1"/>
              <a:t>entities</a:t>
            </a:r>
            <a:r>
              <a:rPr lang="en-GB" altLang="en-US"/>
              <a:t>.</a:t>
            </a:r>
          </a:p>
          <a:p>
            <a:pPr marL="609600" indent="-609600"/>
            <a:r>
              <a:rPr lang="en-GB" altLang="en-US"/>
              <a:t>Entities in same layer in different machines called </a:t>
            </a:r>
            <a:r>
              <a:rPr lang="en-GB" altLang="en-US" i="1"/>
              <a:t>peer entities</a:t>
            </a:r>
            <a:r>
              <a:rPr lang="en-GB" altLang="en-US"/>
              <a:t>.</a:t>
            </a:r>
            <a:endParaRPr lang="en-US" altLang="en-US"/>
          </a:p>
        </p:txBody>
      </p:sp>
      <p:sp>
        <p:nvSpPr>
          <p:cNvPr id="530435" name="Rectangle 3">
            <a:extLst>
              <a:ext uri="{FF2B5EF4-FFF2-40B4-BE49-F238E27FC236}">
                <a16:creationId xmlns:a16="http://schemas.microsoft.com/office/drawing/2014/main" id="{391A7DA1-4ADF-8CC1-8E2B-12CAFB1FC5E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Services in the OSI Model</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274B9D2A-AD02-E7DD-D0F4-77EACDDD7848}"/>
              </a:ext>
            </a:extLst>
          </p:cNvPr>
          <p:cNvSpPr>
            <a:spLocks noGrp="1" noChangeArrowheads="1"/>
          </p:cNvSpPr>
          <p:nvPr>
            <p:ph type="body" idx="1"/>
          </p:nvPr>
        </p:nvSpPr>
        <p:spPr>
          <a:xfrm>
            <a:off x="304800" y="5410200"/>
            <a:ext cx="8610600" cy="1295400"/>
          </a:xfrm>
        </p:spPr>
        <p:txBody>
          <a:bodyPr/>
          <a:lstStyle/>
          <a:p>
            <a:pPr marL="609600" indent="-609600"/>
            <a:r>
              <a:rPr lang="en-US" altLang="en-US" sz="2400">
                <a:latin typeface=" "/>
              </a:rPr>
              <a:t>Layer N provides service to layer N+1</a:t>
            </a:r>
          </a:p>
        </p:txBody>
      </p:sp>
      <p:sp>
        <p:nvSpPr>
          <p:cNvPr id="538627" name="Rectangle 3">
            <a:extLst>
              <a:ext uri="{FF2B5EF4-FFF2-40B4-BE49-F238E27FC236}">
                <a16:creationId xmlns:a16="http://schemas.microsoft.com/office/drawing/2014/main" id="{8FA78726-FCFD-B6F6-383A-E75032AF400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Layering Principles</a:t>
            </a:r>
          </a:p>
        </p:txBody>
      </p:sp>
      <p:sp>
        <p:nvSpPr>
          <p:cNvPr id="538646" name="Rectangle 22">
            <a:extLst>
              <a:ext uri="{FF2B5EF4-FFF2-40B4-BE49-F238E27FC236}">
                <a16:creationId xmlns:a16="http://schemas.microsoft.com/office/drawing/2014/main" id="{303C93DD-8EAA-2901-8870-E0C014E05D21}"/>
              </a:ext>
            </a:extLst>
          </p:cNvPr>
          <p:cNvSpPr>
            <a:spLocks noChangeArrowheads="1"/>
          </p:cNvSpPr>
          <p:nvPr/>
        </p:nvSpPr>
        <p:spPr bwMode="auto">
          <a:xfrm>
            <a:off x="844550" y="1981200"/>
            <a:ext cx="2109788" cy="1295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(N+1) Entity</a:t>
            </a:r>
          </a:p>
          <a:p>
            <a:pPr algn="ctr" eaLnBrk="0" hangingPunct="0">
              <a:spcBef>
                <a:spcPct val="0"/>
              </a:spcBef>
            </a:pPr>
            <a:r>
              <a:rPr lang="en-GB" altLang="en-US" sz="2000" b="0" i="1">
                <a:solidFill>
                  <a:schemeClr val="tx1"/>
                </a:solidFill>
                <a:latin typeface="Times New Roman" panose="02020603050405020304" pitchFamily="18" charset="0"/>
              </a:rPr>
              <a:t>Service User</a:t>
            </a:r>
            <a:endParaRPr lang="en-US" altLang="en-US" sz="2000" b="0" i="1">
              <a:solidFill>
                <a:schemeClr val="tx1"/>
              </a:solidFill>
              <a:latin typeface="Times New Roman" panose="02020603050405020304" pitchFamily="18" charset="0"/>
            </a:endParaRPr>
          </a:p>
        </p:txBody>
      </p:sp>
      <p:sp>
        <p:nvSpPr>
          <p:cNvPr id="538647" name="Rectangle 23">
            <a:extLst>
              <a:ext uri="{FF2B5EF4-FFF2-40B4-BE49-F238E27FC236}">
                <a16:creationId xmlns:a16="http://schemas.microsoft.com/office/drawing/2014/main" id="{12F7D11A-2366-C299-2125-3D1A507FF4BA}"/>
              </a:ext>
            </a:extLst>
          </p:cNvPr>
          <p:cNvSpPr>
            <a:spLocks noChangeArrowheads="1"/>
          </p:cNvSpPr>
          <p:nvPr/>
        </p:nvSpPr>
        <p:spPr bwMode="auto">
          <a:xfrm>
            <a:off x="844550" y="3276600"/>
            <a:ext cx="2109788" cy="1295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(N) Entity</a:t>
            </a:r>
          </a:p>
          <a:p>
            <a:pPr algn="ctr" eaLnBrk="0" hangingPunct="0">
              <a:spcBef>
                <a:spcPct val="0"/>
              </a:spcBef>
            </a:pPr>
            <a:r>
              <a:rPr lang="en-GB" altLang="en-US" sz="2000" b="0" i="1">
                <a:solidFill>
                  <a:schemeClr val="tx1"/>
                </a:solidFill>
                <a:latin typeface="Times New Roman" panose="02020603050405020304" pitchFamily="18" charset="0"/>
              </a:rPr>
              <a:t>Service Provider</a:t>
            </a:r>
            <a:endParaRPr lang="en-US" altLang="en-US" sz="2000" b="0" i="1">
              <a:solidFill>
                <a:schemeClr val="tx1"/>
              </a:solidFill>
              <a:latin typeface="Times New Roman" panose="02020603050405020304" pitchFamily="18" charset="0"/>
            </a:endParaRPr>
          </a:p>
        </p:txBody>
      </p:sp>
      <p:sp>
        <p:nvSpPr>
          <p:cNvPr id="538648" name="Line 24">
            <a:extLst>
              <a:ext uri="{FF2B5EF4-FFF2-40B4-BE49-F238E27FC236}">
                <a16:creationId xmlns:a16="http://schemas.microsoft.com/office/drawing/2014/main" id="{D53DCE80-5C4A-B847-28F4-FE8B04F57726}"/>
              </a:ext>
            </a:extLst>
          </p:cNvPr>
          <p:cNvSpPr>
            <a:spLocks noChangeShapeType="1"/>
          </p:cNvSpPr>
          <p:nvPr/>
        </p:nvSpPr>
        <p:spPr bwMode="auto">
          <a:xfrm flipV="1">
            <a:off x="844550" y="1524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49" name="Line 25">
            <a:extLst>
              <a:ext uri="{FF2B5EF4-FFF2-40B4-BE49-F238E27FC236}">
                <a16:creationId xmlns:a16="http://schemas.microsoft.com/office/drawing/2014/main" id="{3669F501-1A81-165E-7EB0-033EEE7EF5EE}"/>
              </a:ext>
            </a:extLst>
          </p:cNvPr>
          <p:cNvSpPr>
            <a:spLocks noChangeShapeType="1"/>
          </p:cNvSpPr>
          <p:nvPr/>
        </p:nvSpPr>
        <p:spPr bwMode="auto">
          <a:xfrm flipV="1">
            <a:off x="2954338" y="1524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0" name="Line 26">
            <a:extLst>
              <a:ext uri="{FF2B5EF4-FFF2-40B4-BE49-F238E27FC236}">
                <a16:creationId xmlns:a16="http://schemas.microsoft.com/office/drawing/2014/main" id="{BD405602-B09E-1936-A1FB-8071B25CE74E}"/>
              </a:ext>
            </a:extLst>
          </p:cNvPr>
          <p:cNvSpPr>
            <a:spLocks noChangeShapeType="1"/>
          </p:cNvSpPr>
          <p:nvPr/>
        </p:nvSpPr>
        <p:spPr bwMode="auto">
          <a:xfrm flipV="1">
            <a:off x="2954338" y="2667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1" name="Line 27">
            <a:extLst>
              <a:ext uri="{FF2B5EF4-FFF2-40B4-BE49-F238E27FC236}">
                <a16:creationId xmlns:a16="http://schemas.microsoft.com/office/drawing/2014/main" id="{A8613FE5-986D-83EE-1E9A-D60D571C6EC8}"/>
              </a:ext>
            </a:extLst>
          </p:cNvPr>
          <p:cNvSpPr>
            <a:spLocks noChangeShapeType="1"/>
          </p:cNvSpPr>
          <p:nvPr/>
        </p:nvSpPr>
        <p:spPr bwMode="auto">
          <a:xfrm flipV="1">
            <a:off x="844550" y="4572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2" name="Rectangle 28">
            <a:extLst>
              <a:ext uri="{FF2B5EF4-FFF2-40B4-BE49-F238E27FC236}">
                <a16:creationId xmlns:a16="http://schemas.microsoft.com/office/drawing/2014/main" id="{0AAA01DD-52B0-7C77-F5EB-EA4D9FE09B0A}"/>
              </a:ext>
            </a:extLst>
          </p:cNvPr>
          <p:cNvSpPr>
            <a:spLocks noChangeArrowheads="1"/>
          </p:cNvSpPr>
          <p:nvPr/>
        </p:nvSpPr>
        <p:spPr bwMode="auto">
          <a:xfrm>
            <a:off x="6119813" y="1981200"/>
            <a:ext cx="2109787" cy="1295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(N+1) Entity</a:t>
            </a:r>
          </a:p>
          <a:p>
            <a:pPr algn="ctr" eaLnBrk="0" hangingPunct="0">
              <a:spcBef>
                <a:spcPct val="0"/>
              </a:spcBef>
            </a:pPr>
            <a:r>
              <a:rPr lang="en-GB" altLang="en-US" sz="2000" b="0" i="1">
                <a:solidFill>
                  <a:schemeClr val="tx1"/>
                </a:solidFill>
                <a:latin typeface="Times New Roman" panose="02020603050405020304" pitchFamily="18" charset="0"/>
              </a:rPr>
              <a:t>Service User</a:t>
            </a:r>
            <a:endParaRPr lang="en-US" altLang="en-US" sz="2000" b="0" i="1">
              <a:solidFill>
                <a:schemeClr val="tx1"/>
              </a:solidFill>
              <a:latin typeface="Times New Roman" panose="02020603050405020304" pitchFamily="18" charset="0"/>
            </a:endParaRPr>
          </a:p>
        </p:txBody>
      </p:sp>
      <p:sp>
        <p:nvSpPr>
          <p:cNvPr id="538653" name="Rectangle 29">
            <a:extLst>
              <a:ext uri="{FF2B5EF4-FFF2-40B4-BE49-F238E27FC236}">
                <a16:creationId xmlns:a16="http://schemas.microsoft.com/office/drawing/2014/main" id="{E28772CC-7EA2-780E-F9BC-826BD046B341}"/>
              </a:ext>
            </a:extLst>
          </p:cNvPr>
          <p:cNvSpPr>
            <a:spLocks noChangeArrowheads="1"/>
          </p:cNvSpPr>
          <p:nvPr/>
        </p:nvSpPr>
        <p:spPr bwMode="auto">
          <a:xfrm>
            <a:off x="6119813" y="3276600"/>
            <a:ext cx="2109787" cy="1295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2000" b="0">
                <a:solidFill>
                  <a:schemeClr val="tx1"/>
                </a:solidFill>
                <a:latin typeface="Times New Roman" panose="02020603050405020304" pitchFamily="18" charset="0"/>
              </a:rPr>
              <a:t>(N) Entity</a:t>
            </a:r>
          </a:p>
          <a:p>
            <a:pPr algn="ctr" eaLnBrk="0" hangingPunct="0">
              <a:spcBef>
                <a:spcPct val="0"/>
              </a:spcBef>
            </a:pPr>
            <a:r>
              <a:rPr lang="en-GB" altLang="en-US" sz="2000" b="0" i="1">
                <a:solidFill>
                  <a:schemeClr val="tx1"/>
                </a:solidFill>
                <a:latin typeface="Times New Roman" panose="02020603050405020304" pitchFamily="18" charset="0"/>
              </a:rPr>
              <a:t>Service Provider</a:t>
            </a:r>
            <a:endParaRPr lang="en-US" altLang="en-US" sz="2000" b="0" i="1">
              <a:solidFill>
                <a:schemeClr val="tx1"/>
              </a:solidFill>
              <a:latin typeface="Times New Roman" panose="02020603050405020304" pitchFamily="18" charset="0"/>
            </a:endParaRPr>
          </a:p>
        </p:txBody>
      </p:sp>
      <p:sp>
        <p:nvSpPr>
          <p:cNvPr id="538654" name="Line 30">
            <a:extLst>
              <a:ext uri="{FF2B5EF4-FFF2-40B4-BE49-F238E27FC236}">
                <a16:creationId xmlns:a16="http://schemas.microsoft.com/office/drawing/2014/main" id="{148C5C55-73D1-24B4-6110-6F5293F0E4BE}"/>
              </a:ext>
            </a:extLst>
          </p:cNvPr>
          <p:cNvSpPr>
            <a:spLocks noChangeShapeType="1"/>
          </p:cNvSpPr>
          <p:nvPr/>
        </p:nvSpPr>
        <p:spPr bwMode="auto">
          <a:xfrm flipV="1">
            <a:off x="6119813" y="1524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5" name="Line 31">
            <a:extLst>
              <a:ext uri="{FF2B5EF4-FFF2-40B4-BE49-F238E27FC236}">
                <a16:creationId xmlns:a16="http://schemas.microsoft.com/office/drawing/2014/main" id="{8103B480-487C-277C-3D4D-574BE3D2C11E}"/>
              </a:ext>
            </a:extLst>
          </p:cNvPr>
          <p:cNvSpPr>
            <a:spLocks noChangeShapeType="1"/>
          </p:cNvSpPr>
          <p:nvPr/>
        </p:nvSpPr>
        <p:spPr bwMode="auto">
          <a:xfrm flipV="1">
            <a:off x="8229600" y="1524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6" name="Line 32">
            <a:extLst>
              <a:ext uri="{FF2B5EF4-FFF2-40B4-BE49-F238E27FC236}">
                <a16:creationId xmlns:a16="http://schemas.microsoft.com/office/drawing/2014/main" id="{6719E037-9779-221E-60C5-FAA13FD4971D}"/>
              </a:ext>
            </a:extLst>
          </p:cNvPr>
          <p:cNvSpPr>
            <a:spLocks noChangeShapeType="1"/>
          </p:cNvSpPr>
          <p:nvPr/>
        </p:nvSpPr>
        <p:spPr bwMode="auto">
          <a:xfrm flipV="1">
            <a:off x="8229600" y="4572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7" name="Line 33">
            <a:extLst>
              <a:ext uri="{FF2B5EF4-FFF2-40B4-BE49-F238E27FC236}">
                <a16:creationId xmlns:a16="http://schemas.microsoft.com/office/drawing/2014/main" id="{C090CD55-76AF-28E2-EECE-132909A2AD90}"/>
              </a:ext>
            </a:extLst>
          </p:cNvPr>
          <p:cNvSpPr>
            <a:spLocks noChangeShapeType="1"/>
          </p:cNvSpPr>
          <p:nvPr/>
        </p:nvSpPr>
        <p:spPr bwMode="auto">
          <a:xfrm flipV="1">
            <a:off x="3024188" y="3048000"/>
            <a:ext cx="77470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8" name="Line 34">
            <a:extLst>
              <a:ext uri="{FF2B5EF4-FFF2-40B4-BE49-F238E27FC236}">
                <a16:creationId xmlns:a16="http://schemas.microsoft.com/office/drawing/2014/main" id="{D9D277D5-424C-ED4B-875E-57EB2F7DC3E2}"/>
              </a:ext>
            </a:extLst>
          </p:cNvPr>
          <p:cNvSpPr>
            <a:spLocks noChangeShapeType="1"/>
          </p:cNvSpPr>
          <p:nvPr/>
        </p:nvSpPr>
        <p:spPr bwMode="auto">
          <a:xfrm>
            <a:off x="844550" y="3276600"/>
            <a:ext cx="2109788"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59" name="Line 35">
            <a:extLst>
              <a:ext uri="{FF2B5EF4-FFF2-40B4-BE49-F238E27FC236}">
                <a16:creationId xmlns:a16="http://schemas.microsoft.com/office/drawing/2014/main" id="{137D6367-9188-C9B3-08B6-A41A46731848}"/>
              </a:ext>
            </a:extLst>
          </p:cNvPr>
          <p:cNvSpPr>
            <a:spLocks noChangeShapeType="1"/>
          </p:cNvSpPr>
          <p:nvPr/>
        </p:nvSpPr>
        <p:spPr bwMode="auto">
          <a:xfrm>
            <a:off x="6119813" y="3276600"/>
            <a:ext cx="2109787" cy="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60" name="Line 36">
            <a:extLst>
              <a:ext uri="{FF2B5EF4-FFF2-40B4-BE49-F238E27FC236}">
                <a16:creationId xmlns:a16="http://schemas.microsoft.com/office/drawing/2014/main" id="{45117715-B60E-02A1-A6AA-6E71CA497B44}"/>
              </a:ext>
            </a:extLst>
          </p:cNvPr>
          <p:cNvSpPr>
            <a:spLocks noChangeShapeType="1"/>
          </p:cNvSpPr>
          <p:nvPr/>
        </p:nvSpPr>
        <p:spPr bwMode="auto">
          <a:xfrm flipH="1" flipV="1">
            <a:off x="5416550" y="3048000"/>
            <a:ext cx="631825"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61" name="Text Box 37">
            <a:extLst>
              <a:ext uri="{FF2B5EF4-FFF2-40B4-BE49-F238E27FC236}">
                <a16:creationId xmlns:a16="http://schemas.microsoft.com/office/drawing/2014/main" id="{4328D6A4-AE45-3992-5A29-EFE9E799A07D}"/>
              </a:ext>
            </a:extLst>
          </p:cNvPr>
          <p:cNvSpPr txBox="1">
            <a:spLocks noChangeArrowheads="1"/>
          </p:cNvSpPr>
          <p:nvPr/>
        </p:nvSpPr>
        <p:spPr bwMode="auto">
          <a:xfrm>
            <a:off x="3503613" y="2819400"/>
            <a:ext cx="2200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pPr>
            <a:r>
              <a:rPr lang="en-GB" altLang="en-US" sz="2000" b="0">
                <a:solidFill>
                  <a:schemeClr val="tx1"/>
                </a:solidFill>
                <a:latin typeface="Times New Roman" panose="02020603050405020304" pitchFamily="18" charset="0"/>
              </a:rPr>
              <a:t>Layer N Service</a:t>
            </a:r>
          </a:p>
          <a:p>
            <a:pPr algn="ctr" eaLnBrk="0" hangingPunct="0">
              <a:spcBef>
                <a:spcPct val="0"/>
              </a:spcBef>
            </a:pPr>
            <a:r>
              <a:rPr lang="en-GB" altLang="en-US" sz="2000" b="0">
                <a:solidFill>
                  <a:schemeClr val="tx1"/>
                </a:solidFill>
                <a:latin typeface="Times New Roman" panose="02020603050405020304" pitchFamily="18" charset="0"/>
              </a:rPr>
              <a:t>Access Point (SAP)</a:t>
            </a:r>
            <a:endParaRPr lang="en-US" altLang="en-US" sz="2000" b="0">
              <a:solidFill>
                <a:schemeClr val="tx1"/>
              </a:solidFill>
              <a:latin typeface="Times New Roman" panose="02020603050405020304" pitchFamily="18" charset="0"/>
            </a:endParaRPr>
          </a:p>
        </p:txBody>
      </p:sp>
      <p:sp>
        <p:nvSpPr>
          <p:cNvPr id="538662" name="Line 38">
            <a:extLst>
              <a:ext uri="{FF2B5EF4-FFF2-40B4-BE49-F238E27FC236}">
                <a16:creationId xmlns:a16="http://schemas.microsoft.com/office/drawing/2014/main" id="{293CD1E2-6D8C-697C-0816-FDFD88EF51AA}"/>
              </a:ext>
            </a:extLst>
          </p:cNvPr>
          <p:cNvSpPr>
            <a:spLocks noChangeShapeType="1"/>
          </p:cNvSpPr>
          <p:nvPr/>
        </p:nvSpPr>
        <p:spPr bwMode="auto">
          <a:xfrm>
            <a:off x="3024188" y="3962400"/>
            <a:ext cx="3024187"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63" name="Text Box 39">
            <a:extLst>
              <a:ext uri="{FF2B5EF4-FFF2-40B4-BE49-F238E27FC236}">
                <a16:creationId xmlns:a16="http://schemas.microsoft.com/office/drawing/2014/main" id="{7123672B-DF6C-D634-D351-8E78F18302F7}"/>
              </a:ext>
            </a:extLst>
          </p:cNvPr>
          <p:cNvSpPr txBox="1">
            <a:spLocks noChangeArrowheads="1"/>
          </p:cNvSpPr>
          <p:nvPr/>
        </p:nvSpPr>
        <p:spPr bwMode="auto">
          <a:xfrm>
            <a:off x="3727450" y="3581400"/>
            <a:ext cx="1931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en-GB" altLang="en-US" sz="2000" b="0">
                <a:solidFill>
                  <a:schemeClr val="tx1"/>
                </a:solidFill>
                <a:latin typeface="Times New Roman" panose="02020603050405020304" pitchFamily="18" charset="0"/>
              </a:rPr>
              <a:t>Layer N protocol</a:t>
            </a:r>
            <a:endParaRPr lang="en-US" altLang="en-US" sz="2000" b="0">
              <a:solidFill>
                <a:schemeClr val="tx1"/>
              </a:solidFill>
              <a:latin typeface="Times New Roman" panose="02020603050405020304" pitchFamily="18" charset="0"/>
            </a:endParaRPr>
          </a:p>
        </p:txBody>
      </p:sp>
      <p:sp>
        <p:nvSpPr>
          <p:cNvPr id="538664" name="Freeform 40">
            <a:extLst>
              <a:ext uri="{FF2B5EF4-FFF2-40B4-BE49-F238E27FC236}">
                <a16:creationId xmlns:a16="http://schemas.microsoft.com/office/drawing/2014/main" id="{1A658EB1-491A-E13C-57DF-3B99BC586309}"/>
              </a:ext>
            </a:extLst>
          </p:cNvPr>
          <p:cNvSpPr>
            <a:spLocks/>
          </p:cNvSpPr>
          <p:nvPr/>
        </p:nvSpPr>
        <p:spPr bwMode="auto">
          <a:xfrm>
            <a:off x="2954338" y="1611313"/>
            <a:ext cx="3165475" cy="598487"/>
          </a:xfrm>
          <a:custGeom>
            <a:avLst/>
            <a:gdLst>
              <a:gd name="T0" fmla="*/ 0 w 2160"/>
              <a:gd name="T1" fmla="*/ 329 h 377"/>
              <a:gd name="T2" fmla="*/ 1100 w 2160"/>
              <a:gd name="T3" fmla="*/ 8 h 377"/>
              <a:gd name="T4" fmla="*/ 2160 w 2160"/>
              <a:gd name="T5" fmla="*/ 377 h 377"/>
            </a:gdLst>
            <a:ahLst/>
            <a:cxnLst>
              <a:cxn ang="0">
                <a:pos x="T0" y="T1"/>
              </a:cxn>
              <a:cxn ang="0">
                <a:pos x="T2" y="T3"/>
              </a:cxn>
              <a:cxn ang="0">
                <a:pos x="T4" y="T5"/>
              </a:cxn>
            </a:cxnLst>
            <a:rect l="0" t="0" r="r" b="b"/>
            <a:pathLst>
              <a:path w="2160" h="377">
                <a:moveTo>
                  <a:pt x="0" y="329"/>
                </a:moveTo>
                <a:cubicBezTo>
                  <a:pt x="183" y="276"/>
                  <a:pt x="740" y="0"/>
                  <a:pt x="1100" y="8"/>
                </a:cubicBezTo>
                <a:cubicBezTo>
                  <a:pt x="1460" y="16"/>
                  <a:pt x="1939" y="300"/>
                  <a:pt x="2160" y="377"/>
                </a:cubicBezTo>
              </a:path>
            </a:pathLst>
          </a:custGeom>
          <a:noFill/>
          <a:ln w="190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65" name="Rectangle 41">
            <a:extLst>
              <a:ext uri="{FF2B5EF4-FFF2-40B4-BE49-F238E27FC236}">
                <a16:creationId xmlns:a16="http://schemas.microsoft.com/office/drawing/2014/main" id="{B00DAE86-60BB-10F3-AA5D-924CD7134711}"/>
              </a:ext>
            </a:extLst>
          </p:cNvPr>
          <p:cNvSpPr>
            <a:spLocks noChangeArrowheads="1"/>
          </p:cNvSpPr>
          <p:nvPr/>
        </p:nvSpPr>
        <p:spPr bwMode="auto">
          <a:xfrm>
            <a:off x="4430713" y="1447800"/>
            <a:ext cx="352425"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1200">
                <a:solidFill>
                  <a:schemeClr val="tx1"/>
                </a:solidFill>
              </a:rPr>
              <a:t>N+1</a:t>
            </a:r>
          </a:p>
          <a:p>
            <a:pPr algn="ctr" eaLnBrk="0" hangingPunct="0">
              <a:spcBef>
                <a:spcPct val="0"/>
              </a:spcBef>
            </a:pPr>
            <a:r>
              <a:rPr lang="en-GB" altLang="en-US" sz="1200">
                <a:solidFill>
                  <a:schemeClr val="tx1"/>
                </a:solidFill>
              </a:rPr>
              <a:t>PDU</a:t>
            </a:r>
            <a:endParaRPr lang="en-US" altLang="en-US" sz="1200">
              <a:solidFill>
                <a:schemeClr val="tx1"/>
              </a:solidFill>
            </a:endParaRPr>
          </a:p>
        </p:txBody>
      </p:sp>
      <p:sp>
        <p:nvSpPr>
          <p:cNvPr id="538666" name="Line 42">
            <a:extLst>
              <a:ext uri="{FF2B5EF4-FFF2-40B4-BE49-F238E27FC236}">
                <a16:creationId xmlns:a16="http://schemas.microsoft.com/office/drawing/2014/main" id="{89C35E76-4CB8-6F1A-6B48-F8ADC88B9A9F}"/>
              </a:ext>
            </a:extLst>
          </p:cNvPr>
          <p:cNvSpPr>
            <a:spLocks noChangeShapeType="1"/>
          </p:cNvSpPr>
          <p:nvPr/>
        </p:nvSpPr>
        <p:spPr bwMode="auto">
          <a:xfrm>
            <a:off x="3024188" y="2590800"/>
            <a:ext cx="3024187"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67" name="Text Box 43">
            <a:extLst>
              <a:ext uri="{FF2B5EF4-FFF2-40B4-BE49-F238E27FC236}">
                <a16:creationId xmlns:a16="http://schemas.microsoft.com/office/drawing/2014/main" id="{966B4BC3-E65A-FE3F-7BCA-2012C3FFADC7}"/>
              </a:ext>
            </a:extLst>
          </p:cNvPr>
          <p:cNvSpPr txBox="1">
            <a:spLocks noChangeArrowheads="1"/>
          </p:cNvSpPr>
          <p:nvPr/>
        </p:nvSpPr>
        <p:spPr bwMode="auto">
          <a:xfrm>
            <a:off x="3727450" y="2209800"/>
            <a:ext cx="220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en-GB" altLang="en-US" sz="2000" b="0">
                <a:solidFill>
                  <a:schemeClr val="tx1"/>
                </a:solidFill>
                <a:latin typeface="Times New Roman" panose="02020603050405020304" pitchFamily="18" charset="0"/>
              </a:rPr>
              <a:t>Layer N+1 protocol</a:t>
            </a:r>
            <a:endParaRPr lang="en-US" altLang="en-US" sz="2000" b="0">
              <a:solidFill>
                <a:schemeClr val="tx1"/>
              </a:solidFill>
              <a:latin typeface="Times New Roman" panose="02020603050405020304" pitchFamily="18" charset="0"/>
            </a:endParaRPr>
          </a:p>
        </p:txBody>
      </p:sp>
      <p:sp>
        <p:nvSpPr>
          <p:cNvPr id="538668" name="Line 44">
            <a:extLst>
              <a:ext uri="{FF2B5EF4-FFF2-40B4-BE49-F238E27FC236}">
                <a16:creationId xmlns:a16="http://schemas.microsoft.com/office/drawing/2014/main" id="{08B8DA0F-AEC9-E057-9AA4-3EB9E6BDAD96}"/>
              </a:ext>
            </a:extLst>
          </p:cNvPr>
          <p:cNvSpPr>
            <a:spLocks noChangeShapeType="1"/>
          </p:cNvSpPr>
          <p:nvPr/>
        </p:nvSpPr>
        <p:spPr bwMode="auto">
          <a:xfrm flipV="1">
            <a:off x="2954338" y="4572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69" name="Line 45">
            <a:extLst>
              <a:ext uri="{FF2B5EF4-FFF2-40B4-BE49-F238E27FC236}">
                <a16:creationId xmlns:a16="http://schemas.microsoft.com/office/drawing/2014/main" id="{4E09B538-21BC-4166-4136-16496E2368E7}"/>
              </a:ext>
            </a:extLst>
          </p:cNvPr>
          <p:cNvSpPr>
            <a:spLocks noChangeShapeType="1"/>
          </p:cNvSpPr>
          <p:nvPr/>
        </p:nvSpPr>
        <p:spPr bwMode="auto">
          <a:xfrm flipV="1">
            <a:off x="6119813" y="4572000"/>
            <a:ext cx="0" cy="4572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70" name="Line 46">
            <a:extLst>
              <a:ext uri="{FF2B5EF4-FFF2-40B4-BE49-F238E27FC236}">
                <a16:creationId xmlns:a16="http://schemas.microsoft.com/office/drawing/2014/main" id="{CBAB8F76-E8AD-043A-EC99-18AF37078FDC}"/>
              </a:ext>
            </a:extLst>
          </p:cNvPr>
          <p:cNvSpPr>
            <a:spLocks noChangeShapeType="1"/>
          </p:cNvSpPr>
          <p:nvPr/>
        </p:nvSpPr>
        <p:spPr bwMode="auto">
          <a:xfrm>
            <a:off x="1125538" y="2819400"/>
            <a:ext cx="0" cy="91440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71" name="Rectangle 47">
            <a:extLst>
              <a:ext uri="{FF2B5EF4-FFF2-40B4-BE49-F238E27FC236}">
                <a16:creationId xmlns:a16="http://schemas.microsoft.com/office/drawing/2014/main" id="{59C99483-62F8-7E7A-3DED-378E921FB83B}"/>
              </a:ext>
            </a:extLst>
          </p:cNvPr>
          <p:cNvSpPr>
            <a:spLocks noChangeArrowheads="1"/>
          </p:cNvSpPr>
          <p:nvPr/>
        </p:nvSpPr>
        <p:spPr bwMode="auto">
          <a:xfrm>
            <a:off x="984250" y="3048000"/>
            <a:ext cx="352425"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1200">
                <a:solidFill>
                  <a:schemeClr val="tx1"/>
                </a:solidFill>
              </a:rPr>
              <a:t>SDU</a:t>
            </a:r>
            <a:endParaRPr lang="en-US" altLang="en-US" sz="1200">
              <a:solidFill>
                <a:schemeClr val="tx1"/>
              </a:solidFill>
            </a:endParaRPr>
          </a:p>
        </p:txBody>
      </p:sp>
      <p:sp>
        <p:nvSpPr>
          <p:cNvPr id="538672" name="Text Box 48">
            <a:extLst>
              <a:ext uri="{FF2B5EF4-FFF2-40B4-BE49-F238E27FC236}">
                <a16:creationId xmlns:a16="http://schemas.microsoft.com/office/drawing/2014/main" id="{1D9DC8F1-52B5-33B9-E6CD-183852FC145E}"/>
              </a:ext>
            </a:extLst>
          </p:cNvPr>
          <p:cNvSpPr txBox="1">
            <a:spLocks noChangeArrowheads="1"/>
          </p:cNvSpPr>
          <p:nvPr/>
        </p:nvSpPr>
        <p:spPr bwMode="auto">
          <a:xfrm>
            <a:off x="7256463" y="4876800"/>
            <a:ext cx="181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0"/>
              </a:spcBef>
            </a:pPr>
            <a:r>
              <a:rPr lang="en-GB" altLang="en-US" sz="1200" b="0" i="1">
                <a:solidFill>
                  <a:schemeClr val="tx1"/>
                </a:solidFill>
                <a:latin typeface="Times New Roman" panose="02020603050405020304" pitchFamily="18" charset="0"/>
              </a:rPr>
              <a:t>PDU - Protocol Data Unit</a:t>
            </a:r>
          </a:p>
          <a:p>
            <a:pPr eaLnBrk="0" hangingPunct="0">
              <a:spcBef>
                <a:spcPct val="0"/>
              </a:spcBef>
            </a:pPr>
            <a:r>
              <a:rPr lang="en-GB" altLang="en-US" sz="1200" b="0" i="1">
                <a:solidFill>
                  <a:schemeClr val="tx1"/>
                </a:solidFill>
                <a:latin typeface="Times New Roman" panose="02020603050405020304" pitchFamily="18" charset="0"/>
              </a:rPr>
              <a:t>SDU - Service Data Unit</a:t>
            </a:r>
            <a:endParaRPr lang="en-US" altLang="en-US" sz="1200" b="0" i="1">
              <a:solidFill>
                <a:schemeClr val="tx1"/>
              </a:solidFill>
              <a:latin typeface="Times New Roman" panose="02020603050405020304" pitchFamily="18" charset="0"/>
            </a:endParaRPr>
          </a:p>
        </p:txBody>
      </p:sp>
      <p:sp>
        <p:nvSpPr>
          <p:cNvPr id="538673" name="Freeform 49">
            <a:extLst>
              <a:ext uri="{FF2B5EF4-FFF2-40B4-BE49-F238E27FC236}">
                <a16:creationId xmlns:a16="http://schemas.microsoft.com/office/drawing/2014/main" id="{3B6A2C94-8619-C5BE-49C9-E6108FAADE51}"/>
              </a:ext>
            </a:extLst>
          </p:cNvPr>
          <p:cNvSpPr>
            <a:spLocks/>
          </p:cNvSpPr>
          <p:nvPr/>
        </p:nvSpPr>
        <p:spPr bwMode="auto">
          <a:xfrm>
            <a:off x="2954338" y="4408488"/>
            <a:ext cx="3165475" cy="393700"/>
          </a:xfrm>
          <a:custGeom>
            <a:avLst/>
            <a:gdLst>
              <a:gd name="T0" fmla="*/ 0 w 2160"/>
              <a:gd name="T1" fmla="*/ 0 h 248"/>
              <a:gd name="T2" fmla="*/ 1012 w 2160"/>
              <a:gd name="T3" fmla="*/ 240 h 248"/>
              <a:gd name="T4" fmla="*/ 2160 w 2160"/>
              <a:gd name="T5" fmla="*/ 48 h 248"/>
            </a:gdLst>
            <a:ahLst/>
            <a:cxnLst>
              <a:cxn ang="0">
                <a:pos x="T0" y="T1"/>
              </a:cxn>
              <a:cxn ang="0">
                <a:pos x="T2" y="T3"/>
              </a:cxn>
              <a:cxn ang="0">
                <a:pos x="T4" y="T5"/>
              </a:cxn>
            </a:cxnLst>
            <a:rect l="0" t="0" r="r" b="b"/>
            <a:pathLst>
              <a:path w="2160" h="248">
                <a:moveTo>
                  <a:pt x="0" y="0"/>
                </a:moveTo>
                <a:cubicBezTo>
                  <a:pt x="169" y="40"/>
                  <a:pt x="652" y="232"/>
                  <a:pt x="1012" y="240"/>
                </a:cubicBezTo>
                <a:cubicBezTo>
                  <a:pt x="1372" y="248"/>
                  <a:pt x="1921" y="88"/>
                  <a:pt x="2160" y="48"/>
                </a:cubicBezTo>
              </a:path>
            </a:pathLst>
          </a:custGeom>
          <a:noFill/>
          <a:ln w="190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8674" name="Rectangle 50">
            <a:extLst>
              <a:ext uri="{FF2B5EF4-FFF2-40B4-BE49-F238E27FC236}">
                <a16:creationId xmlns:a16="http://schemas.microsoft.com/office/drawing/2014/main" id="{854B6A63-2F96-B977-FAB1-D117DCD8D9C9}"/>
              </a:ext>
            </a:extLst>
          </p:cNvPr>
          <p:cNvSpPr>
            <a:spLocks noChangeArrowheads="1"/>
          </p:cNvSpPr>
          <p:nvPr/>
        </p:nvSpPr>
        <p:spPr bwMode="auto">
          <a:xfrm>
            <a:off x="4010025" y="4572000"/>
            <a:ext cx="350838"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1200">
                <a:solidFill>
                  <a:schemeClr val="tx1"/>
                </a:solidFill>
              </a:rPr>
              <a:t>N</a:t>
            </a:r>
          </a:p>
          <a:p>
            <a:pPr algn="ctr" eaLnBrk="0" hangingPunct="0">
              <a:spcBef>
                <a:spcPct val="0"/>
              </a:spcBef>
            </a:pPr>
            <a:r>
              <a:rPr lang="en-GB" altLang="en-US" sz="1200">
                <a:solidFill>
                  <a:schemeClr val="tx1"/>
                </a:solidFill>
              </a:rPr>
              <a:t>PDU</a:t>
            </a:r>
            <a:endParaRPr lang="en-US" altLang="en-US" sz="1200">
              <a:solidFill>
                <a:schemeClr val="tx1"/>
              </a:solidFill>
            </a:endParaRPr>
          </a:p>
        </p:txBody>
      </p:sp>
      <p:sp>
        <p:nvSpPr>
          <p:cNvPr id="538675" name="Rectangle 51">
            <a:extLst>
              <a:ext uri="{FF2B5EF4-FFF2-40B4-BE49-F238E27FC236}">
                <a16:creationId xmlns:a16="http://schemas.microsoft.com/office/drawing/2014/main" id="{54465EA0-E751-AED3-152E-D7D43EB5FFFA}"/>
              </a:ext>
            </a:extLst>
          </p:cNvPr>
          <p:cNvSpPr>
            <a:spLocks noChangeArrowheads="1"/>
          </p:cNvSpPr>
          <p:nvPr/>
        </p:nvSpPr>
        <p:spPr bwMode="auto">
          <a:xfrm>
            <a:off x="4783138" y="4572000"/>
            <a:ext cx="350837" cy="381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0"/>
              </a:spcBef>
            </a:pPr>
            <a:r>
              <a:rPr lang="en-GB" altLang="en-US" sz="1200">
                <a:solidFill>
                  <a:schemeClr val="tx1"/>
                </a:solidFill>
              </a:rPr>
              <a:t>N</a:t>
            </a:r>
          </a:p>
          <a:p>
            <a:pPr algn="ctr" eaLnBrk="0" hangingPunct="0">
              <a:spcBef>
                <a:spcPct val="0"/>
              </a:spcBef>
            </a:pPr>
            <a:r>
              <a:rPr lang="en-GB" altLang="en-US" sz="1200">
                <a:solidFill>
                  <a:schemeClr val="tx1"/>
                </a:solidFill>
              </a:rPr>
              <a:t>PDU</a:t>
            </a:r>
            <a:endParaRPr lang="en-US" altLang="en-US" sz="1200">
              <a:solidFill>
                <a:schemeClr val="tx1"/>
              </a:solidFill>
            </a:endParaRP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6E068FD4-F6BD-FEFE-48DC-3F0F33BC3438}"/>
              </a:ext>
            </a:extLst>
          </p:cNvPr>
          <p:cNvSpPr>
            <a:spLocks noGrp="1" noChangeArrowheads="1"/>
          </p:cNvSpPr>
          <p:nvPr>
            <p:ph type="body" idx="1"/>
          </p:nvPr>
        </p:nvSpPr>
        <p:spPr>
          <a:xfrm>
            <a:off x="304800" y="1143000"/>
            <a:ext cx="8610600" cy="5334000"/>
          </a:xfrm>
        </p:spPr>
        <p:txBody>
          <a:bodyPr/>
          <a:lstStyle/>
          <a:p>
            <a:pPr marL="609600" indent="-609600"/>
            <a:r>
              <a:rPr lang="en-GB" altLang="en-US"/>
              <a:t>Layers can offer </a:t>
            </a:r>
            <a:r>
              <a:rPr lang="en-GB" altLang="en-US" i="1"/>
              <a:t>connection-oriented</a:t>
            </a:r>
            <a:r>
              <a:rPr lang="en-GB" altLang="en-US"/>
              <a:t> or </a:t>
            </a:r>
            <a:r>
              <a:rPr lang="en-GB" altLang="en-US" i="1"/>
              <a:t>connectionless</a:t>
            </a:r>
            <a:r>
              <a:rPr lang="en-GB" altLang="en-US"/>
              <a:t> services.</a:t>
            </a:r>
          </a:p>
          <a:p>
            <a:pPr marL="609600" indent="-609600"/>
            <a:r>
              <a:rPr lang="en-GB" altLang="en-US"/>
              <a:t>Connection-oriented like telephone system.</a:t>
            </a:r>
          </a:p>
          <a:p>
            <a:pPr marL="609600" indent="-609600"/>
            <a:r>
              <a:rPr lang="en-GB" altLang="en-US"/>
              <a:t>Connectionless like postal system.</a:t>
            </a:r>
          </a:p>
          <a:p>
            <a:pPr marL="609600" indent="-609600"/>
            <a:r>
              <a:rPr lang="en-GB" altLang="en-US"/>
              <a:t>Each service has an associated </a:t>
            </a:r>
            <a:r>
              <a:rPr lang="en-GB" altLang="en-US" i="1"/>
              <a:t>Quality-of-service</a:t>
            </a:r>
            <a:r>
              <a:rPr lang="en-GB" altLang="en-US"/>
              <a:t> (e.g. reliable or unreliable).</a:t>
            </a:r>
            <a:endParaRPr lang="en-US" altLang="en-US"/>
          </a:p>
        </p:txBody>
      </p:sp>
      <p:sp>
        <p:nvSpPr>
          <p:cNvPr id="534531" name="Rectangle 3">
            <a:extLst>
              <a:ext uri="{FF2B5EF4-FFF2-40B4-BE49-F238E27FC236}">
                <a16:creationId xmlns:a16="http://schemas.microsoft.com/office/drawing/2014/main" id="{166DA09A-D268-F403-5397-C43C3EB76221}"/>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Connections </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03E0C2CE-CA19-CFB2-10BD-32F36C9923A7}"/>
              </a:ext>
            </a:extLst>
          </p:cNvPr>
          <p:cNvSpPr>
            <a:spLocks noGrp="1" noChangeArrowheads="1"/>
          </p:cNvSpPr>
          <p:nvPr>
            <p:ph type="body" idx="1"/>
          </p:nvPr>
        </p:nvSpPr>
        <p:spPr>
          <a:xfrm>
            <a:off x="304800" y="1143000"/>
            <a:ext cx="8610600" cy="5334000"/>
          </a:xfrm>
        </p:spPr>
        <p:txBody>
          <a:bodyPr/>
          <a:lstStyle/>
          <a:p>
            <a:pPr marL="609600" indent="-609600"/>
            <a:r>
              <a:rPr lang="en-GB" altLang="en-US"/>
              <a:t>Reliable services never lose/corrupt data.</a:t>
            </a:r>
          </a:p>
          <a:p>
            <a:pPr marL="609600" indent="-609600"/>
            <a:r>
              <a:rPr lang="en-GB" altLang="en-US"/>
              <a:t>Reliable service costs more.</a:t>
            </a:r>
          </a:p>
          <a:p>
            <a:pPr marL="609600" indent="-609600"/>
            <a:r>
              <a:rPr lang="en-GB" altLang="en-US"/>
              <a:t>Typical application for reliable service is file transfer.</a:t>
            </a:r>
          </a:p>
          <a:p>
            <a:pPr marL="609600" indent="-609600"/>
            <a:r>
              <a:rPr lang="en-GB" altLang="en-US"/>
              <a:t>Typical application not needing reliable service is voice traffic.</a:t>
            </a:r>
          </a:p>
          <a:p>
            <a:pPr marL="609600" indent="-609600"/>
            <a:r>
              <a:rPr lang="en-GB" altLang="en-US"/>
              <a:t>Not all applications need connections.</a:t>
            </a:r>
            <a:endParaRPr lang="en-US" altLang="en-US"/>
          </a:p>
        </p:txBody>
      </p:sp>
      <p:sp>
        <p:nvSpPr>
          <p:cNvPr id="532483" name="Rectangle 3">
            <a:extLst>
              <a:ext uri="{FF2B5EF4-FFF2-40B4-BE49-F238E27FC236}">
                <a16:creationId xmlns:a16="http://schemas.microsoft.com/office/drawing/2014/main" id="{D890D0AE-7A08-BA50-2E3A-E896C0390FD9}"/>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Reliability </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0BAC516C-9364-15F9-AE74-99A0049FCC51}"/>
              </a:ext>
            </a:extLst>
          </p:cNvPr>
          <p:cNvSpPr>
            <a:spLocks noGrp="1" noChangeArrowheads="1"/>
          </p:cNvSpPr>
          <p:nvPr>
            <p:ph type="body" idx="1"/>
          </p:nvPr>
        </p:nvSpPr>
        <p:spPr>
          <a:xfrm>
            <a:off x="304800" y="1143000"/>
            <a:ext cx="8610600" cy="5334000"/>
          </a:xfrm>
        </p:spPr>
        <p:txBody>
          <a:bodyPr/>
          <a:lstStyle/>
          <a:p>
            <a:pPr marL="609600" indent="-609600"/>
            <a:r>
              <a:rPr lang="en-GB" altLang="en-US"/>
              <a:t>Service = set of primitives provided by one layer to layer above.</a:t>
            </a:r>
          </a:p>
          <a:p>
            <a:pPr marL="609600" indent="-609600"/>
            <a:r>
              <a:rPr lang="en-GB" altLang="en-US"/>
              <a:t>Service defines what layer can do (but not how it does it).</a:t>
            </a:r>
          </a:p>
          <a:p>
            <a:pPr marL="609600" indent="-609600"/>
            <a:r>
              <a:rPr lang="en-GB" altLang="en-US"/>
              <a:t>Protocol = set of rules governing data communication between peer entities, i.e. format and meaning of frames/packets.</a:t>
            </a:r>
          </a:p>
          <a:p>
            <a:pPr marL="609600" indent="-609600"/>
            <a:r>
              <a:rPr lang="en-GB" altLang="en-US"/>
              <a:t>Service/protocol decoupling very important.</a:t>
            </a:r>
            <a:endParaRPr lang="en-US" altLang="en-US"/>
          </a:p>
        </p:txBody>
      </p:sp>
      <p:sp>
        <p:nvSpPr>
          <p:cNvPr id="536579" name="Rectangle 3">
            <a:extLst>
              <a:ext uri="{FF2B5EF4-FFF2-40B4-BE49-F238E27FC236}">
                <a16:creationId xmlns:a16="http://schemas.microsoft.com/office/drawing/2014/main" id="{4C19CAB8-AD43-5BB5-8265-7B7B8079D37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Topics </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050">
            <a:extLst>
              <a:ext uri="{FF2B5EF4-FFF2-40B4-BE49-F238E27FC236}">
                <a16:creationId xmlns:a16="http://schemas.microsoft.com/office/drawing/2014/main" id="{E4E392ED-19E3-E147-1AE5-3DA0087E8A3F}"/>
              </a:ext>
            </a:extLst>
          </p:cNvPr>
          <p:cNvSpPr>
            <a:spLocks noGrp="1" noChangeArrowheads="1"/>
          </p:cNvSpPr>
          <p:nvPr>
            <p:ph type="body" idx="1"/>
          </p:nvPr>
        </p:nvSpPr>
        <p:spPr>
          <a:xfrm>
            <a:off x="304800" y="1143000"/>
            <a:ext cx="8610600" cy="5334000"/>
          </a:xfrm>
        </p:spPr>
        <p:txBody>
          <a:bodyPr/>
          <a:lstStyle/>
          <a:p>
            <a:pPr marL="609600" indent="-609600"/>
            <a:r>
              <a:rPr lang="en-GB" altLang="en-US">
                <a:solidFill>
                  <a:srgbClr val="000000"/>
                </a:solidFill>
                <a:latin typeface="Verdana" panose="020B0604030504040204" pitchFamily="34" charset="0"/>
                <a:ea typeface="Arial Unicode MS" pitchFamily="34" charset="-128"/>
              </a:rPr>
              <a:t>The OSI reference model</a:t>
            </a:r>
          </a:p>
          <a:p>
            <a:pPr marL="609600" indent="-609600"/>
            <a:r>
              <a:rPr lang="en-GB" altLang="en-US">
                <a:solidFill>
                  <a:srgbClr val="000000"/>
                </a:solidFill>
                <a:latin typeface="Verdana" panose="020B0604030504040204" pitchFamily="34" charset="0"/>
                <a:ea typeface="Arial Unicode MS" pitchFamily="34" charset="-128"/>
              </a:rPr>
              <a:t>Services in the OSI model</a:t>
            </a:r>
            <a:endParaRPr lang="en-US" altLang="en-US">
              <a:solidFill>
                <a:srgbClr val="000000"/>
              </a:solidFill>
              <a:latin typeface="Verdana" panose="020B0604030504040204" pitchFamily="34" charset="0"/>
              <a:ea typeface="Arial Unicode MS" pitchFamily="34" charset="-128"/>
            </a:endParaRPr>
          </a:p>
        </p:txBody>
      </p:sp>
      <p:sp>
        <p:nvSpPr>
          <p:cNvPr id="319491" name="Rectangle 2051">
            <a:extLst>
              <a:ext uri="{FF2B5EF4-FFF2-40B4-BE49-F238E27FC236}">
                <a16:creationId xmlns:a16="http://schemas.microsoft.com/office/drawing/2014/main" id="{9ABC8B9F-D873-6A74-D435-E99F9EFCF853}"/>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Topics </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5EC0D616-35A8-3F3B-6E2A-6220A5632DBF}"/>
              </a:ext>
            </a:extLst>
          </p:cNvPr>
          <p:cNvSpPr>
            <a:spLocks noGrp="1" noChangeArrowheads="1"/>
          </p:cNvSpPr>
          <p:nvPr>
            <p:ph type="body" idx="1"/>
          </p:nvPr>
        </p:nvSpPr>
        <p:spPr>
          <a:xfrm>
            <a:off x="304800" y="1143000"/>
            <a:ext cx="8610600" cy="5334000"/>
          </a:xfrm>
        </p:spPr>
        <p:txBody>
          <a:bodyPr/>
          <a:lstStyle/>
          <a:p>
            <a:pPr marL="609600" indent="-609600"/>
            <a:r>
              <a:rPr lang="en-GB" altLang="en-US"/>
              <a:t>OSI Reference Model - internationally standardised network architecture.</a:t>
            </a:r>
          </a:p>
          <a:p>
            <a:pPr marL="609600" indent="-609600"/>
            <a:r>
              <a:rPr lang="en-GB" altLang="en-US"/>
              <a:t>OSI = </a:t>
            </a:r>
            <a:r>
              <a:rPr lang="en-GB" altLang="en-US" i="1"/>
              <a:t>Open Systems Interconnection</a:t>
            </a:r>
            <a:r>
              <a:rPr lang="en-GB" altLang="en-US"/>
              <a:t>: deals with </a:t>
            </a:r>
            <a:r>
              <a:rPr lang="en-GB" altLang="en-US" i="1"/>
              <a:t>open systems</a:t>
            </a:r>
            <a:r>
              <a:rPr lang="en-GB" altLang="en-US"/>
              <a:t>, i.e. systems open for communications with other systems.</a:t>
            </a:r>
          </a:p>
          <a:p>
            <a:pPr marL="609600" indent="-609600"/>
            <a:r>
              <a:rPr lang="en-GB" altLang="en-US"/>
              <a:t>Specified in ISO 7498.</a:t>
            </a:r>
          </a:p>
          <a:p>
            <a:pPr marL="609600" indent="-609600"/>
            <a:r>
              <a:rPr lang="en-GB" altLang="en-US"/>
              <a:t>Model has 7 layers.</a:t>
            </a:r>
            <a:endParaRPr lang="en-US" altLang="en-US"/>
          </a:p>
        </p:txBody>
      </p:sp>
      <p:sp>
        <p:nvSpPr>
          <p:cNvPr id="509955" name="Rectangle 3">
            <a:extLst>
              <a:ext uri="{FF2B5EF4-FFF2-40B4-BE49-F238E27FC236}">
                <a16:creationId xmlns:a16="http://schemas.microsoft.com/office/drawing/2014/main" id="{3F4B27FE-0681-AAB2-7021-0B183522A952}"/>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OSI Reference Model </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029633E3-22A0-BFA7-C3C5-0CED06210D4C}"/>
              </a:ext>
            </a:extLst>
          </p:cNvPr>
          <p:cNvSpPr>
            <a:spLocks noGrp="1" noChangeArrowheads="1"/>
          </p:cNvSpPr>
          <p:nvPr>
            <p:ph type="body" idx="1"/>
          </p:nvPr>
        </p:nvSpPr>
        <p:spPr>
          <a:xfrm>
            <a:off x="4572000" y="1676400"/>
            <a:ext cx="4343400" cy="2590800"/>
          </a:xfrm>
        </p:spPr>
        <p:txBody>
          <a:bodyPr/>
          <a:lstStyle/>
          <a:p>
            <a:pPr marL="609600" indent="-609600"/>
            <a:r>
              <a:rPr lang="en-GB" altLang="en-US" sz="2400"/>
              <a:t>Layers 1-4 relate to communications technology.</a:t>
            </a:r>
          </a:p>
          <a:p>
            <a:pPr marL="609600" indent="-609600"/>
            <a:r>
              <a:rPr lang="en-GB" altLang="en-US" sz="2400"/>
              <a:t>Layers 5-7 relate to user applications.</a:t>
            </a:r>
          </a:p>
        </p:txBody>
      </p:sp>
      <p:sp>
        <p:nvSpPr>
          <p:cNvPr id="512003" name="Rectangle 3">
            <a:extLst>
              <a:ext uri="{FF2B5EF4-FFF2-40B4-BE49-F238E27FC236}">
                <a16:creationId xmlns:a16="http://schemas.microsoft.com/office/drawing/2014/main" id="{3FA622B0-BA35-576A-B987-E60FDEF8A505}"/>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7-Layer OSI Model </a:t>
            </a:r>
          </a:p>
        </p:txBody>
      </p:sp>
      <p:sp>
        <p:nvSpPr>
          <p:cNvPr id="512004" name="Rectangle 4">
            <a:extLst>
              <a:ext uri="{FF2B5EF4-FFF2-40B4-BE49-F238E27FC236}">
                <a16:creationId xmlns:a16="http://schemas.microsoft.com/office/drawing/2014/main" id="{413BE31E-4BD9-1981-8886-2D2DDD65D28C}"/>
              </a:ext>
            </a:extLst>
          </p:cNvPr>
          <p:cNvSpPr>
            <a:spLocks noChangeArrowheads="1"/>
          </p:cNvSpPr>
          <p:nvPr/>
        </p:nvSpPr>
        <p:spPr bwMode="auto">
          <a:xfrm>
            <a:off x="920750" y="17287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5" name="Rectangle 5">
            <a:extLst>
              <a:ext uri="{FF2B5EF4-FFF2-40B4-BE49-F238E27FC236}">
                <a16:creationId xmlns:a16="http://schemas.microsoft.com/office/drawing/2014/main" id="{F9728865-6E50-C032-76A3-408B3BCAE0F4}"/>
              </a:ext>
            </a:extLst>
          </p:cNvPr>
          <p:cNvSpPr>
            <a:spLocks noChangeArrowheads="1"/>
          </p:cNvSpPr>
          <p:nvPr/>
        </p:nvSpPr>
        <p:spPr bwMode="auto">
          <a:xfrm>
            <a:off x="1050925" y="16764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7</a:t>
            </a:r>
          </a:p>
        </p:txBody>
      </p:sp>
      <p:sp>
        <p:nvSpPr>
          <p:cNvPr id="512006" name="Rectangle 6">
            <a:extLst>
              <a:ext uri="{FF2B5EF4-FFF2-40B4-BE49-F238E27FC236}">
                <a16:creationId xmlns:a16="http://schemas.microsoft.com/office/drawing/2014/main" id="{9555EE52-408A-34CD-35CC-73E3DF8BDA8C}"/>
              </a:ext>
            </a:extLst>
          </p:cNvPr>
          <p:cNvSpPr>
            <a:spLocks noChangeArrowheads="1"/>
          </p:cNvSpPr>
          <p:nvPr/>
        </p:nvSpPr>
        <p:spPr bwMode="auto">
          <a:xfrm>
            <a:off x="920750" y="22621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7" name="Rectangle 7">
            <a:extLst>
              <a:ext uri="{FF2B5EF4-FFF2-40B4-BE49-F238E27FC236}">
                <a16:creationId xmlns:a16="http://schemas.microsoft.com/office/drawing/2014/main" id="{7C27A67F-DAC1-69D8-CDD4-A7EDDE721FF9}"/>
              </a:ext>
            </a:extLst>
          </p:cNvPr>
          <p:cNvSpPr>
            <a:spLocks noChangeArrowheads="1"/>
          </p:cNvSpPr>
          <p:nvPr/>
        </p:nvSpPr>
        <p:spPr bwMode="auto">
          <a:xfrm>
            <a:off x="1050925" y="22098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6</a:t>
            </a:r>
          </a:p>
        </p:txBody>
      </p:sp>
      <p:sp>
        <p:nvSpPr>
          <p:cNvPr id="512008" name="Rectangle 8">
            <a:extLst>
              <a:ext uri="{FF2B5EF4-FFF2-40B4-BE49-F238E27FC236}">
                <a16:creationId xmlns:a16="http://schemas.microsoft.com/office/drawing/2014/main" id="{C4F94283-FC34-A010-3199-BDB931D476E8}"/>
              </a:ext>
            </a:extLst>
          </p:cNvPr>
          <p:cNvSpPr>
            <a:spLocks noChangeArrowheads="1"/>
          </p:cNvSpPr>
          <p:nvPr/>
        </p:nvSpPr>
        <p:spPr bwMode="auto">
          <a:xfrm>
            <a:off x="920750" y="27955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9" name="Rectangle 9">
            <a:extLst>
              <a:ext uri="{FF2B5EF4-FFF2-40B4-BE49-F238E27FC236}">
                <a16:creationId xmlns:a16="http://schemas.microsoft.com/office/drawing/2014/main" id="{4268F033-90A5-C63D-DB80-B99AAA0595B8}"/>
              </a:ext>
            </a:extLst>
          </p:cNvPr>
          <p:cNvSpPr>
            <a:spLocks noChangeArrowheads="1"/>
          </p:cNvSpPr>
          <p:nvPr/>
        </p:nvSpPr>
        <p:spPr bwMode="auto">
          <a:xfrm>
            <a:off x="1050925" y="27432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5</a:t>
            </a:r>
          </a:p>
        </p:txBody>
      </p:sp>
      <p:sp>
        <p:nvSpPr>
          <p:cNvPr id="512010" name="Rectangle 10">
            <a:extLst>
              <a:ext uri="{FF2B5EF4-FFF2-40B4-BE49-F238E27FC236}">
                <a16:creationId xmlns:a16="http://schemas.microsoft.com/office/drawing/2014/main" id="{A5A985E9-8F0D-21CB-D1BC-BBB7099E299D}"/>
              </a:ext>
            </a:extLst>
          </p:cNvPr>
          <p:cNvSpPr>
            <a:spLocks noChangeArrowheads="1"/>
          </p:cNvSpPr>
          <p:nvPr/>
        </p:nvSpPr>
        <p:spPr bwMode="auto">
          <a:xfrm>
            <a:off x="920750" y="33289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1" name="Rectangle 11">
            <a:extLst>
              <a:ext uri="{FF2B5EF4-FFF2-40B4-BE49-F238E27FC236}">
                <a16:creationId xmlns:a16="http://schemas.microsoft.com/office/drawing/2014/main" id="{68DD8B47-29F5-02AA-3B26-B5D608951C8D}"/>
              </a:ext>
            </a:extLst>
          </p:cNvPr>
          <p:cNvSpPr>
            <a:spLocks noChangeArrowheads="1"/>
          </p:cNvSpPr>
          <p:nvPr/>
        </p:nvSpPr>
        <p:spPr bwMode="auto">
          <a:xfrm>
            <a:off x="1050925" y="32766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4</a:t>
            </a:r>
          </a:p>
        </p:txBody>
      </p:sp>
      <p:sp>
        <p:nvSpPr>
          <p:cNvPr id="512012" name="Rectangle 12">
            <a:extLst>
              <a:ext uri="{FF2B5EF4-FFF2-40B4-BE49-F238E27FC236}">
                <a16:creationId xmlns:a16="http://schemas.microsoft.com/office/drawing/2014/main" id="{9288E172-D51A-E1FE-7C0B-62610174976F}"/>
              </a:ext>
            </a:extLst>
          </p:cNvPr>
          <p:cNvSpPr>
            <a:spLocks noChangeArrowheads="1"/>
          </p:cNvSpPr>
          <p:nvPr/>
        </p:nvSpPr>
        <p:spPr bwMode="auto">
          <a:xfrm>
            <a:off x="920750" y="3862388"/>
            <a:ext cx="1282700" cy="2921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3" name="Rectangle 13">
            <a:extLst>
              <a:ext uri="{FF2B5EF4-FFF2-40B4-BE49-F238E27FC236}">
                <a16:creationId xmlns:a16="http://schemas.microsoft.com/office/drawing/2014/main" id="{D0B5B8ED-5655-2C98-7125-4B5C07B35B7D}"/>
              </a:ext>
            </a:extLst>
          </p:cNvPr>
          <p:cNvSpPr>
            <a:spLocks noChangeArrowheads="1"/>
          </p:cNvSpPr>
          <p:nvPr/>
        </p:nvSpPr>
        <p:spPr bwMode="auto">
          <a:xfrm>
            <a:off x="1050925" y="38100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3</a:t>
            </a:r>
          </a:p>
        </p:txBody>
      </p:sp>
      <p:sp>
        <p:nvSpPr>
          <p:cNvPr id="512014" name="Rectangle 14">
            <a:extLst>
              <a:ext uri="{FF2B5EF4-FFF2-40B4-BE49-F238E27FC236}">
                <a16:creationId xmlns:a16="http://schemas.microsoft.com/office/drawing/2014/main" id="{BF82CE8A-D1B5-7A17-FF73-BFB84A5CBFE1}"/>
              </a:ext>
            </a:extLst>
          </p:cNvPr>
          <p:cNvSpPr>
            <a:spLocks noChangeArrowheads="1"/>
          </p:cNvSpPr>
          <p:nvPr/>
        </p:nvSpPr>
        <p:spPr bwMode="auto">
          <a:xfrm>
            <a:off x="920750" y="4395788"/>
            <a:ext cx="1282700" cy="2921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5" name="Rectangle 15">
            <a:extLst>
              <a:ext uri="{FF2B5EF4-FFF2-40B4-BE49-F238E27FC236}">
                <a16:creationId xmlns:a16="http://schemas.microsoft.com/office/drawing/2014/main" id="{4E34221E-B6E1-C390-863D-F84219878334}"/>
              </a:ext>
            </a:extLst>
          </p:cNvPr>
          <p:cNvSpPr>
            <a:spLocks noChangeArrowheads="1"/>
          </p:cNvSpPr>
          <p:nvPr/>
        </p:nvSpPr>
        <p:spPr bwMode="auto">
          <a:xfrm>
            <a:off x="1050925" y="43434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2</a:t>
            </a:r>
          </a:p>
        </p:txBody>
      </p:sp>
      <p:sp>
        <p:nvSpPr>
          <p:cNvPr id="512016" name="Rectangle 16">
            <a:extLst>
              <a:ext uri="{FF2B5EF4-FFF2-40B4-BE49-F238E27FC236}">
                <a16:creationId xmlns:a16="http://schemas.microsoft.com/office/drawing/2014/main" id="{B79C2940-DDE7-3CF0-19F2-BFFB568BEAA3}"/>
              </a:ext>
            </a:extLst>
          </p:cNvPr>
          <p:cNvSpPr>
            <a:spLocks noChangeArrowheads="1"/>
          </p:cNvSpPr>
          <p:nvPr/>
        </p:nvSpPr>
        <p:spPr bwMode="auto">
          <a:xfrm>
            <a:off x="920750" y="4929188"/>
            <a:ext cx="1282700" cy="2921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7" name="Rectangle 17">
            <a:extLst>
              <a:ext uri="{FF2B5EF4-FFF2-40B4-BE49-F238E27FC236}">
                <a16:creationId xmlns:a16="http://schemas.microsoft.com/office/drawing/2014/main" id="{9638F0A1-05C4-4797-EB1D-E95816469493}"/>
              </a:ext>
            </a:extLst>
          </p:cNvPr>
          <p:cNvSpPr>
            <a:spLocks noChangeArrowheads="1"/>
          </p:cNvSpPr>
          <p:nvPr/>
        </p:nvSpPr>
        <p:spPr bwMode="auto">
          <a:xfrm>
            <a:off x="1050925" y="4876800"/>
            <a:ext cx="966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Layer 1</a:t>
            </a:r>
          </a:p>
        </p:txBody>
      </p:sp>
      <p:sp>
        <p:nvSpPr>
          <p:cNvPr id="512018" name="Line 18">
            <a:extLst>
              <a:ext uri="{FF2B5EF4-FFF2-40B4-BE49-F238E27FC236}">
                <a16:creationId xmlns:a16="http://schemas.microsoft.com/office/drawing/2014/main" id="{DAA71712-80E7-D6BA-C713-ADE8A7AB7CDE}"/>
              </a:ext>
            </a:extLst>
          </p:cNvPr>
          <p:cNvSpPr>
            <a:spLocks noChangeShapeType="1"/>
          </p:cNvSpPr>
          <p:nvPr/>
        </p:nvSpPr>
        <p:spPr bwMode="auto">
          <a:xfrm>
            <a:off x="1600200" y="20272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9" name="Line 19">
            <a:extLst>
              <a:ext uri="{FF2B5EF4-FFF2-40B4-BE49-F238E27FC236}">
                <a16:creationId xmlns:a16="http://schemas.microsoft.com/office/drawing/2014/main" id="{571D5943-26D0-37D2-4562-7D55E08CDB1B}"/>
              </a:ext>
            </a:extLst>
          </p:cNvPr>
          <p:cNvSpPr>
            <a:spLocks noChangeShapeType="1"/>
          </p:cNvSpPr>
          <p:nvPr/>
        </p:nvSpPr>
        <p:spPr bwMode="auto">
          <a:xfrm>
            <a:off x="1600200" y="25606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0" name="Line 20">
            <a:extLst>
              <a:ext uri="{FF2B5EF4-FFF2-40B4-BE49-F238E27FC236}">
                <a16:creationId xmlns:a16="http://schemas.microsoft.com/office/drawing/2014/main" id="{E84449F2-B6C1-051D-0F5F-305496FD8579}"/>
              </a:ext>
            </a:extLst>
          </p:cNvPr>
          <p:cNvSpPr>
            <a:spLocks noChangeShapeType="1"/>
          </p:cNvSpPr>
          <p:nvPr/>
        </p:nvSpPr>
        <p:spPr bwMode="auto">
          <a:xfrm>
            <a:off x="1600200" y="30940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1" name="Line 21">
            <a:extLst>
              <a:ext uri="{FF2B5EF4-FFF2-40B4-BE49-F238E27FC236}">
                <a16:creationId xmlns:a16="http://schemas.microsoft.com/office/drawing/2014/main" id="{54EF7FDC-8801-4902-047E-674E26B91C5F}"/>
              </a:ext>
            </a:extLst>
          </p:cNvPr>
          <p:cNvSpPr>
            <a:spLocks noChangeShapeType="1"/>
          </p:cNvSpPr>
          <p:nvPr/>
        </p:nvSpPr>
        <p:spPr bwMode="auto">
          <a:xfrm>
            <a:off x="1600200" y="36274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2" name="Line 22">
            <a:extLst>
              <a:ext uri="{FF2B5EF4-FFF2-40B4-BE49-F238E27FC236}">
                <a16:creationId xmlns:a16="http://schemas.microsoft.com/office/drawing/2014/main" id="{ADD83BE0-8277-6585-7F89-CE78453F4584}"/>
              </a:ext>
            </a:extLst>
          </p:cNvPr>
          <p:cNvSpPr>
            <a:spLocks noChangeShapeType="1"/>
          </p:cNvSpPr>
          <p:nvPr/>
        </p:nvSpPr>
        <p:spPr bwMode="auto">
          <a:xfrm>
            <a:off x="1600200" y="41608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3" name="Line 23">
            <a:extLst>
              <a:ext uri="{FF2B5EF4-FFF2-40B4-BE49-F238E27FC236}">
                <a16:creationId xmlns:a16="http://schemas.microsoft.com/office/drawing/2014/main" id="{F9610E82-4C4E-AFED-016A-D8FB8ED975CA}"/>
              </a:ext>
            </a:extLst>
          </p:cNvPr>
          <p:cNvSpPr>
            <a:spLocks noChangeShapeType="1"/>
          </p:cNvSpPr>
          <p:nvPr/>
        </p:nvSpPr>
        <p:spPr bwMode="auto">
          <a:xfrm>
            <a:off x="1600200" y="46942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4" name="Rectangle 24">
            <a:extLst>
              <a:ext uri="{FF2B5EF4-FFF2-40B4-BE49-F238E27FC236}">
                <a16:creationId xmlns:a16="http://schemas.microsoft.com/office/drawing/2014/main" id="{F6AF5878-C983-7C94-C94C-B0D92343784F}"/>
              </a:ext>
            </a:extLst>
          </p:cNvPr>
          <p:cNvSpPr>
            <a:spLocks noChangeArrowheads="1"/>
          </p:cNvSpPr>
          <p:nvPr/>
        </p:nvSpPr>
        <p:spPr bwMode="auto">
          <a:xfrm>
            <a:off x="2346325" y="1676400"/>
            <a:ext cx="2038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Application Layer</a:t>
            </a:r>
          </a:p>
        </p:txBody>
      </p:sp>
      <p:sp>
        <p:nvSpPr>
          <p:cNvPr id="512025" name="Rectangle 25">
            <a:extLst>
              <a:ext uri="{FF2B5EF4-FFF2-40B4-BE49-F238E27FC236}">
                <a16:creationId xmlns:a16="http://schemas.microsoft.com/office/drawing/2014/main" id="{58E1A967-7E3B-7274-63D9-5B37041CF582}"/>
              </a:ext>
            </a:extLst>
          </p:cNvPr>
          <p:cNvSpPr>
            <a:spLocks noChangeArrowheads="1"/>
          </p:cNvSpPr>
          <p:nvPr/>
        </p:nvSpPr>
        <p:spPr bwMode="auto">
          <a:xfrm>
            <a:off x="2346325" y="2209800"/>
            <a:ext cx="2092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Presentation Layer</a:t>
            </a:r>
          </a:p>
        </p:txBody>
      </p:sp>
      <p:sp>
        <p:nvSpPr>
          <p:cNvPr id="512026" name="Rectangle 26">
            <a:extLst>
              <a:ext uri="{FF2B5EF4-FFF2-40B4-BE49-F238E27FC236}">
                <a16:creationId xmlns:a16="http://schemas.microsoft.com/office/drawing/2014/main" id="{DDA96FAD-1ACB-3711-5492-A71EF713FFD4}"/>
              </a:ext>
            </a:extLst>
          </p:cNvPr>
          <p:cNvSpPr>
            <a:spLocks noChangeArrowheads="1"/>
          </p:cNvSpPr>
          <p:nvPr/>
        </p:nvSpPr>
        <p:spPr bwMode="auto">
          <a:xfrm>
            <a:off x="2346325" y="2743200"/>
            <a:ext cx="161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Session Layer</a:t>
            </a:r>
          </a:p>
        </p:txBody>
      </p:sp>
      <p:sp>
        <p:nvSpPr>
          <p:cNvPr id="512027" name="Rectangle 27">
            <a:extLst>
              <a:ext uri="{FF2B5EF4-FFF2-40B4-BE49-F238E27FC236}">
                <a16:creationId xmlns:a16="http://schemas.microsoft.com/office/drawing/2014/main" id="{0C4FB51B-3D38-CFAF-55D1-D70B4EAA494C}"/>
              </a:ext>
            </a:extLst>
          </p:cNvPr>
          <p:cNvSpPr>
            <a:spLocks noChangeArrowheads="1"/>
          </p:cNvSpPr>
          <p:nvPr/>
        </p:nvSpPr>
        <p:spPr bwMode="auto">
          <a:xfrm>
            <a:off x="2346325" y="3276600"/>
            <a:ext cx="1827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Transport Layer</a:t>
            </a:r>
          </a:p>
        </p:txBody>
      </p:sp>
      <p:sp>
        <p:nvSpPr>
          <p:cNvPr id="512028" name="Rectangle 28">
            <a:extLst>
              <a:ext uri="{FF2B5EF4-FFF2-40B4-BE49-F238E27FC236}">
                <a16:creationId xmlns:a16="http://schemas.microsoft.com/office/drawing/2014/main" id="{DB8B5131-C582-9332-C4E0-9A4C86AC2130}"/>
              </a:ext>
            </a:extLst>
          </p:cNvPr>
          <p:cNvSpPr>
            <a:spLocks noChangeArrowheads="1"/>
          </p:cNvSpPr>
          <p:nvPr/>
        </p:nvSpPr>
        <p:spPr bwMode="auto">
          <a:xfrm>
            <a:off x="2346325" y="3810000"/>
            <a:ext cx="1728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Network Layer</a:t>
            </a:r>
          </a:p>
        </p:txBody>
      </p:sp>
      <p:sp>
        <p:nvSpPr>
          <p:cNvPr id="512029" name="Rectangle 29">
            <a:extLst>
              <a:ext uri="{FF2B5EF4-FFF2-40B4-BE49-F238E27FC236}">
                <a16:creationId xmlns:a16="http://schemas.microsoft.com/office/drawing/2014/main" id="{7D96EA1F-F286-A011-94F7-E0B188CAB1AE}"/>
              </a:ext>
            </a:extLst>
          </p:cNvPr>
          <p:cNvSpPr>
            <a:spLocks noChangeArrowheads="1"/>
          </p:cNvSpPr>
          <p:nvPr/>
        </p:nvSpPr>
        <p:spPr bwMode="auto">
          <a:xfrm>
            <a:off x="2346325" y="4343400"/>
            <a:ext cx="1862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Data Link Layer</a:t>
            </a:r>
          </a:p>
        </p:txBody>
      </p:sp>
      <p:sp>
        <p:nvSpPr>
          <p:cNvPr id="512030" name="Rectangle 30">
            <a:extLst>
              <a:ext uri="{FF2B5EF4-FFF2-40B4-BE49-F238E27FC236}">
                <a16:creationId xmlns:a16="http://schemas.microsoft.com/office/drawing/2014/main" id="{22021C0F-39B2-02AF-1594-0CED15E8325B}"/>
              </a:ext>
            </a:extLst>
          </p:cNvPr>
          <p:cNvSpPr>
            <a:spLocks noChangeArrowheads="1"/>
          </p:cNvSpPr>
          <p:nvPr/>
        </p:nvSpPr>
        <p:spPr bwMode="auto">
          <a:xfrm>
            <a:off x="2346325" y="4876800"/>
            <a:ext cx="1700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Physical Layer</a:t>
            </a:r>
          </a:p>
        </p:txBody>
      </p:sp>
      <p:sp>
        <p:nvSpPr>
          <p:cNvPr id="512031" name="Line 31">
            <a:extLst>
              <a:ext uri="{FF2B5EF4-FFF2-40B4-BE49-F238E27FC236}">
                <a16:creationId xmlns:a16="http://schemas.microsoft.com/office/drawing/2014/main" id="{5A2B8AED-1920-567E-0955-1C4AF38304D7}"/>
              </a:ext>
            </a:extLst>
          </p:cNvPr>
          <p:cNvSpPr>
            <a:spLocks noChangeShapeType="1"/>
          </p:cNvSpPr>
          <p:nvPr/>
        </p:nvSpPr>
        <p:spPr bwMode="auto">
          <a:xfrm>
            <a:off x="609600" y="3779838"/>
            <a:ext cx="0" cy="1524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2" name="Line 32">
            <a:extLst>
              <a:ext uri="{FF2B5EF4-FFF2-40B4-BE49-F238E27FC236}">
                <a16:creationId xmlns:a16="http://schemas.microsoft.com/office/drawing/2014/main" id="{9DA7FA02-C712-138F-B83D-61011F584257}"/>
              </a:ext>
            </a:extLst>
          </p:cNvPr>
          <p:cNvSpPr>
            <a:spLocks noChangeShapeType="1"/>
          </p:cNvSpPr>
          <p:nvPr/>
        </p:nvSpPr>
        <p:spPr bwMode="auto">
          <a:xfrm>
            <a:off x="4267200" y="3779838"/>
            <a:ext cx="0" cy="1524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3" name="Line 33">
            <a:extLst>
              <a:ext uri="{FF2B5EF4-FFF2-40B4-BE49-F238E27FC236}">
                <a16:creationId xmlns:a16="http://schemas.microsoft.com/office/drawing/2014/main" id="{F608D9EA-7682-1172-44FD-6AAF5C0EBA1D}"/>
              </a:ext>
            </a:extLst>
          </p:cNvPr>
          <p:cNvSpPr>
            <a:spLocks noChangeShapeType="1"/>
          </p:cNvSpPr>
          <p:nvPr/>
        </p:nvSpPr>
        <p:spPr bwMode="auto">
          <a:xfrm flipH="1">
            <a:off x="609600" y="3779838"/>
            <a:ext cx="36576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4" name="Line 34">
            <a:extLst>
              <a:ext uri="{FF2B5EF4-FFF2-40B4-BE49-F238E27FC236}">
                <a16:creationId xmlns:a16="http://schemas.microsoft.com/office/drawing/2014/main" id="{5F5E45A7-6152-8B1C-0D01-90FC77A5B00F}"/>
              </a:ext>
            </a:extLst>
          </p:cNvPr>
          <p:cNvSpPr>
            <a:spLocks noChangeShapeType="1"/>
          </p:cNvSpPr>
          <p:nvPr/>
        </p:nvSpPr>
        <p:spPr bwMode="auto">
          <a:xfrm flipH="1">
            <a:off x="609600" y="5303838"/>
            <a:ext cx="36576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5" name="Rectangle 35">
            <a:extLst>
              <a:ext uri="{FF2B5EF4-FFF2-40B4-BE49-F238E27FC236}">
                <a16:creationId xmlns:a16="http://schemas.microsoft.com/office/drawing/2014/main" id="{8BFC9B50-F3C1-D298-AF01-EE719F35F4D5}"/>
              </a:ext>
            </a:extLst>
          </p:cNvPr>
          <p:cNvSpPr>
            <a:spLocks noChangeArrowheads="1"/>
          </p:cNvSpPr>
          <p:nvPr/>
        </p:nvSpPr>
        <p:spPr bwMode="auto">
          <a:xfrm>
            <a:off x="4267200" y="5791200"/>
            <a:ext cx="4494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000" b="0">
                <a:solidFill>
                  <a:schemeClr val="tx1"/>
                </a:solidFill>
                <a:latin typeface="Times New Roman" panose="02020603050405020304" pitchFamily="18" charset="0"/>
              </a:rPr>
              <a:t>Communications subnet boundary</a:t>
            </a:r>
          </a:p>
        </p:txBody>
      </p:sp>
      <p:sp>
        <p:nvSpPr>
          <p:cNvPr id="512036" name="Freeform 36">
            <a:extLst>
              <a:ext uri="{FF2B5EF4-FFF2-40B4-BE49-F238E27FC236}">
                <a16:creationId xmlns:a16="http://schemas.microsoft.com/office/drawing/2014/main" id="{7EDB21B5-23E9-8E6B-6691-D1BB32154552}"/>
              </a:ext>
            </a:extLst>
          </p:cNvPr>
          <p:cNvSpPr>
            <a:spLocks/>
          </p:cNvSpPr>
          <p:nvPr/>
        </p:nvSpPr>
        <p:spPr bwMode="auto">
          <a:xfrm>
            <a:off x="4267200" y="4800600"/>
            <a:ext cx="762000" cy="990600"/>
          </a:xfrm>
          <a:custGeom>
            <a:avLst/>
            <a:gdLst>
              <a:gd name="T0" fmla="*/ 0 w 1440"/>
              <a:gd name="T1" fmla="*/ 0 h 1152"/>
              <a:gd name="T2" fmla="*/ 720 w 1440"/>
              <a:gd name="T3" fmla="*/ 576 h 1152"/>
              <a:gd name="T4" fmla="*/ 816 w 1440"/>
              <a:gd name="T5" fmla="*/ 864 h 1152"/>
              <a:gd name="T6" fmla="*/ 1296 w 1440"/>
              <a:gd name="T7" fmla="*/ 1104 h 1152"/>
              <a:gd name="T8" fmla="*/ 1440 w 1440"/>
              <a:gd name="T9" fmla="*/ 1152 h 1152"/>
            </a:gdLst>
            <a:ahLst/>
            <a:cxnLst>
              <a:cxn ang="0">
                <a:pos x="T0" y="T1"/>
              </a:cxn>
              <a:cxn ang="0">
                <a:pos x="T2" y="T3"/>
              </a:cxn>
              <a:cxn ang="0">
                <a:pos x="T4" y="T5"/>
              </a:cxn>
              <a:cxn ang="0">
                <a:pos x="T6" y="T7"/>
              </a:cxn>
              <a:cxn ang="0">
                <a:pos x="T8" y="T9"/>
              </a:cxn>
            </a:cxnLst>
            <a:rect l="0" t="0" r="r" b="b"/>
            <a:pathLst>
              <a:path w="1440" h="1152">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9B4183D9-A687-CB30-29E6-705E917D1CA3}"/>
              </a:ext>
            </a:extLst>
          </p:cNvPr>
          <p:cNvSpPr>
            <a:spLocks noGrp="1" noChangeArrowheads="1"/>
          </p:cNvSpPr>
          <p:nvPr>
            <p:ph type="body" idx="1"/>
          </p:nvPr>
        </p:nvSpPr>
        <p:spPr>
          <a:xfrm>
            <a:off x="304800" y="1143000"/>
            <a:ext cx="8610600" cy="5334000"/>
          </a:xfrm>
        </p:spPr>
        <p:txBody>
          <a:bodyPr/>
          <a:lstStyle/>
          <a:p>
            <a:pPr marL="609600" indent="-609600"/>
            <a:r>
              <a:rPr lang="en-US" altLang="en-US">
                <a:latin typeface=" "/>
              </a:rPr>
              <a:t>Level at which applications access network services.</a:t>
            </a:r>
          </a:p>
          <a:p>
            <a:pPr marL="1100138" lvl="1" indent="-533400"/>
            <a:r>
              <a:rPr lang="en-US" altLang="en-US">
                <a:latin typeface=" "/>
              </a:rPr>
              <a:t>Represents services that directly support software applications for file transfers, database access, and electronic mail etc.</a:t>
            </a:r>
          </a:p>
        </p:txBody>
      </p:sp>
      <p:sp>
        <p:nvSpPr>
          <p:cNvPr id="514051" name="Rectangle 3">
            <a:extLst>
              <a:ext uri="{FF2B5EF4-FFF2-40B4-BE49-F238E27FC236}">
                <a16:creationId xmlns:a16="http://schemas.microsoft.com/office/drawing/2014/main" id="{8DC68064-E1E4-F146-9FD1-D0FAFDF0DBCE}"/>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7: Application Layer </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B7D2BCE-5D09-1F17-090D-2964C6290ED8}"/>
              </a:ext>
            </a:extLst>
          </p:cNvPr>
          <p:cNvSpPr>
            <a:spLocks noGrp="1" noChangeArrowheads="1"/>
          </p:cNvSpPr>
          <p:nvPr>
            <p:ph type="body" idx="1"/>
          </p:nvPr>
        </p:nvSpPr>
        <p:spPr>
          <a:xfrm>
            <a:off x="304800" y="1143000"/>
            <a:ext cx="8610600" cy="5334000"/>
          </a:xfrm>
        </p:spPr>
        <p:txBody>
          <a:bodyPr/>
          <a:lstStyle/>
          <a:p>
            <a:pPr marL="609600" indent="-609600"/>
            <a:r>
              <a:rPr lang="en-US" altLang="en-US">
                <a:latin typeface=" "/>
              </a:rPr>
              <a:t>Related to representation of transmitted data</a:t>
            </a:r>
          </a:p>
          <a:p>
            <a:pPr marL="1100138" lvl="1" indent="-533400"/>
            <a:r>
              <a:rPr lang="en-US" altLang="en-US">
                <a:latin typeface=" "/>
              </a:rPr>
              <a:t>Translates different data representations from the Application layer into uniform standard format</a:t>
            </a:r>
          </a:p>
          <a:p>
            <a:pPr marL="609600" indent="-609600"/>
            <a:r>
              <a:rPr lang="en-US" altLang="en-US">
                <a:latin typeface=" "/>
              </a:rPr>
              <a:t>Providing services for secure efficient data transmission</a:t>
            </a:r>
          </a:p>
          <a:p>
            <a:pPr marL="1100138" lvl="1" indent="-533400"/>
            <a:r>
              <a:rPr lang="en-US" altLang="en-US">
                <a:latin typeface=" "/>
              </a:rPr>
              <a:t>e.g. data encryption, and data compression.</a:t>
            </a:r>
          </a:p>
          <a:p>
            <a:pPr marL="609600" indent="-609600">
              <a:buFontTx/>
              <a:buNone/>
            </a:pPr>
            <a:endParaRPr lang="en-US" altLang="en-US">
              <a:solidFill>
                <a:srgbClr val="000000"/>
              </a:solidFill>
              <a:latin typeface="Verdana" panose="020B0604030504040204" pitchFamily="34" charset="0"/>
              <a:ea typeface="Arial Unicode MS" pitchFamily="34" charset="-128"/>
            </a:endParaRPr>
          </a:p>
        </p:txBody>
      </p:sp>
      <p:sp>
        <p:nvSpPr>
          <p:cNvPr id="516099" name="Rectangle 3">
            <a:extLst>
              <a:ext uri="{FF2B5EF4-FFF2-40B4-BE49-F238E27FC236}">
                <a16:creationId xmlns:a16="http://schemas.microsoft.com/office/drawing/2014/main" id="{7AF5B9BA-71CF-F1E7-12B7-0C7FDA44D49E}"/>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6: Presentation Layer </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AFC75F0E-106A-7EA5-8174-5A280382904A}"/>
              </a:ext>
            </a:extLst>
          </p:cNvPr>
          <p:cNvSpPr>
            <a:spLocks noGrp="1" noChangeArrowheads="1"/>
          </p:cNvSpPr>
          <p:nvPr>
            <p:ph type="body" idx="1"/>
          </p:nvPr>
        </p:nvSpPr>
        <p:spPr>
          <a:xfrm>
            <a:off x="304800" y="1143000"/>
            <a:ext cx="8610600" cy="5334000"/>
          </a:xfrm>
        </p:spPr>
        <p:txBody>
          <a:bodyPr/>
          <a:lstStyle/>
          <a:p>
            <a:pPr marL="609600" indent="-609600"/>
            <a:r>
              <a:rPr lang="en-US" altLang="en-US" sz="2800">
                <a:latin typeface=" "/>
              </a:rPr>
              <a:t>Allows two applications on different computers to establish, use, and end a session.</a:t>
            </a:r>
            <a:r>
              <a:rPr lang="en-US" altLang="en-US">
                <a:latin typeface=" "/>
              </a:rPr>
              <a:t> </a:t>
            </a:r>
          </a:p>
          <a:p>
            <a:pPr marL="1100138" lvl="1" indent="-533400"/>
            <a:r>
              <a:rPr lang="en-US" altLang="en-US" sz="2400">
                <a:latin typeface=" "/>
              </a:rPr>
              <a:t>e.g. file transfer, remote login</a:t>
            </a:r>
            <a:r>
              <a:rPr lang="en-US" altLang="en-US">
                <a:latin typeface=" "/>
              </a:rPr>
              <a:t> </a:t>
            </a:r>
          </a:p>
          <a:p>
            <a:pPr marL="609600" indent="-609600"/>
            <a:r>
              <a:rPr lang="en-US" altLang="en-US" sz="2800">
                <a:latin typeface=" "/>
              </a:rPr>
              <a:t>Establishes dialog control</a:t>
            </a:r>
          </a:p>
          <a:p>
            <a:pPr marL="1100138" lvl="1" indent="-533400"/>
            <a:r>
              <a:rPr lang="en-US" altLang="en-US" sz="2400">
                <a:latin typeface=" "/>
              </a:rPr>
              <a:t>Regulates which side transmits, plus when and how long it transmits.</a:t>
            </a:r>
            <a:endParaRPr lang="en-US" altLang="en-US" sz="2400"/>
          </a:p>
          <a:p>
            <a:pPr marL="609600" indent="-609600"/>
            <a:r>
              <a:rPr lang="en-GB" altLang="en-US" sz="2800"/>
              <a:t>Performs </a:t>
            </a:r>
            <a:r>
              <a:rPr lang="en-GB" altLang="en-US" sz="2800" i="1"/>
              <a:t>token management</a:t>
            </a:r>
            <a:r>
              <a:rPr lang="en-GB" altLang="en-US" sz="2800"/>
              <a:t> and </a:t>
            </a:r>
            <a:r>
              <a:rPr lang="en-GB" altLang="en-US" sz="2800" i="1"/>
              <a:t>synchronization</a:t>
            </a:r>
            <a:r>
              <a:rPr lang="en-GB" altLang="en-US" sz="2800"/>
              <a:t>.</a:t>
            </a:r>
            <a:endParaRPr lang="en-US" altLang="en-US" sz="2800"/>
          </a:p>
        </p:txBody>
      </p:sp>
      <p:sp>
        <p:nvSpPr>
          <p:cNvPr id="518147" name="Rectangle 3">
            <a:extLst>
              <a:ext uri="{FF2B5EF4-FFF2-40B4-BE49-F238E27FC236}">
                <a16:creationId xmlns:a16="http://schemas.microsoft.com/office/drawing/2014/main" id="{E852F17B-41C5-1329-5BC9-2226D0349210}"/>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5: Session Layer </a:t>
            </a: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5327D9F4-3379-38F6-1BA1-7FCC9C9758B7}"/>
              </a:ext>
            </a:extLst>
          </p:cNvPr>
          <p:cNvSpPr>
            <a:spLocks noGrp="1" noChangeArrowheads="1"/>
          </p:cNvSpPr>
          <p:nvPr>
            <p:ph type="body" idx="1"/>
          </p:nvPr>
        </p:nvSpPr>
        <p:spPr>
          <a:xfrm>
            <a:off x="304800" y="1143000"/>
            <a:ext cx="8610600" cy="5334000"/>
          </a:xfrm>
        </p:spPr>
        <p:txBody>
          <a:bodyPr/>
          <a:lstStyle/>
          <a:p>
            <a:pPr marL="609600" indent="-609600"/>
            <a:r>
              <a:rPr lang="en-US" altLang="en-US">
                <a:latin typeface=" "/>
              </a:rPr>
              <a:t>Manages transmission packets</a:t>
            </a:r>
          </a:p>
          <a:p>
            <a:pPr marL="1100138" lvl="1" indent="-533400"/>
            <a:r>
              <a:rPr lang="en-US" altLang="en-US">
                <a:latin typeface=" "/>
              </a:rPr>
              <a:t>Repackages long messages when necessary into small packets for transmission </a:t>
            </a:r>
          </a:p>
          <a:p>
            <a:pPr marL="1100138" lvl="1" indent="-533400"/>
            <a:r>
              <a:rPr lang="en-US" altLang="en-US">
                <a:latin typeface=" "/>
              </a:rPr>
              <a:t>Reassembles packets in correct order to get the original message. </a:t>
            </a:r>
          </a:p>
          <a:p>
            <a:pPr marL="609600" indent="-609600"/>
            <a:r>
              <a:rPr lang="en-US" altLang="en-US">
                <a:latin typeface=" "/>
              </a:rPr>
              <a:t>Handles error recognition and recovery. </a:t>
            </a:r>
          </a:p>
          <a:p>
            <a:pPr marL="1100138" lvl="1" indent="-533400"/>
            <a:r>
              <a:rPr lang="en-US" altLang="en-US">
                <a:latin typeface=" "/>
              </a:rPr>
              <a:t>Transport layer at receiving acknowledges packet delivery. </a:t>
            </a:r>
          </a:p>
          <a:p>
            <a:pPr marL="1100138" lvl="1" indent="-533400"/>
            <a:r>
              <a:rPr lang="en-US" altLang="en-US">
                <a:latin typeface=" "/>
              </a:rPr>
              <a:t>Resends missing packets</a:t>
            </a:r>
            <a:endParaRPr lang="en-US" altLang="en-US"/>
          </a:p>
        </p:txBody>
      </p:sp>
      <p:sp>
        <p:nvSpPr>
          <p:cNvPr id="520195" name="Rectangle 3">
            <a:extLst>
              <a:ext uri="{FF2B5EF4-FFF2-40B4-BE49-F238E27FC236}">
                <a16:creationId xmlns:a16="http://schemas.microsoft.com/office/drawing/2014/main" id="{AC3DB714-CD01-4BBB-98A0-12E72D31653C}"/>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4: Transport Layer </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443DB983-5ABA-31BA-A147-381CE416491A}"/>
              </a:ext>
            </a:extLst>
          </p:cNvPr>
          <p:cNvSpPr>
            <a:spLocks noGrp="1" noChangeArrowheads="1"/>
          </p:cNvSpPr>
          <p:nvPr>
            <p:ph type="body" idx="1"/>
          </p:nvPr>
        </p:nvSpPr>
        <p:spPr>
          <a:xfrm>
            <a:off x="304800" y="1143000"/>
            <a:ext cx="8610600" cy="5334000"/>
          </a:xfrm>
        </p:spPr>
        <p:txBody>
          <a:bodyPr/>
          <a:lstStyle/>
          <a:p>
            <a:pPr marL="609600" indent="-609600"/>
            <a:r>
              <a:rPr lang="en-US" altLang="en-US" sz="2800">
                <a:latin typeface=" "/>
              </a:rPr>
              <a:t>Manages addressing/routing of data within the subnet </a:t>
            </a:r>
          </a:p>
          <a:p>
            <a:pPr marL="1100138" lvl="1" indent="-533400"/>
            <a:r>
              <a:rPr lang="en-US" altLang="en-US" sz="2400">
                <a:latin typeface=" "/>
              </a:rPr>
              <a:t>Addresses messages and translates logical addresses and names into physical addresses. </a:t>
            </a:r>
          </a:p>
          <a:p>
            <a:pPr marL="1100138" lvl="1" indent="-533400"/>
            <a:r>
              <a:rPr lang="en-US" altLang="en-US" sz="2400">
                <a:latin typeface=" "/>
              </a:rPr>
              <a:t>Determines the route from the source to the destination computer </a:t>
            </a:r>
          </a:p>
          <a:p>
            <a:pPr marL="1100138" lvl="1" indent="-533400"/>
            <a:r>
              <a:rPr lang="en-US" altLang="en-US" sz="2400">
                <a:latin typeface=" "/>
              </a:rPr>
              <a:t>Manages traffic problems, such as switching, routing, and controlling the congestion of data packets.</a:t>
            </a:r>
            <a:endParaRPr lang="en-GB" altLang="en-US" sz="2400"/>
          </a:p>
          <a:p>
            <a:pPr marL="609600" indent="-609600"/>
            <a:r>
              <a:rPr lang="en-GB" altLang="en-US" sz="2800"/>
              <a:t>Routing can be:</a:t>
            </a:r>
          </a:p>
          <a:p>
            <a:pPr marL="1100138" lvl="1" indent="-533400"/>
            <a:r>
              <a:rPr lang="en-GB" altLang="en-US" sz="2400"/>
              <a:t>Based on static tables</a:t>
            </a:r>
          </a:p>
          <a:p>
            <a:pPr marL="1100138" lvl="1" indent="-533400"/>
            <a:r>
              <a:rPr lang="en-GB" altLang="en-US" sz="2400"/>
              <a:t>determined at start of each session</a:t>
            </a:r>
          </a:p>
          <a:p>
            <a:pPr marL="1100138" lvl="1" indent="-533400"/>
            <a:r>
              <a:rPr lang="en-GB" altLang="en-US" sz="2400"/>
              <a:t>Individually determined for each packet, reflecting the current network load.</a:t>
            </a:r>
            <a:endParaRPr lang="en-US" altLang="en-US" sz="2400">
              <a:solidFill>
                <a:srgbClr val="000000"/>
              </a:solidFill>
              <a:latin typeface="Verdana" panose="020B0604030504040204" pitchFamily="34" charset="0"/>
              <a:ea typeface="Arial Unicode MS" pitchFamily="34" charset="-128"/>
            </a:endParaRPr>
          </a:p>
        </p:txBody>
      </p:sp>
      <p:sp>
        <p:nvSpPr>
          <p:cNvPr id="522243" name="Rectangle 3">
            <a:extLst>
              <a:ext uri="{FF2B5EF4-FFF2-40B4-BE49-F238E27FC236}">
                <a16:creationId xmlns:a16="http://schemas.microsoft.com/office/drawing/2014/main" id="{AA15C42F-C507-13C0-8450-E5FA537F0394}"/>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3: Network Layer </a:t>
            </a:r>
          </a:p>
        </p:txBody>
      </p:sp>
    </p:spTree>
  </p:cSld>
  <p:clrMapOvr>
    <a:masterClrMapping/>
  </p:clrMapOvr>
  <p:transition>
    <p:dissolve/>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altLang="en-US" sz="2400" b="1" i="0" u="none" strike="noStrike" cap="none" normalizeH="0" baseline="0" smtClean="0">
            <a:ln>
              <a:noFill/>
            </a:ln>
            <a:solidFill>
              <a:srgbClr val="0000FF"/>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altLang="en-US" sz="2400" b="1" i="0" u="none" strike="noStrike" cap="none" normalizeH="0" baseline="0" smtClean="0">
            <a:ln>
              <a:noFill/>
            </a:ln>
            <a:solidFill>
              <a:srgbClr val="0000FF"/>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10181</TotalTime>
  <Words>3439</Words>
  <Application>Microsoft Office PowerPoint</Application>
  <PresentationFormat>On-screen Show (4:3)</PresentationFormat>
  <Paragraphs>239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 New Roman</vt:lpstr>
      <vt:lpstr>Arial</vt:lpstr>
      <vt:lpstr>Verdana</vt:lpstr>
      <vt:lpstr>Arial Unicode MS</vt:lpstr>
      <vt:lpstr>Arial-BoldMT</vt:lpstr>
      <vt:lpstr> </vt:lpstr>
      <vt:lpstr>Symbol</vt:lpstr>
      <vt:lpstr>Default Design</vt:lpstr>
      <vt:lpstr>OSI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 CRD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 CRD</dc:creator>
  <cp:lastModifiedBy>User</cp:lastModifiedBy>
  <cp:revision>125</cp:revision>
  <dcterms:created xsi:type="dcterms:W3CDTF">2001-04-20T12:40:14Z</dcterms:created>
  <dcterms:modified xsi:type="dcterms:W3CDTF">2022-09-23T05:49:01Z</dcterms:modified>
</cp:coreProperties>
</file>