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varScale="1">
        <p:scale>
          <a:sx n="99" d="100"/>
          <a:sy n="99" d="100"/>
        </p:scale>
        <p:origin x="9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26327D-8DDB-422D-AB67-391648BF6E15}" type="datetimeFigureOut">
              <a:rPr lang="en-US" smtClean="0"/>
              <a:t>11/22/2021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2CFF9-9572-4F60-BCB0-9BDF05C18FEB}" type="slidenum">
              <a:rPr lang="en-US" smtClean="0"/>
              <a:t>‹#›</a:t>
            </a:fld>
            <a:endParaRPr lang="en-US"/>
          </a:p>
        </p:txBody>
      </p:sp>
    </p:spTree>
    <p:extLst>
      <p:ext uri="{BB962C8B-B14F-4D97-AF65-F5344CB8AC3E}">
        <p14:creationId xmlns:p14="http://schemas.microsoft.com/office/powerpoint/2010/main" val="3575348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E2CFF9-9572-4F60-BCB0-9BDF05C18FEB}" type="slidenum">
              <a:rPr lang="en-US" smtClean="0"/>
              <a:t>6</a:t>
            </a:fld>
            <a:endParaRPr lang="en-US"/>
          </a:p>
        </p:txBody>
      </p:sp>
    </p:spTree>
    <p:extLst>
      <p:ext uri="{BB962C8B-B14F-4D97-AF65-F5344CB8AC3E}">
        <p14:creationId xmlns:p14="http://schemas.microsoft.com/office/powerpoint/2010/main" val="1143303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E2CFF9-9572-4F60-BCB0-9BDF05C18FEB}" type="slidenum">
              <a:rPr lang="en-US" smtClean="0"/>
              <a:t>9</a:t>
            </a:fld>
            <a:endParaRPr lang="en-US"/>
          </a:p>
        </p:txBody>
      </p:sp>
    </p:spTree>
    <p:extLst>
      <p:ext uri="{BB962C8B-B14F-4D97-AF65-F5344CB8AC3E}">
        <p14:creationId xmlns:p14="http://schemas.microsoft.com/office/powerpoint/2010/main" val="59935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E2CFF9-9572-4F60-BCB0-9BDF05C18FEB}" type="slidenum">
              <a:rPr lang="en-US" smtClean="0"/>
              <a:t>16</a:t>
            </a:fld>
            <a:endParaRPr lang="en-US"/>
          </a:p>
        </p:txBody>
      </p:sp>
    </p:spTree>
    <p:extLst>
      <p:ext uri="{BB962C8B-B14F-4D97-AF65-F5344CB8AC3E}">
        <p14:creationId xmlns:p14="http://schemas.microsoft.com/office/powerpoint/2010/main" val="166923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E2CFF9-9572-4F60-BCB0-9BDF05C18FEB}" type="slidenum">
              <a:rPr lang="en-US" smtClean="0"/>
              <a:t>26</a:t>
            </a:fld>
            <a:endParaRPr lang="en-US"/>
          </a:p>
        </p:txBody>
      </p:sp>
    </p:spTree>
    <p:extLst>
      <p:ext uri="{BB962C8B-B14F-4D97-AF65-F5344CB8AC3E}">
        <p14:creationId xmlns:p14="http://schemas.microsoft.com/office/powerpoint/2010/main" val="1754380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E2CFF9-9572-4F60-BCB0-9BDF05C18FEB}" type="slidenum">
              <a:rPr lang="en-US" smtClean="0"/>
              <a:t>34</a:t>
            </a:fld>
            <a:endParaRPr lang="en-US"/>
          </a:p>
        </p:txBody>
      </p:sp>
    </p:spTree>
    <p:extLst>
      <p:ext uri="{BB962C8B-B14F-4D97-AF65-F5344CB8AC3E}">
        <p14:creationId xmlns:p14="http://schemas.microsoft.com/office/powerpoint/2010/main" val="3686244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E2CFF9-9572-4F60-BCB0-9BDF05C18FEB}" type="slidenum">
              <a:rPr lang="en-US" smtClean="0"/>
              <a:t>37</a:t>
            </a:fld>
            <a:endParaRPr lang="en-US"/>
          </a:p>
        </p:txBody>
      </p:sp>
    </p:spTree>
    <p:extLst>
      <p:ext uri="{BB962C8B-B14F-4D97-AF65-F5344CB8AC3E}">
        <p14:creationId xmlns:p14="http://schemas.microsoft.com/office/powerpoint/2010/main" val="2321135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F0C077-D93B-4EE4-A6B9-FCB00AC81E4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CCB9CC3A-8719-4F68-B1BD-27E4061C37F6}" type="slidenum">
              <a:rPr lang="en-US" smtClean="0"/>
              <a:t>‹#›</a:t>
            </a:fld>
            <a:endParaRPr lang="en-US"/>
          </a:p>
        </p:txBody>
      </p:sp>
    </p:spTree>
    <p:extLst>
      <p:ext uri="{BB962C8B-B14F-4D97-AF65-F5344CB8AC3E}">
        <p14:creationId xmlns:p14="http://schemas.microsoft.com/office/powerpoint/2010/main" val="21764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F0C077-D93B-4EE4-A6B9-FCB00AC81E41}"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CB9CC3A-8719-4F68-B1BD-27E4061C37F6}" type="slidenum">
              <a:rPr lang="en-US" smtClean="0"/>
              <a:t>‹#›</a:t>
            </a:fld>
            <a:endParaRPr lang="en-US"/>
          </a:p>
        </p:txBody>
      </p:sp>
    </p:spTree>
    <p:extLst>
      <p:ext uri="{BB962C8B-B14F-4D97-AF65-F5344CB8AC3E}">
        <p14:creationId xmlns:p14="http://schemas.microsoft.com/office/powerpoint/2010/main" val="247328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F0C077-D93B-4EE4-A6B9-FCB00AC81E41}"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CB9CC3A-8719-4F68-B1BD-27E4061C37F6}" type="slidenum">
              <a:rPr lang="en-US" smtClean="0"/>
              <a:t>‹#›</a:t>
            </a:fld>
            <a:endParaRPr lang="en-US"/>
          </a:p>
        </p:txBody>
      </p:sp>
    </p:spTree>
    <p:extLst>
      <p:ext uri="{BB962C8B-B14F-4D97-AF65-F5344CB8AC3E}">
        <p14:creationId xmlns:p14="http://schemas.microsoft.com/office/powerpoint/2010/main" val="750332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F0C077-D93B-4EE4-A6B9-FCB00AC81E41}"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CB9CC3A-8719-4F68-B1BD-27E4061C37F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68546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F0C077-D93B-4EE4-A6B9-FCB00AC81E41}"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CB9CC3A-8719-4F68-B1BD-27E4061C37F6}" type="slidenum">
              <a:rPr lang="en-US" smtClean="0"/>
              <a:t>‹#›</a:t>
            </a:fld>
            <a:endParaRPr lang="en-US"/>
          </a:p>
        </p:txBody>
      </p:sp>
    </p:spTree>
    <p:extLst>
      <p:ext uri="{BB962C8B-B14F-4D97-AF65-F5344CB8AC3E}">
        <p14:creationId xmlns:p14="http://schemas.microsoft.com/office/powerpoint/2010/main" val="1141841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F0C077-D93B-4EE4-A6B9-FCB00AC81E41}"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9CC3A-8719-4F68-B1BD-27E4061C37F6}" type="slidenum">
              <a:rPr lang="en-US" smtClean="0"/>
              <a:t>‹#›</a:t>
            </a:fld>
            <a:endParaRPr lang="en-US"/>
          </a:p>
        </p:txBody>
      </p:sp>
    </p:spTree>
    <p:extLst>
      <p:ext uri="{BB962C8B-B14F-4D97-AF65-F5344CB8AC3E}">
        <p14:creationId xmlns:p14="http://schemas.microsoft.com/office/powerpoint/2010/main" val="1132683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F0C077-D93B-4EE4-A6B9-FCB00AC81E41}"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9CC3A-8719-4F68-B1BD-27E4061C37F6}" type="slidenum">
              <a:rPr lang="en-US" smtClean="0"/>
              <a:t>‹#›</a:t>
            </a:fld>
            <a:endParaRPr lang="en-US"/>
          </a:p>
        </p:txBody>
      </p:sp>
    </p:spTree>
    <p:extLst>
      <p:ext uri="{BB962C8B-B14F-4D97-AF65-F5344CB8AC3E}">
        <p14:creationId xmlns:p14="http://schemas.microsoft.com/office/powerpoint/2010/main" val="2027754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F0C077-D93B-4EE4-A6B9-FCB00AC81E4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9CC3A-8719-4F68-B1BD-27E4061C37F6}" type="slidenum">
              <a:rPr lang="en-US" smtClean="0"/>
              <a:t>‹#›</a:t>
            </a:fld>
            <a:endParaRPr lang="en-US"/>
          </a:p>
        </p:txBody>
      </p:sp>
    </p:spTree>
    <p:extLst>
      <p:ext uri="{BB962C8B-B14F-4D97-AF65-F5344CB8AC3E}">
        <p14:creationId xmlns:p14="http://schemas.microsoft.com/office/powerpoint/2010/main" val="3568290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7F0C077-D93B-4EE4-A6B9-FCB00AC81E41}" type="datetimeFigureOut">
              <a:rPr lang="en-US" smtClean="0"/>
              <a:t>11/22/2021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CB9CC3A-8719-4F68-B1BD-27E4061C37F6}" type="slidenum">
              <a:rPr lang="en-US" smtClean="0"/>
              <a:t>‹#›</a:t>
            </a:fld>
            <a:endParaRPr lang="en-US"/>
          </a:p>
        </p:txBody>
      </p:sp>
    </p:spTree>
    <p:extLst>
      <p:ext uri="{BB962C8B-B14F-4D97-AF65-F5344CB8AC3E}">
        <p14:creationId xmlns:p14="http://schemas.microsoft.com/office/powerpoint/2010/main" val="278494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F0C077-D93B-4EE4-A6B9-FCB00AC81E4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9CC3A-8719-4F68-B1BD-27E4061C37F6}" type="slidenum">
              <a:rPr lang="en-US" smtClean="0"/>
              <a:t>‹#›</a:t>
            </a:fld>
            <a:endParaRPr lang="en-US"/>
          </a:p>
        </p:txBody>
      </p:sp>
    </p:spTree>
    <p:extLst>
      <p:ext uri="{BB962C8B-B14F-4D97-AF65-F5344CB8AC3E}">
        <p14:creationId xmlns:p14="http://schemas.microsoft.com/office/powerpoint/2010/main" val="62040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F0C077-D93B-4EE4-A6B9-FCB00AC81E4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CB9CC3A-8719-4F68-B1BD-27E4061C37F6}" type="slidenum">
              <a:rPr lang="en-US" smtClean="0"/>
              <a:t>‹#›</a:t>
            </a:fld>
            <a:endParaRPr lang="en-US"/>
          </a:p>
        </p:txBody>
      </p:sp>
    </p:spTree>
    <p:extLst>
      <p:ext uri="{BB962C8B-B14F-4D97-AF65-F5344CB8AC3E}">
        <p14:creationId xmlns:p14="http://schemas.microsoft.com/office/powerpoint/2010/main" val="93155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F0C077-D93B-4EE4-A6B9-FCB00AC81E41}"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9CC3A-8719-4F68-B1BD-27E4061C37F6}" type="slidenum">
              <a:rPr lang="en-US" smtClean="0"/>
              <a:t>‹#›</a:t>
            </a:fld>
            <a:endParaRPr lang="en-US"/>
          </a:p>
        </p:txBody>
      </p:sp>
    </p:spTree>
    <p:extLst>
      <p:ext uri="{BB962C8B-B14F-4D97-AF65-F5344CB8AC3E}">
        <p14:creationId xmlns:p14="http://schemas.microsoft.com/office/powerpoint/2010/main" val="3343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F0C077-D93B-4EE4-A6B9-FCB00AC81E41}"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9CC3A-8719-4F68-B1BD-27E4061C37F6}" type="slidenum">
              <a:rPr lang="en-US" smtClean="0"/>
              <a:t>‹#›</a:t>
            </a:fld>
            <a:endParaRPr lang="en-US"/>
          </a:p>
        </p:txBody>
      </p:sp>
    </p:spTree>
    <p:extLst>
      <p:ext uri="{BB962C8B-B14F-4D97-AF65-F5344CB8AC3E}">
        <p14:creationId xmlns:p14="http://schemas.microsoft.com/office/powerpoint/2010/main" val="271292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F0C077-D93B-4EE4-A6B9-FCB00AC81E41}"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9CC3A-8719-4F68-B1BD-27E4061C37F6}" type="slidenum">
              <a:rPr lang="en-US" smtClean="0"/>
              <a:t>‹#›</a:t>
            </a:fld>
            <a:endParaRPr lang="en-US"/>
          </a:p>
        </p:txBody>
      </p:sp>
    </p:spTree>
    <p:extLst>
      <p:ext uri="{BB962C8B-B14F-4D97-AF65-F5344CB8AC3E}">
        <p14:creationId xmlns:p14="http://schemas.microsoft.com/office/powerpoint/2010/main" val="28715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7F0C077-D93B-4EE4-A6B9-FCB00AC81E41}"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9CC3A-8719-4F68-B1BD-27E4061C37F6}" type="slidenum">
              <a:rPr lang="en-US" smtClean="0"/>
              <a:t>‹#›</a:t>
            </a:fld>
            <a:endParaRPr lang="en-US"/>
          </a:p>
        </p:txBody>
      </p:sp>
    </p:spTree>
    <p:extLst>
      <p:ext uri="{BB962C8B-B14F-4D97-AF65-F5344CB8AC3E}">
        <p14:creationId xmlns:p14="http://schemas.microsoft.com/office/powerpoint/2010/main" val="53140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F0C077-D93B-4EE4-A6B9-FCB00AC81E41}"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9CC3A-8719-4F68-B1BD-27E4061C37F6}" type="slidenum">
              <a:rPr lang="en-US" smtClean="0"/>
              <a:t>‹#›</a:t>
            </a:fld>
            <a:endParaRPr lang="en-US"/>
          </a:p>
        </p:txBody>
      </p:sp>
    </p:spTree>
    <p:extLst>
      <p:ext uri="{BB962C8B-B14F-4D97-AF65-F5344CB8AC3E}">
        <p14:creationId xmlns:p14="http://schemas.microsoft.com/office/powerpoint/2010/main" val="136420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F0C077-D93B-4EE4-A6B9-FCB00AC81E41}"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9CC3A-8719-4F68-B1BD-27E4061C37F6}" type="slidenum">
              <a:rPr lang="en-US" smtClean="0"/>
              <a:t>‹#›</a:t>
            </a:fld>
            <a:endParaRPr lang="en-US"/>
          </a:p>
        </p:txBody>
      </p:sp>
    </p:spTree>
    <p:extLst>
      <p:ext uri="{BB962C8B-B14F-4D97-AF65-F5344CB8AC3E}">
        <p14:creationId xmlns:p14="http://schemas.microsoft.com/office/powerpoint/2010/main" val="2555513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F0C077-D93B-4EE4-A6B9-FCB00AC81E41}" type="datetimeFigureOut">
              <a:rPr lang="en-US" smtClean="0"/>
              <a:t>11/22/2021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CB9CC3A-8719-4F68-B1BD-27E4061C37F6}" type="slidenum">
              <a:rPr lang="en-US" smtClean="0"/>
              <a:t>‹#›</a:t>
            </a:fld>
            <a:endParaRPr lang="en-US"/>
          </a:p>
        </p:txBody>
      </p:sp>
    </p:spTree>
    <p:extLst>
      <p:ext uri="{BB962C8B-B14F-4D97-AF65-F5344CB8AC3E}">
        <p14:creationId xmlns:p14="http://schemas.microsoft.com/office/powerpoint/2010/main" val="301850215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1899-EC95-4F84-AD4D-505998C40EB2}"/>
              </a:ext>
            </a:extLst>
          </p:cNvPr>
          <p:cNvSpPr>
            <a:spLocks noGrp="1"/>
          </p:cNvSpPr>
          <p:nvPr>
            <p:ph type="ctrTitle"/>
          </p:nvPr>
        </p:nvSpPr>
        <p:spPr/>
        <p:txBody>
          <a:bodyPr>
            <a:normAutofit/>
          </a:bodyPr>
          <a:lstStyle/>
          <a:p>
            <a:r>
              <a:rPr lang="en-US" sz="3600" dirty="0">
                <a:latin typeface="Times New Roman" panose="02020603050405020304" pitchFamily="18" charset="0"/>
                <a:cs typeface="Times New Roman" panose="02020603050405020304" pitchFamily="18" charset="0"/>
              </a:rPr>
              <a:t>Software Development Life Cycle</a:t>
            </a:r>
          </a:p>
        </p:txBody>
      </p:sp>
      <p:sp>
        <p:nvSpPr>
          <p:cNvPr id="3" name="Subtitle 2">
            <a:extLst>
              <a:ext uri="{FF2B5EF4-FFF2-40B4-BE49-F238E27FC236}">
                <a16:creationId xmlns:a16="http://schemas.microsoft.com/office/drawing/2014/main" id="{90382333-C8D6-41A3-911E-AE7E6C68CB4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99071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1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092DDE-75AF-429F-8176-E5BCB31959B9}"/>
              </a:ext>
            </a:extLst>
          </p:cNvPr>
          <p:cNvSpPr>
            <a:spLocks noGrp="1"/>
          </p:cNvSpPr>
          <p:nvPr>
            <p:ph type="title"/>
          </p:nvPr>
        </p:nvSpPr>
        <p:spPr>
          <a:xfrm>
            <a:off x="680321" y="753228"/>
            <a:ext cx="4136123" cy="1080938"/>
          </a:xfrm>
        </p:spPr>
        <p:txBody>
          <a:bodyPr>
            <a:normAutofit/>
          </a:bodyPr>
          <a:lstStyle/>
          <a:p>
            <a:r>
              <a:rPr lang="en-US" sz="2400"/>
              <a:t>Agile Model Phases</a:t>
            </a:r>
          </a:p>
        </p:txBody>
      </p:sp>
      <p:pic>
        <p:nvPicPr>
          <p:cNvPr id="25" name="Picture 1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26" name="Content Placeholder 8">
            <a:extLst>
              <a:ext uri="{FF2B5EF4-FFF2-40B4-BE49-F238E27FC236}">
                <a16:creationId xmlns:a16="http://schemas.microsoft.com/office/drawing/2014/main" id="{881692D4-DC74-43DA-8D3A-7E02D2287392}"/>
              </a:ext>
            </a:extLst>
          </p:cNvPr>
          <p:cNvSpPr>
            <a:spLocks noGrp="1"/>
          </p:cNvSpPr>
          <p:nvPr>
            <p:ph idx="1"/>
          </p:nvPr>
        </p:nvSpPr>
        <p:spPr>
          <a:xfrm>
            <a:off x="680321" y="2336873"/>
            <a:ext cx="4136123" cy="3599316"/>
          </a:xfrm>
        </p:spPr>
        <p:txBody>
          <a:bodyPr>
            <a:normAutofit/>
          </a:bodyPr>
          <a:lstStyle/>
          <a:p>
            <a:r>
              <a:rPr lang="en-US" sz="1600" dirty="0">
                <a:latin typeface="Times New Roman" panose="02020603050405020304" pitchFamily="18" charset="0"/>
                <a:cs typeface="Times New Roman" panose="02020603050405020304" pitchFamily="18" charset="0"/>
              </a:rPr>
              <a:t>Requirement Gathering: Requirement are gathered from the stakeholders.</a:t>
            </a:r>
          </a:p>
          <a:p>
            <a:r>
              <a:rPr lang="en-US" sz="1600" dirty="0">
                <a:latin typeface="Times New Roman" panose="02020603050405020304" pitchFamily="18" charset="0"/>
                <a:cs typeface="Times New Roman" panose="02020603050405020304" pitchFamily="18" charset="0"/>
              </a:rPr>
              <a:t>Design And </a:t>
            </a:r>
            <a:r>
              <a:rPr lang="en-US" sz="1600" dirty="0" err="1">
                <a:latin typeface="Times New Roman" panose="02020603050405020304" pitchFamily="18" charset="0"/>
                <a:cs typeface="Times New Roman" panose="02020603050405020304" pitchFamily="18" charset="0"/>
              </a:rPr>
              <a:t>Requirement:High</a:t>
            </a:r>
            <a:r>
              <a:rPr lang="en-US" sz="1600" dirty="0">
                <a:latin typeface="Times New Roman" panose="02020603050405020304" pitchFamily="18" charset="0"/>
                <a:cs typeface="Times New Roman" panose="02020603050405020304" pitchFamily="18" charset="0"/>
              </a:rPr>
              <a:t> level diagrams and flowcharts are designed in these phase.</a:t>
            </a:r>
          </a:p>
          <a:p>
            <a:r>
              <a:rPr lang="en-US" sz="1600" dirty="0">
                <a:latin typeface="Times New Roman" panose="02020603050405020304" pitchFamily="18" charset="0"/>
                <a:cs typeface="Times New Roman" panose="02020603050405020304" pitchFamily="18" charset="0"/>
              </a:rPr>
              <a:t>Development: Coding is done in these phase.</a:t>
            </a:r>
          </a:p>
          <a:p>
            <a:r>
              <a:rPr lang="en-US" sz="1600" dirty="0">
                <a:latin typeface="Times New Roman" panose="02020603050405020304" pitchFamily="18" charset="0"/>
                <a:cs typeface="Times New Roman" panose="02020603050405020304" pitchFamily="18" charset="0"/>
              </a:rPr>
              <a:t>Quality Assurance: Different types of testing are done in these phase.</a:t>
            </a:r>
          </a:p>
          <a:p>
            <a:r>
              <a:rPr lang="en-US" sz="1600" dirty="0">
                <a:latin typeface="Times New Roman" panose="02020603050405020304" pitchFamily="18" charset="0"/>
                <a:cs typeface="Times New Roman" panose="02020603050405020304" pitchFamily="18" charset="0"/>
              </a:rPr>
              <a:t>Deployment: Developed project is deployed.</a:t>
            </a:r>
          </a:p>
          <a:p>
            <a:r>
              <a:rPr lang="en-US" sz="1600" dirty="0">
                <a:latin typeface="Times New Roman" panose="02020603050405020304" pitchFamily="18" charset="0"/>
                <a:cs typeface="Times New Roman" panose="02020603050405020304" pitchFamily="18" charset="0"/>
              </a:rPr>
              <a:t>Feedback and Maintenance: Feedback is received from users and maintenance is done.</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5" name="Content Placeholder 4" descr="Diagram&#10;&#10;Description automatically generated">
            <a:extLst>
              <a:ext uri="{FF2B5EF4-FFF2-40B4-BE49-F238E27FC236}">
                <a16:creationId xmlns:a16="http://schemas.microsoft.com/office/drawing/2014/main" id="{01F34B57-DE85-4FEE-9058-3A5D9B83B3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1073722"/>
            <a:ext cx="6303134" cy="468007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2701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D32C-A44A-4FA3-9142-68294D55F9A1}"/>
              </a:ext>
            </a:extLst>
          </p:cNvPr>
          <p:cNvSpPr>
            <a:spLocks noGrp="1"/>
          </p:cNvSpPr>
          <p:nvPr>
            <p:ph type="title"/>
          </p:nvPr>
        </p:nvSpPr>
        <p:spPr/>
        <p:txBody>
          <a:bodyPr/>
          <a:lstStyle/>
          <a:p>
            <a:r>
              <a:rPr lang="en-US" dirty="0"/>
              <a:t>Popular Agile Frameworks</a:t>
            </a:r>
          </a:p>
        </p:txBody>
      </p:sp>
      <p:sp>
        <p:nvSpPr>
          <p:cNvPr id="3" name="Content Placeholder 2">
            <a:extLst>
              <a:ext uri="{FF2B5EF4-FFF2-40B4-BE49-F238E27FC236}">
                <a16:creationId xmlns:a16="http://schemas.microsoft.com/office/drawing/2014/main" id="{AA4307B2-EF8E-43DD-81A7-716E16ECC27D}"/>
              </a:ext>
            </a:extLst>
          </p:cNvPr>
          <p:cNvSpPr>
            <a:spLocks noGrp="1"/>
          </p:cNvSpPr>
          <p:nvPr>
            <p:ph idx="1"/>
          </p:nvPr>
        </p:nvSpPr>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Scrum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Kanban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Extreme Programming</a:t>
            </a:r>
          </a:p>
        </p:txBody>
      </p:sp>
    </p:spTree>
    <p:extLst>
      <p:ext uri="{BB962C8B-B14F-4D97-AF65-F5344CB8AC3E}">
        <p14:creationId xmlns:p14="http://schemas.microsoft.com/office/powerpoint/2010/main" val="60653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5F94-F90E-4783-A5A4-AFED2FE06703}"/>
              </a:ext>
            </a:extLst>
          </p:cNvPr>
          <p:cNvSpPr>
            <a:spLocks noGrp="1"/>
          </p:cNvSpPr>
          <p:nvPr>
            <p:ph type="title"/>
          </p:nvPr>
        </p:nvSpPr>
        <p:spPr/>
        <p:txBody>
          <a:bodyPr/>
          <a:lstStyle/>
          <a:p>
            <a:r>
              <a:rPr lang="en-US" dirty="0"/>
              <a:t>When to use Agile Method</a:t>
            </a:r>
          </a:p>
        </p:txBody>
      </p:sp>
      <p:sp>
        <p:nvSpPr>
          <p:cNvPr id="3" name="Content Placeholder 2">
            <a:extLst>
              <a:ext uri="{FF2B5EF4-FFF2-40B4-BE49-F238E27FC236}">
                <a16:creationId xmlns:a16="http://schemas.microsoft.com/office/drawing/2014/main" id="{D81BFFF7-3812-4025-B630-5C4EC695CAA5}"/>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frequent changes are required.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a highly qualified and experienced team is available.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a customer is ready to have a meeting with a software team all the time.</a:t>
            </a:r>
          </a:p>
        </p:txBody>
      </p:sp>
    </p:spTree>
    <p:extLst>
      <p:ext uri="{BB962C8B-B14F-4D97-AF65-F5344CB8AC3E}">
        <p14:creationId xmlns:p14="http://schemas.microsoft.com/office/powerpoint/2010/main" val="213988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22E2-D67D-4AC1-8112-64C193621F7B}"/>
              </a:ext>
            </a:extLst>
          </p:cNvPr>
          <p:cNvSpPr>
            <a:spLocks noGrp="1"/>
          </p:cNvSpPr>
          <p:nvPr>
            <p:ph type="title"/>
          </p:nvPr>
        </p:nvSpPr>
        <p:spPr/>
        <p:txBody>
          <a:bodyPr/>
          <a:lstStyle/>
          <a:p>
            <a:r>
              <a:rPr lang="en-US" dirty="0"/>
              <a:t>Advantage of Agile Methodology</a:t>
            </a:r>
          </a:p>
        </p:txBody>
      </p:sp>
      <p:sp>
        <p:nvSpPr>
          <p:cNvPr id="3" name="Content Placeholder 2">
            <a:extLst>
              <a:ext uri="{FF2B5EF4-FFF2-40B4-BE49-F238E27FC236}">
                <a16:creationId xmlns:a16="http://schemas.microsoft.com/office/drawing/2014/main" id="{B79D2604-ADD3-4F29-A345-DBA7CF72B4D9}"/>
              </a:ext>
            </a:extLst>
          </p:cNvPr>
          <p:cNvSpPr>
            <a:spLocks noGrp="1"/>
          </p:cNvSpPr>
          <p:nvPr>
            <p:ph idx="1"/>
          </p:nvPr>
        </p:nvSpPr>
        <p:spPr/>
        <p:txBody>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Frequent Delivery</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Face-to-Face Communication with clients.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Efficient design and fulfils the business requirement.</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Anytime changes are acceptable.</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 reduces total development time</a:t>
            </a:r>
            <a:r>
              <a:rPr lang="en-US" dirty="0"/>
              <a:t>.</a:t>
            </a:r>
          </a:p>
        </p:txBody>
      </p:sp>
    </p:spTree>
    <p:extLst>
      <p:ext uri="{BB962C8B-B14F-4D97-AF65-F5344CB8AC3E}">
        <p14:creationId xmlns:p14="http://schemas.microsoft.com/office/powerpoint/2010/main" val="1553218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FCF87-A5C9-4714-98E7-55136B49FC47}"/>
              </a:ext>
            </a:extLst>
          </p:cNvPr>
          <p:cNvSpPr>
            <a:spLocks noGrp="1"/>
          </p:cNvSpPr>
          <p:nvPr>
            <p:ph type="title"/>
          </p:nvPr>
        </p:nvSpPr>
        <p:spPr/>
        <p:txBody>
          <a:bodyPr/>
          <a:lstStyle/>
          <a:p>
            <a:r>
              <a:rPr lang="en-US" dirty="0"/>
              <a:t>Disadvantages of Agile Methodology</a:t>
            </a:r>
          </a:p>
        </p:txBody>
      </p:sp>
      <p:sp>
        <p:nvSpPr>
          <p:cNvPr id="3" name="Content Placeholder 2">
            <a:extLst>
              <a:ext uri="{FF2B5EF4-FFF2-40B4-BE49-F238E27FC236}">
                <a16:creationId xmlns:a16="http://schemas.microsoft.com/office/drawing/2014/main" id="{A5EA8265-5C88-48F1-9E36-DEB19CB3F300}"/>
              </a:ext>
            </a:extLst>
          </p:cNvPr>
          <p:cNvSpPr>
            <a:spLocks noGrp="1"/>
          </p:cNvSpPr>
          <p:nvPr>
            <p:ph idx="1"/>
          </p:nvPr>
        </p:nvSpPr>
        <p:spPr/>
        <p:txBody>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Due to the shortage of formal documents, it creates confusion and crucial decisions taken throughout various phases can be misinterpreted at any time by different team members.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Due to the lack of proper documentation, once the project completes and the developers allotted to another project, maintenance of the finished project can become a difficult</a:t>
            </a:r>
          </a:p>
        </p:txBody>
      </p:sp>
    </p:spTree>
    <p:extLst>
      <p:ext uri="{BB962C8B-B14F-4D97-AF65-F5344CB8AC3E}">
        <p14:creationId xmlns:p14="http://schemas.microsoft.com/office/powerpoint/2010/main" val="3846087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1FE3-F380-4BB8-A4B9-FDFB363F1A53}"/>
              </a:ext>
            </a:extLst>
          </p:cNvPr>
          <p:cNvSpPr>
            <a:spLocks noGrp="1"/>
          </p:cNvSpPr>
          <p:nvPr>
            <p:ph type="title"/>
          </p:nvPr>
        </p:nvSpPr>
        <p:spPr/>
        <p:txBody>
          <a:bodyPr/>
          <a:lstStyle/>
          <a:p>
            <a:r>
              <a:rPr lang="en-US" dirty="0"/>
              <a:t>RAD Model</a:t>
            </a:r>
          </a:p>
        </p:txBody>
      </p:sp>
      <p:sp>
        <p:nvSpPr>
          <p:cNvPr id="3" name="Content Placeholder 2">
            <a:extLst>
              <a:ext uri="{FF2B5EF4-FFF2-40B4-BE49-F238E27FC236}">
                <a16:creationId xmlns:a16="http://schemas.microsoft.com/office/drawing/2014/main" id="{FE777DA3-26A1-4F7B-AE48-5320C23A628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Rapid Application Development (or RAD) model is based on prototyping and iterative model with no (or less) specific planning. AD approach to software development means putting lesser emphasis on planning tasks and more emphasis on development and coming up with a prototype.</a:t>
            </a:r>
          </a:p>
        </p:txBody>
      </p:sp>
    </p:spTree>
    <p:extLst>
      <p:ext uri="{BB962C8B-B14F-4D97-AF65-F5344CB8AC3E}">
        <p14:creationId xmlns:p14="http://schemas.microsoft.com/office/powerpoint/2010/main" val="67155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Rectangle 28">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7A1992-4F1E-4584-A796-638C8DA1AA76}"/>
              </a:ext>
            </a:extLst>
          </p:cNvPr>
          <p:cNvSpPr>
            <a:spLocks noGrp="1"/>
          </p:cNvSpPr>
          <p:nvPr>
            <p:ph type="title"/>
          </p:nvPr>
        </p:nvSpPr>
        <p:spPr>
          <a:xfrm>
            <a:off x="680321" y="753228"/>
            <a:ext cx="4136123" cy="1080938"/>
          </a:xfrm>
        </p:spPr>
        <p:txBody>
          <a:bodyPr>
            <a:normAutofit/>
          </a:bodyPr>
          <a:lstStyle/>
          <a:p>
            <a:r>
              <a:rPr lang="en-US" sz="2400"/>
              <a:t>Phases of Rad model</a:t>
            </a:r>
          </a:p>
        </p:txBody>
      </p:sp>
      <p:pic>
        <p:nvPicPr>
          <p:cNvPr id="31" name="Picture 30">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20" name="Content Placeholder 8">
            <a:extLst>
              <a:ext uri="{FF2B5EF4-FFF2-40B4-BE49-F238E27FC236}">
                <a16:creationId xmlns:a16="http://schemas.microsoft.com/office/drawing/2014/main" id="{D6DCB24D-C6E2-4A3D-8E9E-8D612780EEAB}"/>
              </a:ext>
            </a:extLst>
          </p:cNvPr>
          <p:cNvSpPr>
            <a:spLocks noGrp="1"/>
          </p:cNvSpPr>
          <p:nvPr>
            <p:ph idx="1"/>
          </p:nvPr>
        </p:nvSpPr>
        <p:spPr>
          <a:xfrm>
            <a:off x="680321" y="2336873"/>
            <a:ext cx="4136123" cy="3599316"/>
          </a:xfrm>
        </p:spPr>
        <p:txBody>
          <a:bodyPr>
            <a:normAutofit/>
          </a:bodyPr>
          <a:lstStyle/>
          <a:p>
            <a:r>
              <a:rPr lang="en-US" sz="1400" dirty="0">
                <a:latin typeface="Times New Roman" panose="02020603050405020304" pitchFamily="18" charset="0"/>
                <a:cs typeface="Times New Roman" panose="02020603050405020304" pitchFamily="18" charset="0"/>
              </a:rPr>
              <a:t>Business Model: By gathering requirements from </a:t>
            </a:r>
            <a:r>
              <a:rPr lang="en-US" sz="1400" dirty="0" err="1">
                <a:latin typeface="Times New Roman" panose="02020603050405020304" pitchFamily="18" charset="0"/>
                <a:cs typeface="Times New Roman" panose="02020603050405020304" pitchFamily="18" charset="0"/>
              </a:rPr>
              <a:t>stakeholderrs</a:t>
            </a:r>
            <a:r>
              <a:rPr lang="en-US" sz="1400" dirty="0">
                <a:latin typeface="Times New Roman" panose="02020603050405020304" pitchFamily="18" charset="0"/>
                <a:cs typeface="Times New Roman" panose="02020603050405020304" pitchFamily="18" charset="0"/>
              </a:rPr>
              <a:t> a business model is prepared.</a:t>
            </a:r>
          </a:p>
          <a:p>
            <a:r>
              <a:rPr lang="en-US" sz="1400" dirty="0">
                <a:latin typeface="Times New Roman" panose="02020603050405020304" pitchFamily="18" charset="0"/>
                <a:cs typeface="Times New Roman" panose="02020603050405020304" pitchFamily="18" charset="0"/>
              </a:rPr>
              <a:t>Data Modeling: Data gathered from the previous phase are identified and data model is prepared.</a:t>
            </a:r>
          </a:p>
          <a:p>
            <a:r>
              <a:rPr lang="en-US" sz="1400" dirty="0">
                <a:latin typeface="Times New Roman" panose="02020603050405020304" pitchFamily="18" charset="0"/>
                <a:cs typeface="Times New Roman" panose="02020603050405020304" pitchFamily="18" charset="0"/>
              </a:rPr>
              <a:t>Process  Modeling: Processing descriptions are created for adding, modifying, deleting, or retrieving a data object.</a:t>
            </a:r>
          </a:p>
          <a:p>
            <a:r>
              <a:rPr lang="en-US" sz="1400" dirty="0">
                <a:latin typeface="Times New Roman" panose="02020603050405020304" pitchFamily="18" charset="0"/>
                <a:cs typeface="Times New Roman" panose="02020603050405020304" pitchFamily="18" charset="0"/>
              </a:rPr>
              <a:t>Application Generation: Automated tools are used to facilitate construction of the software; even they use the 4th GL techniques.</a:t>
            </a:r>
          </a:p>
          <a:p>
            <a:r>
              <a:rPr lang="en-US" sz="1400" dirty="0">
                <a:latin typeface="Times New Roman" panose="02020603050405020304" pitchFamily="18" charset="0"/>
                <a:cs typeface="Times New Roman" panose="02020603050405020304" pitchFamily="18" charset="0"/>
              </a:rPr>
              <a:t>Testing and Turnover: Many of the programming components have already been tested since RAD emphasis reuse. This reduces the overall testing time. But the new part must be tested, and all interfaces must be fully exercised.</a:t>
            </a:r>
          </a:p>
        </p:txBody>
      </p:sp>
      <p:pic>
        <p:nvPicPr>
          <p:cNvPr id="5" name="Content Placeholder 4" descr="Diagram, schematic&#10;&#10;Description automatically generated">
            <a:extLst>
              <a:ext uri="{FF2B5EF4-FFF2-40B4-BE49-F238E27FC236}">
                <a16:creationId xmlns:a16="http://schemas.microsoft.com/office/drawing/2014/main" id="{1D30E40E-51E8-4E92-958D-93551EC3B0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6090" y="934948"/>
            <a:ext cx="6734400" cy="484940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88448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5719-29FA-4F83-B318-20BF176176F9}"/>
              </a:ext>
            </a:extLst>
          </p:cNvPr>
          <p:cNvSpPr>
            <a:spLocks noGrp="1"/>
          </p:cNvSpPr>
          <p:nvPr>
            <p:ph type="title"/>
          </p:nvPr>
        </p:nvSpPr>
        <p:spPr/>
        <p:txBody>
          <a:bodyPr/>
          <a:lstStyle/>
          <a:p>
            <a:r>
              <a:rPr lang="en-US" dirty="0"/>
              <a:t>When to use RAD Model</a:t>
            </a:r>
          </a:p>
        </p:txBody>
      </p:sp>
      <p:sp>
        <p:nvSpPr>
          <p:cNvPr id="3" name="Content Placeholder 2">
            <a:extLst>
              <a:ext uri="{FF2B5EF4-FFF2-40B4-BE49-F238E27FC236}">
                <a16:creationId xmlns:a16="http://schemas.microsoft.com/office/drawing/2014/main" id="{5EAC7C41-5AD4-40D0-B6BB-FC61C431908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When the system should need to create the project that modularizes in a short span time (2-3 months).</a:t>
            </a:r>
          </a:p>
          <a:p>
            <a:r>
              <a:rPr lang="en-US" dirty="0">
                <a:latin typeface="Times New Roman" panose="02020603050405020304" pitchFamily="18" charset="0"/>
                <a:cs typeface="Times New Roman" panose="02020603050405020304" pitchFamily="18" charset="0"/>
              </a:rPr>
              <a:t>When the requirements are well-known.</a:t>
            </a:r>
          </a:p>
          <a:p>
            <a:r>
              <a:rPr lang="en-US" dirty="0">
                <a:latin typeface="Times New Roman" panose="02020603050405020304" pitchFamily="18" charset="0"/>
                <a:cs typeface="Times New Roman" panose="02020603050405020304" pitchFamily="18" charset="0"/>
              </a:rPr>
              <a:t>When the technical risk is limited.</a:t>
            </a:r>
          </a:p>
          <a:p>
            <a:r>
              <a:rPr lang="en-US" dirty="0">
                <a:latin typeface="Times New Roman" panose="02020603050405020304" pitchFamily="18" charset="0"/>
                <a:cs typeface="Times New Roman" panose="02020603050405020304" pitchFamily="18" charset="0"/>
              </a:rPr>
              <a:t>When there's a necessity to make a system, which modularized in 2-3 months of period.</a:t>
            </a:r>
          </a:p>
          <a:p>
            <a:r>
              <a:rPr lang="en-US" dirty="0">
                <a:latin typeface="Times New Roman" panose="02020603050405020304" pitchFamily="18" charset="0"/>
                <a:cs typeface="Times New Roman" panose="02020603050405020304" pitchFamily="18" charset="0"/>
              </a:rPr>
              <a:t>It should be used only if the budget allows the use of automatic code generating tools.</a:t>
            </a:r>
          </a:p>
        </p:txBody>
      </p:sp>
    </p:spTree>
    <p:extLst>
      <p:ext uri="{BB962C8B-B14F-4D97-AF65-F5344CB8AC3E}">
        <p14:creationId xmlns:p14="http://schemas.microsoft.com/office/powerpoint/2010/main" val="4200200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400E-E11B-43A7-BBEE-2E4D5F1BFF00}"/>
              </a:ext>
            </a:extLst>
          </p:cNvPr>
          <p:cNvSpPr>
            <a:spLocks noGrp="1"/>
          </p:cNvSpPr>
          <p:nvPr>
            <p:ph type="title"/>
          </p:nvPr>
        </p:nvSpPr>
        <p:spPr/>
        <p:txBody>
          <a:bodyPr/>
          <a:lstStyle/>
          <a:p>
            <a:r>
              <a:rPr lang="en-US" dirty="0"/>
              <a:t>Advantages of RAD Model</a:t>
            </a:r>
          </a:p>
        </p:txBody>
      </p:sp>
      <p:sp>
        <p:nvSpPr>
          <p:cNvPr id="3" name="Content Placeholder 2">
            <a:extLst>
              <a:ext uri="{FF2B5EF4-FFF2-40B4-BE49-F238E27FC236}">
                <a16:creationId xmlns:a16="http://schemas.microsoft.com/office/drawing/2014/main" id="{E70027BE-66B5-4254-8CEF-CA8823BD05BD}"/>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model is flexible for change.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model, changes are adoptable.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Each phase in RAD brings highest priority functionality to the customer.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reduced development time.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increases the reusability of features.</a:t>
            </a:r>
          </a:p>
        </p:txBody>
      </p:sp>
    </p:spTree>
    <p:extLst>
      <p:ext uri="{BB962C8B-B14F-4D97-AF65-F5344CB8AC3E}">
        <p14:creationId xmlns:p14="http://schemas.microsoft.com/office/powerpoint/2010/main" val="3312173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46F1-EE89-4549-A8FF-354A6E9E7001}"/>
              </a:ext>
            </a:extLst>
          </p:cNvPr>
          <p:cNvSpPr>
            <a:spLocks noGrp="1"/>
          </p:cNvSpPr>
          <p:nvPr>
            <p:ph type="title"/>
          </p:nvPr>
        </p:nvSpPr>
        <p:spPr/>
        <p:txBody>
          <a:bodyPr/>
          <a:lstStyle/>
          <a:p>
            <a:r>
              <a:rPr lang="en-US" dirty="0"/>
              <a:t>Disadvantages of RAD Model</a:t>
            </a:r>
          </a:p>
        </p:txBody>
      </p:sp>
      <p:sp>
        <p:nvSpPr>
          <p:cNvPr id="3" name="Content Placeholder 2">
            <a:extLst>
              <a:ext uri="{FF2B5EF4-FFF2-40B4-BE49-F238E27FC236}">
                <a16:creationId xmlns:a16="http://schemas.microsoft.com/office/drawing/2014/main" id="{E8D7A47A-E612-4B57-8AE7-71343B71E16D}"/>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required highly skilled designers.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application is not compatible with RAD.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smaller projects, we cannot use the RAD model.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 the high technical risk, it's not suitable.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Required user involvement.</a:t>
            </a:r>
          </a:p>
        </p:txBody>
      </p:sp>
    </p:spTree>
    <p:extLst>
      <p:ext uri="{BB962C8B-B14F-4D97-AF65-F5344CB8AC3E}">
        <p14:creationId xmlns:p14="http://schemas.microsoft.com/office/powerpoint/2010/main" val="1050480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1F46-94E2-4E72-8B35-0614E07306FF}"/>
              </a:ext>
            </a:extLst>
          </p:cNvPr>
          <p:cNvSpPr>
            <a:spLocks noGrp="1"/>
          </p:cNvSpPr>
          <p:nvPr>
            <p:ph type="title"/>
          </p:nvPr>
        </p:nvSpPr>
        <p:spPr/>
        <p:txBody>
          <a:bodyPr/>
          <a:lstStyle/>
          <a:p>
            <a:r>
              <a:rPr lang="en-US" dirty="0"/>
              <a:t>What is software development life cycle?</a:t>
            </a:r>
          </a:p>
        </p:txBody>
      </p:sp>
      <p:sp>
        <p:nvSpPr>
          <p:cNvPr id="3" name="Content Placeholder 2">
            <a:extLst>
              <a:ext uri="{FF2B5EF4-FFF2-40B4-BE49-F238E27FC236}">
                <a16:creationId xmlns:a16="http://schemas.microsoft.com/office/drawing/2014/main" id="{DFCF2C96-F74B-4687-A827-7180BF916138}"/>
              </a:ext>
            </a:extLst>
          </p:cNvPr>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Software Development Life Cycle (SDLC) is a process used by the software industry to design, develop and test high quality software's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66009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DB0D3-E1CA-4466-B66C-D67C34200152}"/>
              </a:ext>
            </a:extLst>
          </p:cNvPr>
          <p:cNvSpPr>
            <a:spLocks noGrp="1"/>
          </p:cNvSpPr>
          <p:nvPr>
            <p:ph type="title"/>
          </p:nvPr>
        </p:nvSpPr>
        <p:spPr/>
        <p:txBody>
          <a:bodyPr/>
          <a:lstStyle/>
          <a:p>
            <a:r>
              <a:rPr lang="en-US" dirty="0"/>
              <a:t>Spiral Model</a:t>
            </a:r>
          </a:p>
        </p:txBody>
      </p:sp>
      <p:sp>
        <p:nvSpPr>
          <p:cNvPr id="3" name="Content Placeholder 2">
            <a:extLst>
              <a:ext uri="{FF2B5EF4-FFF2-40B4-BE49-F238E27FC236}">
                <a16:creationId xmlns:a16="http://schemas.microsoft.com/office/drawing/2014/main" id="{E30C0C76-E342-43F5-9956-EB0A70EBAA3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spiral model is similar a incremental development for a system, with more emphasis placed on risk analysis.</a:t>
            </a:r>
          </a:p>
        </p:txBody>
      </p:sp>
    </p:spTree>
    <p:extLst>
      <p:ext uri="{BB962C8B-B14F-4D97-AF65-F5344CB8AC3E}">
        <p14:creationId xmlns:p14="http://schemas.microsoft.com/office/powerpoint/2010/main" val="667915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330B64-4984-4746-82D4-2110214948FB}"/>
              </a:ext>
            </a:extLst>
          </p:cNvPr>
          <p:cNvSpPr>
            <a:spLocks noGrp="1"/>
          </p:cNvSpPr>
          <p:nvPr>
            <p:ph type="title"/>
          </p:nvPr>
        </p:nvSpPr>
        <p:spPr>
          <a:xfrm>
            <a:off x="680321" y="753228"/>
            <a:ext cx="4136123" cy="1080938"/>
          </a:xfrm>
        </p:spPr>
        <p:txBody>
          <a:bodyPr>
            <a:normAutofit/>
          </a:bodyPr>
          <a:lstStyle/>
          <a:p>
            <a:r>
              <a:rPr lang="en-US" sz="2400"/>
              <a:t>Phases or cycle of spiral model</a:t>
            </a:r>
          </a:p>
        </p:txBody>
      </p:sp>
      <p:pic>
        <p:nvPicPr>
          <p:cNvPr id="18" name="Picture 1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14331F30-06DA-457D-998D-E173490B7402}"/>
              </a:ext>
            </a:extLst>
          </p:cNvPr>
          <p:cNvSpPr>
            <a:spLocks noGrp="1"/>
          </p:cNvSpPr>
          <p:nvPr>
            <p:ph idx="1"/>
          </p:nvPr>
        </p:nvSpPr>
        <p:spPr>
          <a:xfrm>
            <a:off x="680321" y="2336873"/>
            <a:ext cx="4136123" cy="3599316"/>
          </a:xfrm>
        </p:spPr>
        <p:txBody>
          <a:bodyPr>
            <a:normAutofit lnSpcReduction="10000"/>
          </a:bodyPr>
          <a:lstStyle/>
          <a:p>
            <a:r>
              <a:rPr lang="en-US" sz="1400" dirty="0">
                <a:latin typeface="Times New Roman" panose="02020603050405020304" pitchFamily="18" charset="0"/>
                <a:cs typeface="Times New Roman" panose="02020603050405020304" pitchFamily="18" charset="0"/>
              </a:rPr>
              <a:t>Objective setting: Each cycle in the spiral starts with the identification of purpose for that cycle, the various alternatives that are possible for achieving the targets, and the constraints that exists.</a:t>
            </a:r>
          </a:p>
          <a:p>
            <a:r>
              <a:rPr lang="en-US" sz="1400" dirty="0">
                <a:latin typeface="Times New Roman" panose="02020603050405020304" pitchFamily="18" charset="0"/>
                <a:cs typeface="Times New Roman" panose="02020603050405020304" pitchFamily="18" charset="0"/>
              </a:rPr>
              <a:t>Risk Assessment and reduction: The next phase in the cycle is to calculate these various alternatives based on the goals and constraints. The focus of evaluation in this stage is located on the risk perception for the project.</a:t>
            </a:r>
          </a:p>
          <a:p>
            <a:r>
              <a:rPr lang="en-US" sz="1400" dirty="0">
                <a:latin typeface="Times New Roman" panose="02020603050405020304" pitchFamily="18" charset="0"/>
                <a:cs typeface="Times New Roman" panose="02020603050405020304" pitchFamily="18" charset="0"/>
              </a:rPr>
              <a:t>Development and validation: The next phase is to develop strategies that resolve uncertainties and risks. This process may include activities such as benchmarking, simulation, and prototyping.</a:t>
            </a:r>
          </a:p>
          <a:p>
            <a:r>
              <a:rPr lang="en-US" sz="1400" dirty="0">
                <a:latin typeface="Times New Roman" panose="02020603050405020304" pitchFamily="18" charset="0"/>
                <a:cs typeface="Times New Roman" panose="02020603050405020304" pitchFamily="18" charset="0"/>
              </a:rPr>
              <a:t>Planning: Finally, the next step is planned. The project is reviewed, and a choice made whether to continue with a further period of the spiral. If it is determined to keep, plans are drawn up for the next step of the project.</a:t>
            </a:r>
          </a:p>
          <a:p>
            <a:endParaRPr lang="en-US" sz="1400" dirty="0">
              <a:latin typeface="Times New Roman" panose="02020603050405020304" pitchFamily="18" charset="0"/>
              <a:cs typeface="Times New Roman" panose="02020603050405020304" pitchFamily="18" charset="0"/>
            </a:endParaRPr>
          </a:p>
        </p:txBody>
      </p:sp>
      <p:pic>
        <p:nvPicPr>
          <p:cNvPr id="5" name="Content Placeholder 4" descr="Diagram&#10;&#10;Description automatically generated">
            <a:extLst>
              <a:ext uri="{FF2B5EF4-FFF2-40B4-BE49-F238E27FC236}">
                <a16:creationId xmlns:a16="http://schemas.microsoft.com/office/drawing/2014/main" id="{50B7A3B8-7836-48D6-88AD-331B9A4C5D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666083"/>
            <a:ext cx="6303134" cy="549535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816290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C96C-8FE6-40B2-8556-1EB231A86276}"/>
              </a:ext>
            </a:extLst>
          </p:cNvPr>
          <p:cNvSpPr>
            <a:spLocks noGrp="1"/>
          </p:cNvSpPr>
          <p:nvPr>
            <p:ph type="title"/>
          </p:nvPr>
        </p:nvSpPr>
        <p:spPr/>
        <p:txBody>
          <a:bodyPr/>
          <a:lstStyle/>
          <a:p>
            <a:r>
              <a:rPr lang="en-US" dirty="0"/>
              <a:t>When to use Spiral Model</a:t>
            </a:r>
          </a:p>
        </p:txBody>
      </p:sp>
      <p:sp>
        <p:nvSpPr>
          <p:cNvPr id="3" name="Content Placeholder 2">
            <a:extLst>
              <a:ext uri="{FF2B5EF4-FFF2-40B4-BE49-F238E27FC236}">
                <a16:creationId xmlns:a16="http://schemas.microsoft.com/office/drawing/2014/main" id="{BC95A3FC-DDC0-4A21-8962-CEC631BA922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When deliverance is required to be frequent.</a:t>
            </a:r>
          </a:p>
          <a:p>
            <a:r>
              <a:rPr lang="en-US" dirty="0">
                <a:latin typeface="Times New Roman" panose="02020603050405020304" pitchFamily="18" charset="0"/>
                <a:cs typeface="Times New Roman" panose="02020603050405020304" pitchFamily="18" charset="0"/>
              </a:rPr>
              <a:t>When the project is large</a:t>
            </a:r>
          </a:p>
          <a:p>
            <a:r>
              <a:rPr lang="en-US" dirty="0">
                <a:latin typeface="Times New Roman" panose="02020603050405020304" pitchFamily="18" charset="0"/>
                <a:cs typeface="Times New Roman" panose="02020603050405020304" pitchFamily="18" charset="0"/>
              </a:rPr>
              <a:t>When requirements are unclear and complex</a:t>
            </a:r>
          </a:p>
          <a:p>
            <a:r>
              <a:rPr lang="en-US" dirty="0">
                <a:latin typeface="Times New Roman" panose="02020603050405020304" pitchFamily="18" charset="0"/>
                <a:cs typeface="Times New Roman" panose="02020603050405020304" pitchFamily="18" charset="0"/>
              </a:rPr>
              <a:t>When changes may require at any time</a:t>
            </a:r>
          </a:p>
          <a:p>
            <a:r>
              <a:rPr lang="en-US" dirty="0">
                <a:latin typeface="Times New Roman" panose="02020603050405020304" pitchFamily="18" charset="0"/>
                <a:cs typeface="Times New Roman" panose="02020603050405020304" pitchFamily="18" charset="0"/>
              </a:rPr>
              <a:t>Large and high budget projects</a:t>
            </a:r>
          </a:p>
        </p:txBody>
      </p:sp>
    </p:spTree>
    <p:extLst>
      <p:ext uri="{BB962C8B-B14F-4D97-AF65-F5344CB8AC3E}">
        <p14:creationId xmlns:p14="http://schemas.microsoft.com/office/powerpoint/2010/main" val="2146549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D6E28-1AE9-4386-84AD-24FE2F929698}"/>
              </a:ext>
            </a:extLst>
          </p:cNvPr>
          <p:cNvSpPr>
            <a:spLocks noGrp="1"/>
          </p:cNvSpPr>
          <p:nvPr>
            <p:ph type="title"/>
          </p:nvPr>
        </p:nvSpPr>
        <p:spPr/>
        <p:txBody>
          <a:bodyPr/>
          <a:lstStyle/>
          <a:p>
            <a:r>
              <a:rPr lang="en-US" dirty="0"/>
              <a:t>Advantage of Spiral Model</a:t>
            </a:r>
          </a:p>
        </p:txBody>
      </p:sp>
      <p:sp>
        <p:nvSpPr>
          <p:cNvPr id="3" name="Content Placeholder 2">
            <a:extLst>
              <a:ext uri="{FF2B5EF4-FFF2-40B4-BE49-F238E27FC236}">
                <a16:creationId xmlns:a16="http://schemas.microsoft.com/office/drawing/2014/main" id="{404E2A24-6CB6-43DA-AAD8-D6B159AB0BA9}"/>
              </a:ext>
            </a:extLst>
          </p:cNvPr>
          <p:cNvSpPr>
            <a:spLocks noGrp="1"/>
          </p:cNvSpPr>
          <p:nvPr>
            <p:ph idx="1"/>
          </p:nvPr>
        </p:nvSpPr>
        <p:spPr/>
        <p:txBody>
          <a:bodyPr/>
          <a:lstStyle/>
          <a:p>
            <a:pPr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High amount of risk analysis</a:t>
            </a:r>
          </a:p>
          <a:p>
            <a:pPr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Useful for large and mission-critical projects.</a:t>
            </a:r>
          </a:p>
        </p:txBody>
      </p:sp>
    </p:spTree>
    <p:extLst>
      <p:ext uri="{BB962C8B-B14F-4D97-AF65-F5344CB8AC3E}">
        <p14:creationId xmlns:p14="http://schemas.microsoft.com/office/powerpoint/2010/main" val="4096179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3C15F-0CE8-4E34-A94C-F950C137EAEE}"/>
              </a:ext>
            </a:extLst>
          </p:cNvPr>
          <p:cNvSpPr>
            <a:spLocks noGrp="1"/>
          </p:cNvSpPr>
          <p:nvPr>
            <p:ph type="title"/>
          </p:nvPr>
        </p:nvSpPr>
        <p:spPr/>
        <p:txBody>
          <a:bodyPr/>
          <a:lstStyle/>
          <a:p>
            <a:r>
              <a:rPr lang="en-US" dirty="0"/>
              <a:t>Disadvantage of Spiral Model</a:t>
            </a:r>
          </a:p>
        </p:txBody>
      </p:sp>
      <p:sp>
        <p:nvSpPr>
          <p:cNvPr id="3" name="Content Placeholder 2">
            <a:extLst>
              <a:ext uri="{FF2B5EF4-FFF2-40B4-BE49-F238E27FC236}">
                <a16:creationId xmlns:a16="http://schemas.microsoft.com/office/drawing/2014/main" id="{081D98ED-89FF-480C-904D-8C18079E11D6}"/>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be a costly model to use.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Risk analysis needed highly particular expertise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Doesn't work well for smaller projects.</a:t>
            </a:r>
          </a:p>
          <a:p>
            <a:pPr marL="0" indent="0">
              <a:buNone/>
            </a:pPr>
            <a:endParaRPr lang="en-US" dirty="0"/>
          </a:p>
        </p:txBody>
      </p:sp>
    </p:spTree>
    <p:extLst>
      <p:ext uri="{BB962C8B-B14F-4D97-AF65-F5344CB8AC3E}">
        <p14:creationId xmlns:p14="http://schemas.microsoft.com/office/powerpoint/2010/main" val="1124569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3478-4A99-4879-B103-3D0962EBE17D}"/>
              </a:ext>
            </a:extLst>
          </p:cNvPr>
          <p:cNvSpPr>
            <a:spLocks noGrp="1"/>
          </p:cNvSpPr>
          <p:nvPr>
            <p:ph type="title"/>
          </p:nvPr>
        </p:nvSpPr>
        <p:spPr/>
        <p:txBody>
          <a:bodyPr/>
          <a:lstStyle/>
          <a:p>
            <a:r>
              <a:rPr lang="en-US" dirty="0"/>
              <a:t>V-Model</a:t>
            </a:r>
          </a:p>
        </p:txBody>
      </p:sp>
      <p:sp>
        <p:nvSpPr>
          <p:cNvPr id="3" name="Content Placeholder 2">
            <a:extLst>
              <a:ext uri="{FF2B5EF4-FFF2-40B4-BE49-F238E27FC236}">
                <a16:creationId xmlns:a16="http://schemas.microsoft.com/office/drawing/2014/main" id="{40DAB6E4-4354-4C32-881E-FDE6C31C71C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V-Model also referred to as the Verification and Validation Model. In this, each phase of SDLC must complete before the next phase starts. It follows a sequential design process same as the waterfall model. Testing of the device is planned in parallel with a corresponding stage of development.</a:t>
            </a:r>
          </a:p>
        </p:txBody>
      </p:sp>
    </p:spTree>
    <p:extLst>
      <p:ext uri="{BB962C8B-B14F-4D97-AF65-F5344CB8AC3E}">
        <p14:creationId xmlns:p14="http://schemas.microsoft.com/office/powerpoint/2010/main" val="2916972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4" name="Picture 13">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34B874E-04C2-45F7-B89D-16C2C4558ACB}"/>
              </a:ext>
            </a:extLst>
          </p:cNvPr>
          <p:cNvSpPr>
            <a:spLocks noGrp="1"/>
          </p:cNvSpPr>
          <p:nvPr>
            <p:ph type="title"/>
          </p:nvPr>
        </p:nvSpPr>
        <p:spPr>
          <a:xfrm>
            <a:off x="680321" y="753228"/>
            <a:ext cx="5584677" cy="1080938"/>
          </a:xfrm>
        </p:spPr>
        <p:txBody>
          <a:bodyPr>
            <a:normAutofit/>
          </a:bodyPr>
          <a:lstStyle/>
          <a:p>
            <a:r>
              <a:rPr lang="en-US">
                <a:solidFill>
                  <a:srgbClr val="FFFFFF"/>
                </a:solidFill>
              </a:rPr>
              <a:t>Phases of V-model</a:t>
            </a:r>
          </a:p>
        </p:txBody>
      </p:sp>
      <p:pic>
        <p:nvPicPr>
          <p:cNvPr id="20" name="Picture 19">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9" name="Content Placeholder 8">
            <a:extLst>
              <a:ext uri="{FF2B5EF4-FFF2-40B4-BE49-F238E27FC236}">
                <a16:creationId xmlns:a16="http://schemas.microsoft.com/office/drawing/2014/main" id="{0E3EF139-903F-4139-A5BF-87367BB340AC}"/>
              </a:ext>
            </a:extLst>
          </p:cNvPr>
          <p:cNvSpPr>
            <a:spLocks noGrp="1"/>
          </p:cNvSpPr>
          <p:nvPr>
            <p:ph idx="1"/>
          </p:nvPr>
        </p:nvSpPr>
        <p:spPr>
          <a:xfrm>
            <a:off x="680321" y="2336873"/>
            <a:ext cx="5104843" cy="3599316"/>
          </a:xfrm>
        </p:spPr>
        <p:txBody>
          <a:bodyPr>
            <a:normAutofit/>
          </a:bodyPr>
          <a:lstStyle/>
          <a:p>
            <a:r>
              <a:rPr lang="en-US" sz="2000" dirty="0">
                <a:solidFill>
                  <a:srgbClr val="FFFFFF"/>
                </a:solidFill>
                <a:latin typeface="Times New Roman" panose="02020603050405020304" pitchFamily="18" charset="0"/>
                <a:cs typeface="Times New Roman" panose="02020603050405020304" pitchFamily="18" charset="0"/>
              </a:rPr>
              <a:t>Verification: It involves a static analysis method (review) done without executing code. It is the process of evaluation of the product development process to find whether specified requirements meet.</a:t>
            </a:r>
          </a:p>
          <a:p>
            <a:r>
              <a:rPr lang="en-US" sz="2000" dirty="0">
                <a:solidFill>
                  <a:srgbClr val="FFFFFF"/>
                </a:solidFill>
                <a:latin typeface="Times New Roman" panose="02020603050405020304" pitchFamily="18" charset="0"/>
                <a:cs typeface="Times New Roman" panose="02020603050405020304" pitchFamily="18" charset="0"/>
              </a:rPr>
              <a:t>Validation: It involves dynamic analysis method (functional, non-functional), testing is done by executing code. Validation is the process to classify the software after the completion of the development process to determine whether the software meets the customer expectations and requirements.</a:t>
            </a:r>
          </a:p>
        </p:txBody>
      </p:sp>
      <p:sp useBgFill="1">
        <p:nvSpPr>
          <p:cNvPr id="28" name="Rectangle 21">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diagram, funnel chart&#10;&#10;Description automatically generated">
            <a:extLst>
              <a:ext uri="{FF2B5EF4-FFF2-40B4-BE49-F238E27FC236}">
                <a16:creationId xmlns:a16="http://schemas.microsoft.com/office/drawing/2014/main" id="{A48DD771-58B7-4ECE-AA58-FBDB4B6BA9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3933" y="1754235"/>
            <a:ext cx="4178419" cy="3342735"/>
          </a:xfrm>
          <a:prstGeom prst="rect">
            <a:avLst/>
          </a:prstGeom>
          <a:ln>
            <a:noFill/>
          </a:ln>
          <a:effectLst/>
        </p:spPr>
      </p:pic>
    </p:spTree>
    <p:extLst>
      <p:ext uri="{BB962C8B-B14F-4D97-AF65-F5344CB8AC3E}">
        <p14:creationId xmlns:p14="http://schemas.microsoft.com/office/powerpoint/2010/main" val="105091023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E4B2-1201-47FC-A0EE-413858A83C53}"/>
              </a:ext>
            </a:extLst>
          </p:cNvPr>
          <p:cNvSpPr>
            <a:spLocks noGrp="1"/>
          </p:cNvSpPr>
          <p:nvPr>
            <p:ph type="title"/>
          </p:nvPr>
        </p:nvSpPr>
        <p:spPr/>
        <p:txBody>
          <a:bodyPr/>
          <a:lstStyle/>
          <a:p>
            <a:r>
              <a:rPr lang="en-US" dirty="0"/>
              <a:t>Phases of Verification Phase</a:t>
            </a:r>
          </a:p>
        </p:txBody>
      </p:sp>
      <p:sp>
        <p:nvSpPr>
          <p:cNvPr id="3" name="Content Placeholder 2">
            <a:extLst>
              <a:ext uri="{FF2B5EF4-FFF2-40B4-BE49-F238E27FC236}">
                <a16:creationId xmlns:a16="http://schemas.microsoft.com/office/drawing/2014/main" id="{2EAAD3C9-67B2-4E07-804A-8FF93A37026C}"/>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Business requirement analysis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System Design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Architecture Design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 Design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Coding Phase</a:t>
            </a:r>
          </a:p>
        </p:txBody>
      </p:sp>
    </p:spTree>
    <p:extLst>
      <p:ext uri="{BB962C8B-B14F-4D97-AF65-F5344CB8AC3E}">
        <p14:creationId xmlns:p14="http://schemas.microsoft.com/office/powerpoint/2010/main" val="2711369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493A-93C8-45CD-A585-2E48E29E0943}"/>
              </a:ext>
            </a:extLst>
          </p:cNvPr>
          <p:cNvSpPr>
            <a:spLocks noGrp="1"/>
          </p:cNvSpPr>
          <p:nvPr>
            <p:ph type="title"/>
          </p:nvPr>
        </p:nvSpPr>
        <p:spPr/>
        <p:txBody>
          <a:bodyPr/>
          <a:lstStyle/>
          <a:p>
            <a:r>
              <a:rPr lang="en-US" dirty="0"/>
              <a:t>Phases of validation phases</a:t>
            </a:r>
          </a:p>
        </p:txBody>
      </p:sp>
      <p:sp>
        <p:nvSpPr>
          <p:cNvPr id="3" name="Content Placeholder 2">
            <a:extLst>
              <a:ext uri="{FF2B5EF4-FFF2-40B4-BE49-F238E27FC236}">
                <a16:creationId xmlns:a16="http://schemas.microsoft.com/office/drawing/2014/main" id="{E7A4B834-F476-4E84-AB5F-E24F9F057A17}"/>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Unit Testing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Integration Testing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System Testing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Acceptance Testing</a:t>
            </a:r>
          </a:p>
        </p:txBody>
      </p:sp>
    </p:spTree>
    <p:extLst>
      <p:ext uri="{BB962C8B-B14F-4D97-AF65-F5344CB8AC3E}">
        <p14:creationId xmlns:p14="http://schemas.microsoft.com/office/powerpoint/2010/main" val="968093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59EB-F8F5-4759-B7C3-DD9CE135085A}"/>
              </a:ext>
            </a:extLst>
          </p:cNvPr>
          <p:cNvSpPr>
            <a:spLocks noGrp="1"/>
          </p:cNvSpPr>
          <p:nvPr>
            <p:ph type="title"/>
          </p:nvPr>
        </p:nvSpPr>
        <p:spPr/>
        <p:txBody>
          <a:bodyPr/>
          <a:lstStyle/>
          <a:p>
            <a:r>
              <a:rPr lang="en-US" dirty="0"/>
              <a:t>When to use v-model</a:t>
            </a:r>
          </a:p>
        </p:txBody>
      </p:sp>
      <p:sp>
        <p:nvSpPr>
          <p:cNvPr id="3" name="Content Placeholder 2">
            <a:extLst>
              <a:ext uri="{FF2B5EF4-FFF2-40B4-BE49-F238E27FC236}">
                <a16:creationId xmlns:a16="http://schemas.microsoft.com/office/drawing/2014/main" id="{507528AC-2EA3-4E1A-8BDD-237C930CE186}"/>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the requirement is well defined and not ambiguous.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V-shaped model should be used for small to medium-sized projects where requirements are clearly defined and fixed.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V-shaped model should be chosen when sample technical resources are available with essential technical expertise.</a:t>
            </a:r>
          </a:p>
        </p:txBody>
      </p:sp>
    </p:spTree>
    <p:extLst>
      <p:ext uri="{BB962C8B-B14F-4D97-AF65-F5344CB8AC3E}">
        <p14:creationId xmlns:p14="http://schemas.microsoft.com/office/powerpoint/2010/main" val="197057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7FCF-FF6A-469D-975D-42B42BAD8EB9}"/>
              </a:ext>
            </a:extLst>
          </p:cNvPr>
          <p:cNvSpPr>
            <a:spLocks noGrp="1"/>
          </p:cNvSpPr>
          <p:nvPr>
            <p:ph type="title"/>
          </p:nvPr>
        </p:nvSpPr>
        <p:spPr/>
        <p:txBody>
          <a:bodyPr/>
          <a:lstStyle/>
          <a:p>
            <a:r>
              <a:rPr lang="en-US" dirty="0"/>
              <a:t>Software Development Life cycle Models</a:t>
            </a:r>
          </a:p>
        </p:txBody>
      </p:sp>
      <p:sp>
        <p:nvSpPr>
          <p:cNvPr id="3" name="Content Placeholder 2">
            <a:extLst>
              <a:ext uri="{FF2B5EF4-FFF2-40B4-BE49-F238E27FC236}">
                <a16:creationId xmlns:a16="http://schemas.microsoft.com/office/drawing/2014/main" id="{B357C601-B986-42E3-AA3F-A01728DE241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Waterfall Model</a:t>
            </a:r>
          </a:p>
          <a:p>
            <a:r>
              <a:rPr lang="en-US" dirty="0">
                <a:latin typeface="Times New Roman" panose="02020603050405020304" pitchFamily="18" charset="0"/>
                <a:cs typeface="Times New Roman" panose="02020603050405020304" pitchFamily="18" charset="0"/>
              </a:rPr>
              <a:t>Agile Model</a:t>
            </a:r>
          </a:p>
          <a:p>
            <a:r>
              <a:rPr lang="en-US" dirty="0">
                <a:latin typeface="Times New Roman" panose="02020603050405020304" pitchFamily="18" charset="0"/>
                <a:cs typeface="Times New Roman" panose="02020603050405020304" pitchFamily="18" charset="0"/>
              </a:rPr>
              <a:t>RAD Model</a:t>
            </a:r>
          </a:p>
          <a:p>
            <a:r>
              <a:rPr lang="en-US" dirty="0">
                <a:latin typeface="Times New Roman" panose="02020603050405020304" pitchFamily="18" charset="0"/>
                <a:cs typeface="Times New Roman" panose="02020603050405020304" pitchFamily="18" charset="0"/>
              </a:rPr>
              <a:t>Spiral Model</a:t>
            </a:r>
          </a:p>
          <a:p>
            <a:r>
              <a:rPr lang="en-US" dirty="0">
                <a:latin typeface="Times New Roman" panose="02020603050405020304" pitchFamily="18" charset="0"/>
                <a:cs typeface="Times New Roman" panose="02020603050405020304" pitchFamily="18" charset="0"/>
              </a:rPr>
              <a:t>V-Model </a:t>
            </a:r>
          </a:p>
          <a:p>
            <a:r>
              <a:rPr lang="en-US" dirty="0">
                <a:latin typeface="Times New Roman" panose="02020603050405020304" pitchFamily="18" charset="0"/>
                <a:cs typeface="Times New Roman" panose="02020603050405020304" pitchFamily="18" charset="0"/>
              </a:rPr>
              <a:t>Incremental Model</a:t>
            </a:r>
          </a:p>
          <a:p>
            <a:r>
              <a:rPr lang="en-US" dirty="0">
                <a:latin typeface="Times New Roman" panose="02020603050405020304" pitchFamily="18" charset="0"/>
                <a:cs typeface="Times New Roman" panose="02020603050405020304" pitchFamily="18" charset="0"/>
              </a:rPr>
              <a:t>Iterative Model</a:t>
            </a:r>
          </a:p>
        </p:txBody>
      </p:sp>
    </p:spTree>
    <p:extLst>
      <p:ext uri="{BB962C8B-B14F-4D97-AF65-F5344CB8AC3E}">
        <p14:creationId xmlns:p14="http://schemas.microsoft.com/office/powerpoint/2010/main" val="1938515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49FB6-1468-4C1D-8C8B-F7B26ADB4499}"/>
              </a:ext>
            </a:extLst>
          </p:cNvPr>
          <p:cNvSpPr>
            <a:spLocks noGrp="1"/>
          </p:cNvSpPr>
          <p:nvPr>
            <p:ph type="title"/>
          </p:nvPr>
        </p:nvSpPr>
        <p:spPr/>
        <p:txBody>
          <a:bodyPr/>
          <a:lstStyle/>
          <a:p>
            <a:r>
              <a:rPr lang="en-US" dirty="0"/>
              <a:t>Advantage of v-model</a:t>
            </a:r>
          </a:p>
        </p:txBody>
      </p:sp>
      <p:sp>
        <p:nvSpPr>
          <p:cNvPr id="3" name="Content Placeholder 2">
            <a:extLst>
              <a:ext uri="{FF2B5EF4-FFF2-40B4-BE49-F238E27FC236}">
                <a16:creationId xmlns:a16="http://schemas.microsoft.com/office/drawing/2014/main" id="{5C3829CC-0636-4D04-BD79-BD26D23B53B2}"/>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Understand.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Testing Methods like planning, test designing happens well before coding.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saves a lot of time. Hence a higher chance of success over the waterfall model.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Avoids the downward flow of the defects.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Works well for small plans where requirements are easily understood.</a:t>
            </a:r>
          </a:p>
        </p:txBody>
      </p:sp>
    </p:spTree>
    <p:extLst>
      <p:ext uri="{BB962C8B-B14F-4D97-AF65-F5344CB8AC3E}">
        <p14:creationId xmlns:p14="http://schemas.microsoft.com/office/powerpoint/2010/main" val="1898995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E7EF-3E88-4FFD-ADF6-5E8AC9CCCAB6}"/>
              </a:ext>
            </a:extLst>
          </p:cNvPr>
          <p:cNvSpPr>
            <a:spLocks noGrp="1"/>
          </p:cNvSpPr>
          <p:nvPr>
            <p:ph type="title"/>
          </p:nvPr>
        </p:nvSpPr>
        <p:spPr/>
        <p:txBody>
          <a:bodyPr/>
          <a:lstStyle/>
          <a:p>
            <a:r>
              <a:rPr lang="en-US" dirty="0"/>
              <a:t>Disadvantage of v-model</a:t>
            </a:r>
          </a:p>
        </p:txBody>
      </p:sp>
      <p:sp>
        <p:nvSpPr>
          <p:cNvPr id="3" name="Content Placeholder 2">
            <a:extLst>
              <a:ext uri="{FF2B5EF4-FFF2-40B4-BE49-F238E27FC236}">
                <a16:creationId xmlns:a16="http://schemas.microsoft.com/office/drawing/2014/main" id="{7D44AC05-2F2D-4C41-9752-D6857C2F9FF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Very rigid and least flexible.</a:t>
            </a:r>
          </a:p>
          <a:p>
            <a:r>
              <a:rPr lang="en-US" dirty="0">
                <a:latin typeface="Times New Roman" panose="02020603050405020304" pitchFamily="18" charset="0"/>
                <a:cs typeface="Times New Roman" panose="02020603050405020304" pitchFamily="18" charset="0"/>
              </a:rPr>
              <a:t>Not a good for a complex project.</a:t>
            </a:r>
          </a:p>
          <a:p>
            <a:r>
              <a:rPr lang="en-US" dirty="0">
                <a:latin typeface="Times New Roman" panose="02020603050405020304" pitchFamily="18" charset="0"/>
                <a:cs typeface="Times New Roman" panose="02020603050405020304" pitchFamily="18" charset="0"/>
              </a:rPr>
              <a:t>Software is developed during the implementation stage, so no early prototypes of the software are produced.</a:t>
            </a:r>
          </a:p>
          <a:p>
            <a:r>
              <a:rPr lang="en-US" dirty="0">
                <a:latin typeface="Times New Roman" panose="02020603050405020304" pitchFamily="18" charset="0"/>
                <a:cs typeface="Times New Roman" panose="02020603050405020304" pitchFamily="18" charset="0"/>
              </a:rPr>
              <a:t>If any changes happen in the midway, then the test documents along with the required documents, has to be updated.</a:t>
            </a:r>
          </a:p>
        </p:txBody>
      </p:sp>
    </p:spTree>
    <p:extLst>
      <p:ext uri="{BB962C8B-B14F-4D97-AF65-F5344CB8AC3E}">
        <p14:creationId xmlns:p14="http://schemas.microsoft.com/office/powerpoint/2010/main" val="582364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1007D-507B-4937-90B1-DEBD1221BAB5}"/>
              </a:ext>
            </a:extLst>
          </p:cNvPr>
          <p:cNvSpPr>
            <a:spLocks noGrp="1"/>
          </p:cNvSpPr>
          <p:nvPr>
            <p:ph type="title"/>
          </p:nvPr>
        </p:nvSpPr>
        <p:spPr/>
        <p:txBody>
          <a:bodyPr/>
          <a:lstStyle/>
          <a:p>
            <a:r>
              <a:rPr lang="en-US" dirty="0"/>
              <a:t>Incremental Model</a:t>
            </a:r>
          </a:p>
        </p:txBody>
      </p:sp>
      <p:sp>
        <p:nvSpPr>
          <p:cNvPr id="3" name="Content Placeholder 2">
            <a:extLst>
              <a:ext uri="{FF2B5EF4-FFF2-40B4-BE49-F238E27FC236}">
                <a16:creationId xmlns:a16="http://schemas.microsoft.com/office/drawing/2014/main" id="{C906D107-962A-4C90-A55A-36B0DB53413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Incremental Model is a process of software development where requirements divided into multiple standalone modules of the software development cycle. In this model, each module goes through the requirements, design, implementation and testing phases. Every subsequent release of the module adds function to the previous release. The process continues until the complete system achieved.</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96946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1E5472-BB6E-4124-9C21-36C03148E538}"/>
              </a:ext>
            </a:extLst>
          </p:cNvPr>
          <p:cNvSpPr>
            <a:spLocks noGrp="1"/>
          </p:cNvSpPr>
          <p:nvPr>
            <p:ph type="title"/>
          </p:nvPr>
        </p:nvSpPr>
        <p:spPr>
          <a:xfrm>
            <a:off x="680321" y="753228"/>
            <a:ext cx="4136123" cy="1080938"/>
          </a:xfrm>
        </p:spPr>
        <p:txBody>
          <a:bodyPr>
            <a:normAutofit/>
          </a:bodyPr>
          <a:lstStyle/>
          <a:p>
            <a:r>
              <a:rPr lang="en-US" sz="2400"/>
              <a:t>Phases of incremental model</a:t>
            </a:r>
          </a:p>
        </p:txBody>
      </p:sp>
      <p:pic>
        <p:nvPicPr>
          <p:cNvPr id="18" name="Picture 1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1" name="Content Placeholder 8">
            <a:extLst>
              <a:ext uri="{FF2B5EF4-FFF2-40B4-BE49-F238E27FC236}">
                <a16:creationId xmlns:a16="http://schemas.microsoft.com/office/drawing/2014/main" id="{26A7F197-F2E8-4621-A971-4C7A11CECE62}"/>
              </a:ext>
            </a:extLst>
          </p:cNvPr>
          <p:cNvSpPr>
            <a:spLocks noGrp="1"/>
          </p:cNvSpPr>
          <p:nvPr>
            <p:ph idx="1"/>
          </p:nvPr>
        </p:nvSpPr>
        <p:spPr>
          <a:xfrm>
            <a:off x="680321" y="2336873"/>
            <a:ext cx="4136123" cy="3599316"/>
          </a:xfrm>
        </p:spPr>
        <p:txBody>
          <a:bodyPr>
            <a:normAutofit lnSpcReduction="10000"/>
          </a:bodyPr>
          <a:lstStyle/>
          <a:p>
            <a:r>
              <a:rPr lang="en-US" sz="1400" dirty="0">
                <a:latin typeface="Times New Roman" panose="02020603050405020304" pitchFamily="18" charset="0"/>
                <a:cs typeface="Times New Roman" panose="02020603050405020304" pitchFamily="18" charset="0"/>
              </a:rPr>
              <a:t>Requirement analysis: In the first phase of the incremental model, the product analysis expertise identifies the requirements.</a:t>
            </a:r>
          </a:p>
          <a:p>
            <a:r>
              <a:rPr lang="en-US" sz="1400" dirty="0">
                <a:latin typeface="Times New Roman" panose="02020603050405020304" pitchFamily="18" charset="0"/>
                <a:cs typeface="Times New Roman" panose="02020603050405020304" pitchFamily="18" charset="0"/>
              </a:rPr>
              <a:t>Design &amp; Development: In this phase of the Incremental model of SDLC, the design of the system functionality and the development method are finished with success.</a:t>
            </a:r>
          </a:p>
          <a:p>
            <a:r>
              <a:rPr lang="en-US" sz="1400" dirty="0">
                <a:latin typeface="Times New Roman" panose="02020603050405020304" pitchFamily="18" charset="0"/>
                <a:cs typeface="Times New Roman" panose="02020603050405020304" pitchFamily="18" charset="0"/>
              </a:rPr>
              <a:t>Testing: In the incremental model, the testing phase checks the performance of each existing function as well as additional functionality</a:t>
            </a:r>
          </a:p>
          <a:p>
            <a:r>
              <a:rPr lang="en-US" sz="1400" dirty="0">
                <a:latin typeface="Times New Roman" panose="02020603050405020304" pitchFamily="18" charset="0"/>
                <a:cs typeface="Times New Roman" panose="02020603050405020304" pitchFamily="18" charset="0"/>
              </a:rPr>
              <a:t>Implementation: Implementation phase enables the coding phase of the development system. It involves the final coding that design in the designing and development phase and tests the functionality in the testing phase.</a:t>
            </a:r>
          </a:p>
          <a:p>
            <a:pPr marL="0" indent="0">
              <a:buNone/>
            </a:pPr>
            <a:r>
              <a:rPr lang="en-US" sz="1200" dirty="0">
                <a:latin typeface="Times New Roman" panose="02020603050405020304" pitchFamily="18" charset="0"/>
                <a:cs typeface="Times New Roman" panose="02020603050405020304" pitchFamily="18" charset="0"/>
              </a:rPr>
              <a:t> </a:t>
            </a:r>
          </a:p>
        </p:txBody>
      </p:sp>
      <p:pic>
        <p:nvPicPr>
          <p:cNvPr id="5" name="Content Placeholder 4" descr="Diagram&#10;&#10;Description automatically generated">
            <a:extLst>
              <a:ext uri="{FF2B5EF4-FFF2-40B4-BE49-F238E27FC236}">
                <a16:creationId xmlns:a16="http://schemas.microsoft.com/office/drawing/2014/main" id="{CB4D7E5B-6CBB-4375-8BA0-84078D45FE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1601609"/>
            <a:ext cx="6303134" cy="362430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52930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53A08-6E24-47A9-B595-8B96AC27B697}"/>
              </a:ext>
            </a:extLst>
          </p:cNvPr>
          <p:cNvSpPr>
            <a:spLocks noGrp="1"/>
          </p:cNvSpPr>
          <p:nvPr>
            <p:ph type="title"/>
          </p:nvPr>
        </p:nvSpPr>
        <p:spPr/>
        <p:txBody>
          <a:bodyPr/>
          <a:lstStyle/>
          <a:p>
            <a:r>
              <a:rPr lang="en-US" dirty="0"/>
              <a:t>When we use the Incremental Model?</a:t>
            </a:r>
          </a:p>
        </p:txBody>
      </p:sp>
      <p:sp>
        <p:nvSpPr>
          <p:cNvPr id="3" name="Content Placeholder 2">
            <a:extLst>
              <a:ext uri="{FF2B5EF4-FFF2-40B4-BE49-F238E27FC236}">
                <a16:creationId xmlns:a16="http://schemas.microsoft.com/office/drawing/2014/main" id="{BD358D76-9B84-4A83-8772-3E49A0DF9E86}"/>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the requirements are superior.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project has a lengthy development schedule.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Software team are not very well skilled or trained.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the customer demands a quick release of the product.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You can develop prioritized requirements first.</a:t>
            </a:r>
          </a:p>
        </p:txBody>
      </p:sp>
    </p:spTree>
    <p:extLst>
      <p:ext uri="{BB962C8B-B14F-4D97-AF65-F5344CB8AC3E}">
        <p14:creationId xmlns:p14="http://schemas.microsoft.com/office/powerpoint/2010/main" val="3929975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3B65-A8C2-4D6D-8C9E-676EE9101292}"/>
              </a:ext>
            </a:extLst>
          </p:cNvPr>
          <p:cNvSpPr>
            <a:spLocks noGrp="1"/>
          </p:cNvSpPr>
          <p:nvPr>
            <p:ph type="title"/>
          </p:nvPr>
        </p:nvSpPr>
        <p:spPr/>
        <p:txBody>
          <a:bodyPr/>
          <a:lstStyle/>
          <a:p>
            <a:r>
              <a:rPr lang="en-US" dirty="0"/>
              <a:t>Advantages of incremental model</a:t>
            </a:r>
          </a:p>
        </p:txBody>
      </p:sp>
      <p:sp>
        <p:nvSpPr>
          <p:cNvPr id="3" name="Content Placeholder 2">
            <a:extLst>
              <a:ext uri="{FF2B5EF4-FFF2-40B4-BE49-F238E27FC236}">
                <a16:creationId xmlns:a16="http://schemas.microsoft.com/office/drawing/2014/main" id="{498EAB4E-4578-4D31-AF3C-7F11515E60DF}"/>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Errors are easy to be recognized.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Easier to test and debug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More flexible.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Simple to manage risk because it handled during its iteration.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Client gets important functionality early.</a:t>
            </a:r>
          </a:p>
        </p:txBody>
      </p:sp>
    </p:spTree>
    <p:extLst>
      <p:ext uri="{BB962C8B-B14F-4D97-AF65-F5344CB8AC3E}">
        <p14:creationId xmlns:p14="http://schemas.microsoft.com/office/powerpoint/2010/main" val="1707597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4CBF-1840-4EDE-A8BB-5FBA60F2D28A}"/>
              </a:ext>
            </a:extLst>
          </p:cNvPr>
          <p:cNvSpPr>
            <a:spLocks noGrp="1"/>
          </p:cNvSpPr>
          <p:nvPr>
            <p:ph type="title"/>
          </p:nvPr>
        </p:nvSpPr>
        <p:spPr/>
        <p:txBody>
          <a:bodyPr/>
          <a:lstStyle/>
          <a:p>
            <a:r>
              <a:rPr lang="en-US" dirty="0"/>
              <a:t>Disadvantages of incremental model</a:t>
            </a:r>
          </a:p>
        </p:txBody>
      </p:sp>
      <p:sp>
        <p:nvSpPr>
          <p:cNvPr id="3" name="Content Placeholder 2">
            <a:extLst>
              <a:ext uri="{FF2B5EF4-FFF2-40B4-BE49-F238E27FC236}">
                <a16:creationId xmlns:a16="http://schemas.microsoft.com/office/drawing/2014/main" id="{ABD09FEB-73A0-4214-9CB9-396B6082B4D1}"/>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Need for good planning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Total Cost is high.</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Well defined module interfaces are needed.</a:t>
            </a:r>
          </a:p>
        </p:txBody>
      </p:sp>
    </p:spTree>
    <p:extLst>
      <p:ext uri="{BB962C8B-B14F-4D97-AF65-F5344CB8AC3E}">
        <p14:creationId xmlns:p14="http://schemas.microsoft.com/office/powerpoint/2010/main" val="2365042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9DCD-C612-409E-A442-739224A3B66A}"/>
              </a:ext>
            </a:extLst>
          </p:cNvPr>
          <p:cNvSpPr>
            <a:spLocks noGrp="1"/>
          </p:cNvSpPr>
          <p:nvPr>
            <p:ph type="title"/>
          </p:nvPr>
        </p:nvSpPr>
        <p:spPr/>
        <p:txBody>
          <a:bodyPr/>
          <a:lstStyle/>
          <a:p>
            <a:r>
              <a:rPr lang="en-US" dirty="0"/>
              <a:t>Iterative Model</a:t>
            </a:r>
          </a:p>
        </p:txBody>
      </p:sp>
      <p:sp>
        <p:nvSpPr>
          <p:cNvPr id="3" name="Content Placeholder 2">
            <a:extLst>
              <a:ext uri="{FF2B5EF4-FFF2-40B4-BE49-F238E27FC236}">
                <a16:creationId xmlns:a16="http://schemas.microsoft.com/office/drawing/2014/main" id="{DC8CCFDA-6CDA-41E4-AE37-4D8A02964A0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this Model, you can start with some of the software specifications and develop the first version of the software. After the first version if there is a need to change the software, then a new version of the software is created with a new iteration. Every release of the Iterative Model finishes in an exact and fixed period that is called iteration.</a:t>
            </a:r>
          </a:p>
        </p:txBody>
      </p:sp>
    </p:spTree>
    <p:extLst>
      <p:ext uri="{BB962C8B-B14F-4D97-AF65-F5344CB8AC3E}">
        <p14:creationId xmlns:p14="http://schemas.microsoft.com/office/powerpoint/2010/main" val="2527623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CE6DA0-46E3-492D-93C3-DE4AA2A2CFAF}"/>
              </a:ext>
            </a:extLst>
          </p:cNvPr>
          <p:cNvSpPr>
            <a:spLocks noGrp="1"/>
          </p:cNvSpPr>
          <p:nvPr>
            <p:ph type="title"/>
          </p:nvPr>
        </p:nvSpPr>
        <p:spPr>
          <a:xfrm>
            <a:off x="680321" y="753228"/>
            <a:ext cx="4136123" cy="1080938"/>
          </a:xfrm>
        </p:spPr>
        <p:txBody>
          <a:bodyPr>
            <a:normAutofit/>
          </a:bodyPr>
          <a:lstStyle/>
          <a:p>
            <a:r>
              <a:rPr lang="en-US" sz="2400"/>
              <a:t>Phases of iterative model</a:t>
            </a:r>
          </a:p>
        </p:txBody>
      </p:sp>
      <p:pic>
        <p:nvPicPr>
          <p:cNvPr id="18" name="Picture 1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00E3B627-FA76-408D-89A2-D1A2C3DF2191}"/>
              </a:ext>
            </a:extLst>
          </p:cNvPr>
          <p:cNvSpPr>
            <a:spLocks noGrp="1"/>
          </p:cNvSpPr>
          <p:nvPr>
            <p:ph idx="1"/>
          </p:nvPr>
        </p:nvSpPr>
        <p:spPr>
          <a:xfrm>
            <a:off x="680321" y="2336873"/>
            <a:ext cx="4136123" cy="3599316"/>
          </a:xfrm>
        </p:spPr>
        <p:txBody>
          <a:bodyPr>
            <a:noAutofit/>
          </a:bodyPr>
          <a:lstStyle/>
          <a:p>
            <a:r>
              <a:rPr lang="en-US" sz="1200" dirty="0">
                <a:latin typeface="Times New Roman" panose="02020603050405020304" pitchFamily="18" charset="0"/>
                <a:cs typeface="Times New Roman" panose="02020603050405020304" pitchFamily="18" charset="0"/>
              </a:rPr>
              <a:t>Requirement gathering &amp; analysis: In this phase, requirements are gathered from customers and check by an analyst whether requirements will fulfil or not. Analyst checks that need will </a:t>
            </a:r>
            <a:r>
              <a:rPr lang="en-US" sz="1000" dirty="0">
                <a:latin typeface="Times New Roman" panose="02020603050405020304" pitchFamily="18" charset="0"/>
                <a:cs typeface="Times New Roman" panose="02020603050405020304" pitchFamily="18" charset="0"/>
              </a:rPr>
              <a:t>achieve</a:t>
            </a:r>
            <a:r>
              <a:rPr lang="en-US" sz="1200" dirty="0">
                <a:latin typeface="Times New Roman" panose="02020603050405020304" pitchFamily="18" charset="0"/>
                <a:cs typeface="Times New Roman" panose="02020603050405020304" pitchFamily="18" charset="0"/>
              </a:rPr>
              <a:t> within budget or not.</a:t>
            </a:r>
          </a:p>
          <a:p>
            <a:r>
              <a:rPr lang="en-US" sz="1200" dirty="0">
                <a:latin typeface="Times New Roman" panose="02020603050405020304" pitchFamily="18" charset="0"/>
                <a:cs typeface="Times New Roman" panose="02020603050405020304" pitchFamily="18" charset="0"/>
              </a:rPr>
              <a:t>Design: In the design phase, team design the software by the different diagrams like Data Flow diagram, activity diagram, class diagram, state transition diagram, etc.</a:t>
            </a:r>
          </a:p>
          <a:p>
            <a:r>
              <a:rPr lang="en-US" sz="1200" dirty="0">
                <a:latin typeface="Times New Roman" panose="02020603050405020304" pitchFamily="18" charset="0"/>
                <a:cs typeface="Times New Roman" panose="02020603050405020304" pitchFamily="18" charset="0"/>
              </a:rPr>
              <a:t>Implementation: In the implementation, requirements are written in the coding language and transformed into computer </a:t>
            </a:r>
            <a:r>
              <a:rPr lang="en-US" sz="1200" dirty="0" err="1">
                <a:latin typeface="Times New Roman" panose="02020603050405020304" pitchFamily="18" charset="0"/>
                <a:cs typeface="Times New Roman" panose="02020603050405020304" pitchFamily="18" charset="0"/>
              </a:rPr>
              <a:t>programmes</a:t>
            </a:r>
            <a:r>
              <a:rPr lang="en-US" sz="1200" dirty="0">
                <a:latin typeface="Times New Roman" panose="02020603050405020304" pitchFamily="18" charset="0"/>
                <a:cs typeface="Times New Roman" panose="02020603050405020304" pitchFamily="18" charset="0"/>
              </a:rPr>
              <a:t> which are called Software.</a:t>
            </a:r>
          </a:p>
          <a:p>
            <a:r>
              <a:rPr lang="en-US" sz="1200" dirty="0">
                <a:latin typeface="Times New Roman" panose="02020603050405020304" pitchFamily="18" charset="0"/>
                <a:cs typeface="Times New Roman" panose="02020603050405020304" pitchFamily="18" charset="0"/>
              </a:rPr>
              <a:t>Testing: After completing the coding phase, software testing starts using different test methods. There are many test methods, but the most common are white box, black box, and grey box test methods.</a:t>
            </a:r>
          </a:p>
          <a:p>
            <a:r>
              <a:rPr lang="en-US" sz="1200" dirty="0">
                <a:latin typeface="Times New Roman" panose="02020603050405020304" pitchFamily="18" charset="0"/>
                <a:cs typeface="Times New Roman" panose="02020603050405020304" pitchFamily="18" charset="0"/>
              </a:rPr>
              <a:t>Deployment: After completing all the phases, software is deployed to its work environment.</a:t>
            </a:r>
          </a:p>
          <a:p>
            <a:r>
              <a:rPr lang="en-US" sz="1200" dirty="0">
                <a:latin typeface="Times New Roman" panose="02020603050405020304" pitchFamily="18" charset="0"/>
                <a:cs typeface="Times New Roman" panose="02020603050405020304" pitchFamily="18" charset="0"/>
              </a:rPr>
              <a:t>Review: In this phase, after the product deployment, review phase is performed to check the </a:t>
            </a:r>
            <a:r>
              <a:rPr lang="en-US" sz="1200" dirty="0" err="1">
                <a:latin typeface="Times New Roman" panose="02020603050405020304" pitchFamily="18" charset="0"/>
                <a:cs typeface="Times New Roman" panose="02020603050405020304" pitchFamily="18" charset="0"/>
              </a:rPr>
              <a:t>behaviour</a:t>
            </a:r>
            <a:r>
              <a:rPr lang="en-US" sz="1200" dirty="0">
                <a:latin typeface="Times New Roman" panose="02020603050405020304" pitchFamily="18" charset="0"/>
                <a:cs typeface="Times New Roman" panose="02020603050405020304" pitchFamily="18" charset="0"/>
              </a:rPr>
              <a:t> and validity of the developed product. </a:t>
            </a:r>
          </a:p>
          <a:p>
            <a:r>
              <a:rPr lang="en-US" sz="1200" dirty="0">
                <a:latin typeface="Times New Roman" panose="02020603050405020304" pitchFamily="18" charset="0"/>
                <a:cs typeface="Times New Roman" panose="02020603050405020304" pitchFamily="18" charset="0"/>
              </a:rPr>
              <a:t>Maintenance: In the maintenance phase, after deployment of the software in the working environment there may be some bugs, some errors or new updates are required. Maintenance involves debugging and new addition options.</a:t>
            </a:r>
          </a:p>
        </p:txBody>
      </p:sp>
      <p:pic>
        <p:nvPicPr>
          <p:cNvPr id="5" name="Content Placeholder 4" descr="Diagram&#10;&#10;Description automatically generated">
            <a:extLst>
              <a:ext uri="{FF2B5EF4-FFF2-40B4-BE49-F238E27FC236}">
                <a16:creationId xmlns:a16="http://schemas.microsoft.com/office/drawing/2014/main" id="{95DE74BA-6303-42BF-9228-7276C74335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1061757"/>
            <a:ext cx="6303134" cy="470400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83500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B283-E69F-4791-824F-28152711E649}"/>
              </a:ext>
            </a:extLst>
          </p:cNvPr>
          <p:cNvSpPr>
            <a:spLocks noGrp="1"/>
          </p:cNvSpPr>
          <p:nvPr>
            <p:ph type="title"/>
          </p:nvPr>
        </p:nvSpPr>
        <p:spPr/>
        <p:txBody>
          <a:bodyPr/>
          <a:lstStyle/>
          <a:p>
            <a:r>
              <a:rPr lang="en-US" dirty="0"/>
              <a:t>When to use iterative model</a:t>
            </a:r>
          </a:p>
        </p:txBody>
      </p:sp>
      <p:sp>
        <p:nvSpPr>
          <p:cNvPr id="3" name="Content Placeholder 2">
            <a:extLst>
              <a:ext uri="{FF2B5EF4-FFF2-40B4-BE49-F238E27FC236}">
                <a16:creationId xmlns:a16="http://schemas.microsoft.com/office/drawing/2014/main" id="{A4B91141-BEF5-4583-A936-5AF4E43643C0}"/>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requirements are defined clearly and easy to understand.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the software application is large.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there is a requirement of changes in future</a:t>
            </a:r>
            <a:r>
              <a:rPr lang="en-US" dirty="0"/>
              <a:t>.</a:t>
            </a:r>
          </a:p>
        </p:txBody>
      </p:sp>
    </p:spTree>
    <p:extLst>
      <p:ext uri="{BB962C8B-B14F-4D97-AF65-F5344CB8AC3E}">
        <p14:creationId xmlns:p14="http://schemas.microsoft.com/office/powerpoint/2010/main" val="8031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BC5F-B74D-4BF4-8BA5-5379EA09BCB9}"/>
              </a:ext>
            </a:extLst>
          </p:cNvPr>
          <p:cNvSpPr>
            <a:spLocks noGrp="1"/>
          </p:cNvSpPr>
          <p:nvPr>
            <p:ph type="title"/>
          </p:nvPr>
        </p:nvSpPr>
        <p:spPr/>
        <p:txBody>
          <a:bodyPr/>
          <a:lstStyle/>
          <a:p>
            <a:r>
              <a:rPr lang="en-US" dirty="0"/>
              <a:t>Waterfall Model</a:t>
            </a:r>
          </a:p>
        </p:txBody>
      </p:sp>
      <p:sp>
        <p:nvSpPr>
          <p:cNvPr id="3" name="Content Placeholder 2">
            <a:extLst>
              <a:ext uri="{FF2B5EF4-FFF2-40B4-BE49-F238E27FC236}">
                <a16:creationId xmlns:a16="http://schemas.microsoft.com/office/drawing/2014/main" id="{761C5ECC-7437-49E5-9CE7-E205BE52AD6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waterfall model is a classical model used in system development life cycle to create a system with a linear and sequential approach. It is termed as waterfall because the model develops systematically from one phase to another in a downward fashion.</a:t>
            </a:r>
          </a:p>
        </p:txBody>
      </p:sp>
    </p:spTree>
    <p:extLst>
      <p:ext uri="{BB962C8B-B14F-4D97-AF65-F5344CB8AC3E}">
        <p14:creationId xmlns:p14="http://schemas.microsoft.com/office/powerpoint/2010/main" val="3115257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8E9E-1914-4BFD-B61F-8E55B83B19A9}"/>
              </a:ext>
            </a:extLst>
          </p:cNvPr>
          <p:cNvSpPr>
            <a:spLocks noGrp="1"/>
          </p:cNvSpPr>
          <p:nvPr>
            <p:ph type="title"/>
          </p:nvPr>
        </p:nvSpPr>
        <p:spPr/>
        <p:txBody>
          <a:bodyPr/>
          <a:lstStyle/>
          <a:p>
            <a:r>
              <a:rPr lang="en-US" dirty="0"/>
              <a:t>Advantages of iterative model</a:t>
            </a:r>
          </a:p>
        </p:txBody>
      </p:sp>
      <p:sp>
        <p:nvSpPr>
          <p:cNvPr id="3" name="Content Placeholder 2">
            <a:extLst>
              <a:ext uri="{FF2B5EF4-FFF2-40B4-BE49-F238E27FC236}">
                <a16:creationId xmlns:a16="http://schemas.microsoft.com/office/drawing/2014/main" id="{AAA0D1A6-C98D-4A1F-9412-4BD1FC134F82}"/>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Testing and debugging during smaller iteration is easy.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Parallel development can plan.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easily acceptable to ever-changing needs of the project.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Risks are identified and resolved during iteration.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Limited time spent on documentation and extra time on designing</a:t>
            </a:r>
          </a:p>
        </p:txBody>
      </p:sp>
    </p:spTree>
    <p:extLst>
      <p:ext uri="{BB962C8B-B14F-4D97-AF65-F5344CB8AC3E}">
        <p14:creationId xmlns:p14="http://schemas.microsoft.com/office/powerpoint/2010/main" val="25309170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518A-B26D-404C-9A30-30D523DB78B5}"/>
              </a:ext>
            </a:extLst>
          </p:cNvPr>
          <p:cNvSpPr>
            <a:spLocks noGrp="1"/>
          </p:cNvSpPr>
          <p:nvPr>
            <p:ph type="title"/>
          </p:nvPr>
        </p:nvSpPr>
        <p:spPr/>
        <p:txBody>
          <a:bodyPr/>
          <a:lstStyle/>
          <a:p>
            <a:r>
              <a:rPr lang="en-US" dirty="0"/>
              <a:t>Disadvantages of iterative model</a:t>
            </a:r>
          </a:p>
        </p:txBody>
      </p:sp>
      <p:sp>
        <p:nvSpPr>
          <p:cNvPr id="3" name="Content Placeholder 2">
            <a:extLst>
              <a:ext uri="{FF2B5EF4-FFF2-40B4-BE49-F238E27FC236}">
                <a16:creationId xmlns:a16="http://schemas.microsoft.com/office/drawing/2014/main" id="{909B6F76-C4A1-4E6D-B5EB-7A9374198896}"/>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not suitable for smaller projects.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More Resources may be required.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Design can be changed again and again because of imperfect requirements.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Requirement changes can cause over budget.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Project completion date not confirmed because of changing requirements.</a:t>
            </a:r>
          </a:p>
        </p:txBody>
      </p:sp>
    </p:spTree>
    <p:extLst>
      <p:ext uri="{BB962C8B-B14F-4D97-AF65-F5344CB8AC3E}">
        <p14:creationId xmlns:p14="http://schemas.microsoft.com/office/powerpoint/2010/main" val="2675519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1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6" name="Rectangle 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2697028-D1F9-4CF4-9ACC-A8C62D2281F6}"/>
              </a:ext>
            </a:extLst>
          </p:cNvPr>
          <p:cNvSpPr>
            <a:spLocks noGrp="1"/>
          </p:cNvSpPr>
          <p:nvPr>
            <p:ph type="title"/>
          </p:nvPr>
        </p:nvSpPr>
        <p:spPr>
          <a:xfrm>
            <a:off x="680321" y="753228"/>
            <a:ext cx="4136123" cy="1080938"/>
          </a:xfrm>
        </p:spPr>
        <p:txBody>
          <a:bodyPr>
            <a:normAutofit/>
          </a:bodyPr>
          <a:lstStyle/>
          <a:p>
            <a:endParaRPr lang="en-US" sz="2400"/>
          </a:p>
        </p:txBody>
      </p:sp>
      <p:pic>
        <p:nvPicPr>
          <p:cNvPr id="28" name="Picture 1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29" name="Content Placeholder 8">
            <a:extLst>
              <a:ext uri="{FF2B5EF4-FFF2-40B4-BE49-F238E27FC236}">
                <a16:creationId xmlns:a16="http://schemas.microsoft.com/office/drawing/2014/main" id="{772D32AF-28A4-475D-8C73-8B33205CA1C8}"/>
              </a:ext>
            </a:extLst>
          </p:cNvPr>
          <p:cNvSpPr>
            <a:spLocks noGrp="1"/>
          </p:cNvSpPr>
          <p:nvPr>
            <p:ph idx="1"/>
          </p:nvPr>
        </p:nvSpPr>
        <p:spPr>
          <a:xfrm>
            <a:off x="680321" y="2336873"/>
            <a:ext cx="3656289" cy="3599316"/>
          </a:xfrm>
        </p:spPr>
        <p:txBody>
          <a:bodyPr>
            <a:normAutofit/>
          </a:bodyPr>
          <a:lstStyle/>
          <a:p>
            <a:r>
              <a:rPr lang="en-US" sz="2000" dirty="0">
                <a:latin typeface="Times New Roman" panose="02020603050405020304" pitchFamily="18" charset="0"/>
                <a:cs typeface="Times New Roman" panose="02020603050405020304" pitchFamily="18" charset="0"/>
              </a:rPr>
              <a:t>Questions from the topics discussed in class.</a:t>
            </a:r>
          </a:p>
          <a:p>
            <a:r>
              <a:rPr lang="en-US" sz="2000" dirty="0">
                <a:latin typeface="Times New Roman" panose="02020603050405020304" pitchFamily="18" charset="0"/>
                <a:cs typeface="Times New Roman" panose="02020603050405020304" pitchFamily="18" charset="0"/>
              </a:rPr>
              <a:t>Any suggestions or observations</a:t>
            </a:r>
          </a:p>
        </p:txBody>
      </p:sp>
      <p:pic>
        <p:nvPicPr>
          <p:cNvPr id="5" name="Content Placeholder 4" descr="Text, whiteboard&#10;&#10;Description automatically generated">
            <a:extLst>
              <a:ext uri="{FF2B5EF4-FFF2-40B4-BE49-F238E27FC236}">
                <a16:creationId xmlns:a16="http://schemas.microsoft.com/office/drawing/2014/main" id="{A10A6099-ABEA-4C1A-8B2B-C0F00314D4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905535"/>
            <a:ext cx="6269479" cy="504693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707663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B8C3F18-2A17-4372-BAE1-DB295E2ACB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4" name="Picture 13">
            <a:extLst>
              <a:ext uri="{FF2B5EF4-FFF2-40B4-BE49-F238E27FC236}">
                <a16:creationId xmlns:a16="http://schemas.microsoft.com/office/drawing/2014/main" id="{DCBB5819-B198-483A-901B-E946789534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FC0814F6-DCDA-4612-801B-FEB1C2B81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4CF788-1E16-4F1F-AAF8-5644BBA94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2CA961D-8626-40D6-9C04-4418A59BDBEA}"/>
              </a:ext>
            </a:extLst>
          </p:cNvPr>
          <p:cNvSpPr>
            <a:spLocks noGrp="1"/>
          </p:cNvSpPr>
          <p:nvPr>
            <p:ph type="title"/>
          </p:nvPr>
        </p:nvSpPr>
        <p:spPr>
          <a:xfrm>
            <a:off x="680321" y="753228"/>
            <a:ext cx="7087552" cy="1080938"/>
          </a:xfrm>
        </p:spPr>
        <p:txBody>
          <a:bodyPr>
            <a:normAutofit/>
          </a:bodyPr>
          <a:lstStyle/>
          <a:p>
            <a:endParaRPr lang="en-US">
              <a:solidFill>
                <a:srgbClr val="FFFFFF"/>
              </a:solidFill>
            </a:endParaRPr>
          </a:p>
        </p:txBody>
      </p:sp>
      <p:pic>
        <p:nvPicPr>
          <p:cNvPr id="20" name="Picture 19">
            <a:extLst>
              <a:ext uri="{FF2B5EF4-FFF2-40B4-BE49-F238E27FC236}">
                <a16:creationId xmlns:a16="http://schemas.microsoft.com/office/drawing/2014/main" id="{484AEBEF-EF01-44A6-A9AC-E21D52665E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11" name="Content Placeholder 8">
            <a:extLst>
              <a:ext uri="{FF2B5EF4-FFF2-40B4-BE49-F238E27FC236}">
                <a16:creationId xmlns:a16="http://schemas.microsoft.com/office/drawing/2014/main" id="{C64171E4-43F7-45E6-AAFF-A81FDF8CBEA9}"/>
              </a:ext>
            </a:extLst>
          </p:cNvPr>
          <p:cNvSpPr>
            <a:spLocks noGrp="1"/>
          </p:cNvSpPr>
          <p:nvPr>
            <p:ph idx="1"/>
          </p:nvPr>
        </p:nvSpPr>
        <p:spPr>
          <a:xfrm>
            <a:off x="680321" y="2336873"/>
            <a:ext cx="6423211" cy="3599316"/>
          </a:xfrm>
        </p:spPr>
        <p:txBody>
          <a:bodyPr>
            <a:normAutofit/>
          </a:bodyPr>
          <a:lstStyle/>
          <a:p>
            <a:pPr marL="0" indent="0">
              <a:buNone/>
            </a:pPr>
            <a:r>
              <a:rPr lang="en-US" sz="2000" b="1" dirty="0">
                <a:solidFill>
                  <a:srgbClr val="FFFFFF"/>
                </a:solidFill>
                <a:latin typeface="Times New Roman" panose="02020603050405020304" pitchFamily="18" charset="0"/>
                <a:cs typeface="Times New Roman" panose="02020603050405020304" pitchFamily="18" charset="0"/>
              </a:rPr>
              <a:t>For Contacting</a:t>
            </a:r>
          </a:p>
          <a:p>
            <a:pPr marL="0" indent="0">
              <a:buNone/>
            </a:pPr>
            <a:r>
              <a:rPr lang="en-US" sz="2000" b="1" dirty="0">
                <a:solidFill>
                  <a:srgbClr val="FFFFFF"/>
                </a:solidFill>
                <a:latin typeface="Times New Roman" panose="02020603050405020304" pitchFamily="18" charset="0"/>
                <a:cs typeface="Times New Roman" panose="02020603050405020304" pitchFamily="18" charset="0"/>
              </a:rPr>
              <a:t>Email:esraq26552@gmail.com</a:t>
            </a:r>
          </a:p>
          <a:p>
            <a:pPr marL="0" indent="0">
              <a:buNone/>
            </a:pPr>
            <a:r>
              <a:rPr lang="en-US" sz="2000" b="1" dirty="0">
                <a:solidFill>
                  <a:srgbClr val="FFFFFF"/>
                </a:solidFill>
                <a:latin typeface="Times New Roman" panose="02020603050405020304" pitchFamily="18" charset="0"/>
                <a:cs typeface="Times New Roman" panose="02020603050405020304" pitchFamily="18" charset="0"/>
              </a:rPr>
              <a:t>Phone:01770137655</a:t>
            </a:r>
          </a:p>
          <a:p>
            <a:pPr marL="0" indent="0">
              <a:buNone/>
            </a:pPr>
            <a:r>
              <a:rPr lang="en-US" sz="2000" b="1" dirty="0">
                <a:solidFill>
                  <a:srgbClr val="FFFFFF"/>
                </a:solidFill>
                <a:latin typeface="Times New Roman" panose="02020603050405020304" pitchFamily="18" charset="0"/>
                <a:cs typeface="Times New Roman" panose="02020603050405020304" pitchFamily="18" charset="0"/>
              </a:rPr>
              <a:t>Address:4/703 Nam Garden Mirpur 13 Dhaka Bangladesh</a:t>
            </a:r>
          </a:p>
        </p:txBody>
      </p:sp>
      <p:sp useBgFill="1">
        <p:nvSpPr>
          <p:cNvPr id="22" name="Rectangle 21">
            <a:extLst>
              <a:ext uri="{FF2B5EF4-FFF2-40B4-BE49-F238E27FC236}">
                <a16:creationId xmlns:a16="http://schemas.microsoft.com/office/drawing/2014/main" id="{11D6DEA9-466D-4CF0-B302-39178915E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Logo, company name&#10;&#10;Description automatically generated">
            <a:extLst>
              <a:ext uri="{FF2B5EF4-FFF2-40B4-BE49-F238E27FC236}">
                <a16:creationId xmlns:a16="http://schemas.microsoft.com/office/drawing/2014/main" id="{6A785BC1-CBD4-42FE-882E-A7EF1B45BF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287" y="1833083"/>
            <a:ext cx="2731172" cy="3185040"/>
          </a:xfrm>
          <a:prstGeom prst="rect">
            <a:avLst/>
          </a:prstGeom>
          <a:ln>
            <a:noFill/>
          </a:ln>
          <a:effectLst/>
        </p:spPr>
      </p:pic>
    </p:spTree>
    <p:extLst>
      <p:ext uri="{BB962C8B-B14F-4D97-AF65-F5344CB8AC3E}">
        <p14:creationId xmlns:p14="http://schemas.microsoft.com/office/powerpoint/2010/main" val="22471581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9" name="Picture 18">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20">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6353D52-670D-488D-9B5C-C15686883612}"/>
              </a:ext>
            </a:extLst>
          </p:cNvPr>
          <p:cNvSpPr>
            <a:spLocks noGrp="1"/>
          </p:cNvSpPr>
          <p:nvPr>
            <p:ph type="title"/>
          </p:nvPr>
        </p:nvSpPr>
        <p:spPr>
          <a:xfrm>
            <a:off x="680321" y="753228"/>
            <a:ext cx="5584677" cy="1080938"/>
          </a:xfrm>
        </p:spPr>
        <p:txBody>
          <a:bodyPr>
            <a:normAutofit/>
          </a:bodyPr>
          <a:lstStyle/>
          <a:p>
            <a:r>
              <a:rPr lang="en-US">
                <a:solidFill>
                  <a:srgbClr val="FFFFFF"/>
                </a:solidFill>
              </a:rPr>
              <a:t>Waterfall Model Phases</a:t>
            </a:r>
          </a:p>
        </p:txBody>
      </p:sp>
      <p:pic>
        <p:nvPicPr>
          <p:cNvPr id="25" name="Picture 24">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14" name="Content Placeholder 13">
            <a:extLst>
              <a:ext uri="{FF2B5EF4-FFF2-40B4-BE49-F238E27FC236}">
                <a16:creationId xmlns:a16="http://schemas.microsoft.com/office/drawing/2014/main" id="{51CC1051-EA36-434A-9837-51372AFDD1B2}"/>
              </a:ext>
            </a:extLst>
          </p:cNvPr>
          <p:cNvSpPr>
            <a:spLocks noGrp="1"/>
          </p:cNvSpPr>
          <p:nvPr>
            <p:ph idx="1"/>
          </p:nvPr>
        </p:nvSpPr>
        <p:spPr>
          <a:xfrm>
            <a:off x="680321" y="2336873"/>
            <a:ext cx="5104843" cy="3599316"/>
          </a:xfrm>
        </p:spPr>
        <p:txBody>
          <a:bodyPr>
            <a:normAutofit/>
          </a:bodyPr>
          <a:lstStyle/>
          <a:p>
            <a:r>
              <a:rPr lang="en-US" sz="1600" dirty="0">
                <a:solidFill>
                  <a:srgbClr val="FFFFFF"/>
                </a:solidFill>
                <a:latin typeface="Times New Roman" panose="02020603050405020304" pitchFamily="18" charset="0"/>
                <a:cs typeface="Times New Roman" panose="02020603050405020304" pitchFamily="18" charset="0"/>
              </a:rPr>
              <a:t>Requirement </a:t>
            </a:r>
            <a:r>
              <a:rPr lang="en-US" sz="1600" dirty="0" err="1">
                <a:solidFill>
                  <a:srgbClr val="FFFFFF"/>
                </a:solidFill>
                <a:latin typeface="Times New Roman" panose="02020603050405020304" pitchFamily="18" charset="0"/>
                <a:cs typeface="Times New Roman" panose="02020603050405020304" pitchFamily="18" charset="0"/>
              </a:rPr>
              <a:t>Phase:Requirement</a:t>
            </a:r>
            <a:r>
              <a:rPr lang="en-US" sz="1600" dirty="0">
                <a:solidFill>
                  <a:srgbClr val="FFFFFF"/>
                </a:solidFill>
                <a:latin typeface="Times New Roman" panose="02020603050405020304" pitchFamily="18" charset="0"/>
                <a:cs typeface="Times New Roman" panose="02020603050405020304" pitchFamily="18" charset="0"/>
              </a:rPr>
              <a:t> are collected from clients and </a:t>
            </a:r>
            <a:r>
              <a:rPr lang="en-US" sz="1600" dirty="0" err="1">
                <a:solidFill>
                  <a:srgbClr val="FFFFFF"/>
                </a:solidFill>
                <a:latin typeface="Times New Roman" panose="02020603050405020304" pitchFamily="18" charset="0"/>
                <a:cs typeface="Times New Roman" panose="02020603050405020304" pitchFamily="18" charset="0"/>
              </a:rPr>
              <a:t>stalkholders</a:t>
            </a:r>
            <a:endParaRPr lang="en-US" sz="1600" dirty="0">
              <a:solidFill>
                <a:srgbClr val="FFFFFF"/>
              </a:solidFill>
              <a:latin typeface="Times New Roman" panose="02020603050405020304" pitchFamily="18" charset="0"/>
              <a:cs typeface="Times New Roman" panose="02020603050405020304" pitchFamily="18" charset="0"/>
            </a:endParaRPr>
          </a:p>
          <a:p>
            <a:r>
              <a:rPr lang="en-US" sz="1600" dirty="0">
                <a:solidFill>
                  <a:srgbClr val="FFFFFF"/>
                </a:solidFill>
                <a:latin typeface="Times New Roman" panose="02020603050405020304" pitchFamily="18" charset="0"/>
                <a:cs typeface="Times New Roman" panose="02020603050405020304" pitchFamily="18" charset="0"/>
              </a:rPr>
              <a:t>Design Phase: UI design, Database Design are done in these phase.</a:t>
            </a:r>
          </a:p>
          <a:p>
            <a:r>
              <a:rPr lang="en-US" sz="1600" dirty="0">
                <a:solidFill>
                  <a:srgbClr val="FFFFFF"/>
                </a:solidFill>
                <a:latin typeface="Times New Roman" panose="02020603050405020304" pitchFamily="18" charset="0"/>
                <a:cs typeface="Times New Roman" panose="02020603050405020304" pitchFamily="18" charset="0"/>
              </a:rPr>
              <a:t>Implementation and Unit Testing: Coding phase is done, and unit testing is done in these phase</a:t>
            </a:r>
          </a:p>
          <a:p>
            <a:r>
              <a:rPr lang="en-US" sz="1600" dirty="0">
                <a:solidFill>
                  <a:srgbClr val="FFFFFF"/>
                </a:solidFill>
                <a:latin typeface="Times New Roman" panose="02020603050405020304" pitchFamily="18" charset="0"/>
                <a:cs typeface="Times New Roman" panose="02020603050405020304" pitchFamily="18" charset="0"/>
              </a:rPr>
              <a:t>Integration  and System Testing: All the code that was divided and modules are integrated, and system testing done.</a:t>
            </a:r>
          </a:p>
          <a:p>
            <a:r>
              <a:rPr lang="en-US" sz="1600" dirty="0">
                <a:solidFill>
                  <a:srgbClr val="FFFFFF"/>
                </a:solidFill>
                <a:latin typeface="Times New Roman" panose="02020603050405020304" pitchFamily="18" charset="0"/>
                <a:cs typeface="Times New Roman" panose="02020603050405020304" pitchFamily="18" charset="0"/>
              </a:rPr>
              <a:t>Operation and Maintenance: After deployment these phases is performed.</a:t>
            </a:r>
          </a:p>
          <a:p>
            <a:endParaRPr lang="en-US" sz="1600" dirty="0">
              <a:solidFill>
                <a:srgbClr val="FFFFFF"/>
              </a:solidFill>
              <a:latin typeface="Times New Roman" panose="02020603050405020304" pitchFamily="18" charset="0"/>
              <a:cs typeface="Times New Roman" panose="02020603050405020304" pitchFamily="18" charset="0"/>
            </a:endParaRPr>
          </a:p>
          <a:p>
            <a:endParaRPr lang="en-US" sz="1600" dirty="0">
              <a:solidFill>
                <a:srgbClr val="FFFFFF"/>
              </a:solidFill>
              <a:latin typeface="Times New Roman" panose="02020603050405020304" pitchFamily="18" charset="0"/>
              <a:cs typeface="Times New Roman" panose="02020603050405020304" pitchFamily="18" charset="0"/>
            </a:endParaRPr>
          </a:p>
        </p:txBody>
      </p:sp>
      <p:sp useBgFill="1">
        <p:nvSpPr>
          <p:cNvPr id="27" name="Rectangle 26">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phone&#10;&#10;Description automatically generated with medium confidence">
            <a:extLst>
              <a:ext uri="{FF2B5EF4-FFF2-40B4-BE49-F238E27FC236}">
                <a16:creationId xmlns:a16="http://schemas.microsoft.com/office/drawing/2014/main" id="{12EB252A-5387-4633-8074-1CD5C530E4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9159" y="955591"/>
            <a:ext cx="3667967" cy="4940024"/>
          </a:xfrm>
          <a:prstGeom prst="rect">
            <a:avLst/>
          </a:prstGeom>
          <a:ln>
            <a:noFill/>
          </a:ln>
          <a:effectLst/>
        </p:spPr>
      </p:pic>
    </p:spTree>
    <p:extLst>
      <p:ext uri="{BB962C8B-B14F-4D97-AF65-F5344CB8AC3E}">
        <p14:creationId xmlns:p14="http://schemas.microsoft.com/office/powerpoint/2010/main" val="332676542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F332-195E-47D1-8E2A-11701F170F70}"/>
              </a:ext>
            </a:extLst>
          </p:cNvPr>
          <p:cNvSpPr>
            <a:spLocks noGrp="1"/>
          </p:cNvSpPr>
          <p:nvPr>
            <p:ph type="title"/>
          </p:nvPr>
        </p:nvSpPr>
        <p:spPr/>
        <p:txBody>
          <a:bodyPr/>
          <a:lstStyle/>
          <a:p>
            <a:r>
              <a:rPr lang="en-US" dirty="0"/>
              <a:t>When waterfall should be used</a:t>
            </a:r>
          </a:p>
        </p:txBody>
      </p:sp>
      <p:sp>
        <p:nvSpPr>
          <p:cNvPr id="3" name="Content Placeholder 2">
            <a:extLst>
              <a:ext uri="{FF2B5EF4-FFF2-40B4-BE49-F238E27FC236}">
                <a16:creationId xmlns:a16="http://schemas.microsoft.com/office/drawing/2014/main" id="{829AFC23-C634-475A-9A99-F6531F425E7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Short Project</a:t>
            </a:r>
          </a:p>
          <a:p>
            <a:r>
              <a:rPr lang="en-US" dirty="0">
                <a:latin typeface="Times New Roman" panose="02020603050405020304" pitchFamily="18" charset="0"/>
                <a:cs typeface="Times New Roman" panose="02020603050405020304" pitchFamily="18" charset="0"/>
              </a:rPr>
              <a:t>Requirement fixed</a:t>
            </a:r>
          </a:p>
          <a:p>
            <a:r>
              <a:rPr lang="en-US" dirty="0">
                <a:latin typeface="Times New Roman" panose="02020603050405020304" pitchFamily="18" charset="0"/>
                <a:cs typeface="Times New Roman" panose="02020603050405020304" pitchFamily="18" charset="0"/>
              </a:rPr>
              <a:t>Consistent Tools and Technology</a:t>
            </a:r>
          </a:p>
          <a:p>
            <a:r>
              <a:rPr lang="en-US" dirty="0">
                <a:latin typeface="Times New Roman" panose="02020603050405020304" pitchFamily="18" charset="0"/>
                <a:cs typeface="Times New Roman" panose="02020603050405020304" pitchFamily="18" charset="0"/>
              </a:rPr>
              <a:t>Resources are well prepared</a:t>
            </a:r>
          </a:p>
        </p:txBody>
      </p:sp>
    </p:spTree>
    <p:extLst>
      <p:ext uri="{BB962C8B-B14F-4D97-AF65-F5344CB8AC3E}">
        <p14:creationId xmlns:p14="http://schemas.microsoft.com/office/powerpoint/2010/main" val="346593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9BB0-3BB3-4BCB-9BEE-3F6EFD48DAC2}"/>
              </a:ext>
            </a:extLst>
          </p:cNvPr>
          <p:cNvSpPr>
            <a:spLocks noGrp="1"/>
          </p:cNvSpPr>
          <p:nvPr>
            <p:ph type="title"/>
          </p:nvPr>
        </p:nvSpPr>
        <p:spPr/>
        <p:txBody>
          <a:bodyPr/>
          <a:lstStyle/>
          <a:p>
            <a:r>
              <a:rPr lang="en-US" dirty="0"/>
              <a:t>Advantages of Waterfall</a:t>
            </a:r>
          </a:p>
        </p:txBody>
      </p:sp>
      <p:sp>
        <p:nvSpPr>
          <p:cNvPr id="3" name="Content Placeholder 2">
            <a:extLst>
              <a:ext uri="{FF2B5EF4-FFF2-40B4-BE49-F238E27FC236}">
                <a16:creationId xmlns:a16="http://schemas.microsoft.com/office/drawing/2014/main" id="{CD8032D0-E40F-4428-923A-EC73EE9E9D0A}"/>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model is simple to implement also the number of resources that are required for it is minimal.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requirements are simple and explicitly declared; they remain unchanged during the entire project development.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start and end points for each phase is fixed, which makes it easy to cover progress.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release date for the complete product, as well as its final cost, can be determined before development.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gives easy to control and clarity for the customer due to a strict reporting system.</a:t>
            </a:r>
          </a:p>
        </p:txBody>
      </p:sp>
    </p:spTree>
    <p:extLst>
      <p:ext uri="{BB962C8B-B14F-4D97-AF65-F5344CB8AC3E}">
        <p14:creationId xmlns:p14="http://schemas.microsoft.com/office/powerpoint/2010/main" val="290218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1A73-4FEA-4599-BC18-2157219C029B}"/>
              </a:ext>
            </a:extLst>
          </p:cNvPr>
          <p:cNvSpPr>
            <a:spLocks noGrp="1"/>
          </p:cNvSpPr>
          <p:nvPr>
            <p:ph type="title"/>
          </p:nvPr>
        </p:nvSpPr>
        <p:spPr/>
        <p:txBody>
          <a:bodyPr/>
          <a:lstStyle/>
          <a:p>
            <a:r>
              <a:rPr lang="en-US" dirty="0"/>
              <a:t>Disadvantages of Waterfall</a:t>
            </a:r>
          </a:p>
        </p:txBody>
      </p:sp>
      <p:sp>
        <p:nvSpPr>
          <p:cNvPr id="3" name="Content Placeholder 2">
            <a:extLst>
              <a:ext uri="{FF2B5EF4-FFF2-40B4-BE49-F238E27FC236}">
                <a16:creationId xmlns:a16="http://schemas.microsoft.com/office/drawing/2014/main" id="{82C1719B-79BA-426A-971B-307C5A208A42}"/>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model, the risk factor is higher, so this model is not suitable for more significant and complex projects.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model cannot accept the changes in requirements during development.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becomes tough to go back to the phase. For example, if the application has now shifted to the coding phase, and there is a change in requirement, It becomes tough to go back and change it.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Since the testing done at a later stage, it does not allow identifying the challenges and risks in the earlier phase, so the risk reduction strategy is difficult to prepare.</a:t>
            </a:r>
          </a:p>
        </p:txBody>
      </p:sp>
    </p:spTree>
    <p:extLst>
      <p:ext uri="{BB962C8B-B14F-4D97-AF65-F5344CB8AC3E}">
        <p14:creationId xmlns:p14="http://schemas.microsoft.com/office/powerpoint/2010/main" val="404130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7547-7F59-4F83-ACAE-C4AF050D9EB5}"/>
              </a:ext>
            </a:extLst>
          </p:cNvPr>
          <p:cNvSpPr>
            <a:spLocks noGrp="1"/>
          </p:cNvSpPr>
          <p:nvPr>
            <p:ph type="title"/>
          </p:nvPr>
        </p:nvSpPr>
        <p:spPr/>
        <p:txBody>
          <a:bodyPr/>
          <a:lstStyle/>
          <a:p>
            <a:r>
              <a:rPr lang="en-US" dirty="0"/>
              <a:t>Agile Model</a:t>
            </a:r>
          </a:p>
        </p:txBody>
      </p:sp>
      <p:sp>
        <p:nvSpPr>
          <p:cNvPr id="3" name="Content Placeholder 2">
            <a:extLst>
              <a:ext uri="{FF2B5EF4-FFF2-40B4-BE49-F238E27FC236}">
                <a16:creationId xmlns:a16="http://schemas.microsoft.com/office/drawing/2014/main" id="{C096A63B-6C97-41B0-8C58-2FAE7C16817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"Agile process model" refers to a software development approach based on iterative development</a:t>
            </a:r>
          </a:p>
        </p:txBody>
      </p:sp>
    </p:spTree>
    <p:extLst>
      <p:ext uri="{BB962C8B-B14F-4D97-AF65-F5344CB8AC3E}">
        <p14:creationId xmlns:p14="http://schemas.microsoft.com/office/powerpoint/2010/main" val="157196632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315</TotalTime>
  <Words>2275</Words>
  <Application>Microsoft Office PowerPoint</Application>
  <PresentationFormat>Widescreen</PresentationFormat>
  <Paragraphs>200</Paragraphs>
  <Slides>43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Times New Roman</vt:lpstr>
      <vt:lpstr>Trebuchet MS</vt:lpstr>
      <vt:lpstr>Wingdings</vt:lpstr>
      <vt:lpstr>Berlin</vt:lpstr>
      <vt:lpstr>Software Development Life Cycle</vt:lpstr>
      <vt:lpstr>What is software development life cycle?</vt:lpstr>
      <vt:lpstr>Software Development Life cycle Models</vt:lpstr>
      <vt:lpstr>Waterfall Model</vt:lpstr>
      <vt:lpstr>Waterfall Model Phases</vt:lpstr>
      <vt:lpstr>When waterfall should be used</vt:lpstr>
      <vt:lpstr>Advantages of Waterfall</vt:lpstr>
      <vt:lpstr>Disadvantages of Waterfall</vt:lpstr>
      <vt:lpstr>Agile Model</vt:lpstr>
      <vt:lpstr>Agile Model Phases</vt:lpstr>
      <vt:lpstr>Popular Agile Frameworks</vt:lpstr>
      <vt:lpstr>When to use Agile Method</vt:lpstr>
      <vt:lpstr>Advantage of Agile Methodology</vt:lpstr>
      <vt:lpstr>Disadvantages of Agile Methodology</vt:lpstr>
      <vt:lpstr>RAD Model</vt:lpstr>
      <vt:lpstr>Phases of Rad model</vt:lpstr>
      <vt:lpstr>When to use RAD Model</vt:lpstr>
      <vt:lpstr>Advantages of RAD Model</vt:lpstr>
      <vt:lpstr>Disadvantages of RAD Model</vt:lpstr>
      <vt:lpstr>Spiral Model</vt:lpstr>
      <vt:lpstr>Phases or cycle of spiral model</vt:lpstr>
      <vt:lpstr>When to use Spiral Model</vt:lpstr>
      <vt:lpstr>Advantage of Spiral Model</vt:lpstr>
      <vt:lpstr>Disadvantage of Spiral Model</vt:lpstr>
      <vt:lpstr>V-Model</vt:lpstr>
      <vt:lpstr>Phases of V-model</vt:lpstr>
      <vt:lpstr>Phases of Verification Phase</vt:lpstr>
      <vt:lpstr>Phases of validation phases</vt:lpstr>
      <vt:lpstr>When to use v-model</vt:lpstr>
      <vt:lpstr>Advantage of v-model</vt:lpstr>
      <vt:lpstr>Disadvantage of v-model</vt:lpstr>
      <vt:lpstr>Incremental Model</vt:lpstr>
      <vt:lpstr>Phases of incremental model</vt:lpstr>
      <vt:lpstr>When we use the Incremental Model?</vt:lpstr>
      <vt:lpstr>Advantages of incremental model</vt:lpstr>
      <vt:lpstr>Disadvantages of incremental model</vt:lpstr>
      <vt:lpstr>Iterative Model</vt:lpstr>
      <vt:lpstr>Phases of iterative model</vt:lpstr>
      <vt:lpstr>When to use iterative model</vt:lpstr>
      <vt:lpstr>Advantages of iterative model</vt:lpstr>
      <vt:lpstr>Disadvantages of iterative model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dc:title>
  <dc:creator>hp</dc:creator>
  <cp:lastModifiedBy>hp</cp:lastModifiedBy>
  <cp:revision>8</cp:revision>
  <dcterms:created xsi:type="dcterms:W3CDTF">2021-11-21T06:07:46Z</dcterms:created>
  <dcterms:modified xsi:type="dcterms:W3CDTF">2021-11-22T05:46:10Z</dcterms:modified>
</cp:coreProperties>
</file>