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393" r:id="rId4"/>
    <p:sldMasterId id="2147486412" r:id="rId5"/>
  </p:sldMasterIdLst>
  <p:notesMasterIdLst>
    <p:notesMasterId r:id="rId17"/>
  </p:notesMasterIdLst>
  <p:sldIdLst>
    <p:sldId id="256" r:id="rId6"/>
    <p:sldId id="260" r:id="rId7"/>
    <p:sldId id="262" r:id="rId8"/>
    <p:sldId id="261" r:id="rId9"/>
    <p:sldId id="268" r:id="rId10"/>
    <p:sldId id="263" r:id="rId11"/>
    <p:sldId id="269" r:id="rId12"/>
    <p:sldId id="271" r:id="rId13"/>
    <p:sldId id="267" r:id="rId14"/>
    <p:sldId id="273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432">
          <p15:clr>
            <a:srgbClr val="A4A3A4"/>
          </p15:clr>
        </p15:guide>
        <p15:guide id="4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B7"/>
    <a:srgbClr val="176189"/>
    <a:srgbClr val="C8C8C8"/>
    <a:srgbClr val="7F7F7F"/>
    <a:srgbClr val="595959"/>
    <a:srgbClr val="404040"/>
    <a:srgbClr val="FFFFFF"/>
    <a:srgbClr val="04274A"/>
    <a:srgbClr val="063462"/>
    <a:srgbClr val="03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7" autoAdjust="0"/>
    <p:restoredTop sz="77300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602" y="108"/>
      </p:cViewPr>
      <p:guideLst>
        <p:guide orient="horz" pos="430"/>
        <p:guide orient="horz" pos="3888"/>
        <p:guide pos="4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work in Esri</a:t>
            </a:r>
            <a:r>
              <a:rPr lang="en-US" baseline="0" dirty="0" smtClean="0"/>
              <a:t> Technical marketing</a:t>
            </a:r>
          </a:p>
          <a:p>
            <a:r>
              <a:rPr lang="en-US" baseline="0" dirty="0" smtClean="0"/>
              <a:t>I get to build cool demos using our software. Mostly using the ArcGIS JS API</a:t>
            </a:r>
          </a:p>
          <a:p>
            <a:r>
              <a:rPr lang="en-US" baseline="0" dirty="0" smtClean="0"/>
              <a:t>Also get to help development by building widgets</a:t>
            </a:r>
          </a:p>
          <a:p>
            <a:r>
              <a:rPr lang="en-US" dirty="0" smtClean="0"/>
              <a:t>Originally learned JS, then </a:t>
            </a:r>
            <a:r>
              <a:rPr lang="en-US" dirty="0" err="1" smtClean="0"/>
              <a:t>jQuery</a:t>
            </a:r>
            <a:r>
              <a:rPr lang="en-US" dirty="0" smtClean="0"/>
              <a:t>, now Dojo.</a:t>
            </a:r>
          </a:p>
          <a:p>
            <a:r>
              <a:rPr lang="en-US" dirty="0" smtClean="0"/>
              <a:t>I</a:t>
            </a:r>
            <a:r>
              <a:rPr lang="en-US" baseline="0" dirty="0" smtClean="0"/>
              <a:t> built these widgets using Dojo’s AMD syntax.</a:t>
            </a:r>
          </a:p>
          <a:p>
            <a:r>
              <a:rPr lang="en-US" baseline="0" dirty="0" smtClean="0"/>
              <a:t>I actually started writing the </a:t>
            </a:r>
            <a:r>
              <a:rPr lang="en-US" baseline="0" dirty="0" err="1" smtClean="0"/>
              <a:t>geocoder</a:t>
            </a:r>
            <a:r>
              <a:rPr lang="en-US" baseline="0" smtClean="0"/>
              <a:t> as original dojo legacy syntax and then converted it to AMD then wrote the directions widget starting with AMD.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AMD?</a:t>
            </a:r>
          </a:p>
          <a:p>
            <a:endParaRPr lang="en-US" dirty="0" smtClean="0"/>
          </a:p>
          <a:p>
            <a:r>
              <a:rPr lang="en-US" dirty="0" smtClean="0"/>
              <a:t>Assigns Local variables instead of using global namespaces</a:t>
            </a:r>
          </a:p>
          <a:p>
            <a:endParaRPr lang="en-US" dirty="0" smtClean="0"/>
          </a:p>
          <a:p>
            <a:r>
              <a:rPr lang="en-US" dirty="0" smtClean="0"/>
              <a:t>Not all dojo code is available</a:t>
            </a:r>
            <a:r>
              <a:rPr lang="en-US" baseline="0" dirty="0" smtClean="0"/>
              <a:t> in AMD. Some </a:t>
            </a:r>
            <a:r>
              <a:rPr lang="en-US" baseline="0" dirty="0" err="1" smtClean="0"/>
              <a:t>dojox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dijits</a:t>
            </a:r>
            <a:r>
              <a:rPr lang="en-US" baseline="0" dirty="0" smtClean="0"/>
              <a:t> are not converted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4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Basically,</a:t>
            </a:r>
            <a:r>
              <a:rPr lang="en-US" baseline="0" dirty="0" smtClean="0"/>
              <a:t> what happens is, resources are loaded and assigned to a local variable passed into the define or require function as arguments.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Order matters! Small gripe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Nested require as conditional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domReady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2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packages to load custom modules and </a:t>
            </a:r>
            <a:r>
              <a:rPr lang="en-US" baseline="0" dirty="0" err="1" smtClean="0"/>
              <a:t>dijits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4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create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dijit</a:t>
            </a:r>
            <a:r>
              <a:rPr lang="en-US" baseline="0" dirty="0" smtClean="0"/>
              <a:t> that renders a button that toggles a map </a:t>
            </a:r>
            <a:r>
              <a:rPr lang="en-US" baseline="0" dirty="0" err="1" smtClean="0"/>
              <a:t>fullscreen</a:t>
            </a:r>
            <a:r>
              <a:rPr lang="en-US" baseline="0" dirty="0" smtClean="0"/>
              <a:t> using the browsers HTML5 </a:t>
            </a:r>
            <a:r>
              <a:rPr lang="en-US" baseline="0" dirty="0" err="1" smtClean="0"/>
              <a:t>fullscreen</a:t>
            </a:r>
            <a:r>
              <a:rPr lang="en-US" baseline="0" dirty="0" smtClean="0"/>
              <a:t> API.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only thing we’re passing into the </a:t>
            </a:r>
            <a:r>
              <a:rPr lang="en-US" baseline="0" dirty="0" err="1" smtClean="0"/>
              <a:t>Dijit</a:t>
            </a:r>
            <a:r>
              <a:rPr lang="en-US" baseline="0" dirty="0" smtClean="0"/>
              <a:t> is a ArcGIS Map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5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3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7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899557" y="5567249"/>
            <a:ext cx="10043557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ltGray">
          <a:xfrm flipH="1">
            <a:off x="3488221" y="4204197"/>
            <a:ext cx="565577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52" y="457200"/>
            <a:ext cx="1618488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045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E6FF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95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719386"/>
            <a:ext cx="5486400" cy="1367692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3871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bg bwMode="lt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ri-10GlobeLogo_TagLockup4Lg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68810" y="2205645"/>
            <a:ext cx="4206380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4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930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8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97968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34008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203768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524014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92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8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348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6593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36052" y="457200"/>
            <a:ext cx="1618488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34939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76189"/>
            </a:gs>
            <a:gs pos="99000">
              <a:srgbClr val="176189"/>
            </a:gs>
            <a:gs pos="40000">
              <a:srgbClr val="438EB7"/>
            </a:gs>
            <a:gs pos="69000">
              <a:srgbClr val="438E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rgbClr val="4682AA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9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2625413"/>
            <a:ext cx="54864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05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8507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76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78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1" y="2205644"/>
            <a:ext cx="4206379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4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854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394" r:id="rId1"/>
    <p:sldLayoutId id="2147486395" r:id="rId2"/>
    <p:sldLayoutId id="2147486396" r:id="rId3"/>
    <p:sldLayoutId id="2147486397" r:id="rId4"/>
    <p:sldLayoutId id="2147486398" r:id="rId5"/>
    <p:sldLayoutId id="2147486399" r:id="rId6"/>
    <p:sldLayoutId id="2147486400" r:id="rId7"/>
    <p:sldLayoutId id="2147486403" r:id="rId8"/>
    <p:sldLayoutId id="2147486404" r:id="rId9"/>
    <p:sldLayoutId id="2147486405" r:id="rId10"/>
    <p:sldLayoutId id="2147486406" r:id="rId11"/>
    <p:sldLayoutId id="2147486407" r:id="rId12"/>
    <p:sldLayoutId id="2147486401" r:id="rId13"/>
    <p:sldLayoutId id="2147486402" r:id="rId14"/>
    <p:sldLayoutId id="2147486408" r:id="rId15"/>
    <p:sldLayoutId id="2147486409" r:id="rId16"/>
    <p:sldLayoutId id="2147486410" r:id="rId17"/>
    <p:sldLayoutId id="2147486411" r:id="rId18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07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13" r:id="rId1"/>
    <p:sldLayoutId id="2147486414" r:id="rId2"/>
    <p:sldLayoutId id="2147486415" r:id="rId3"/>
    <p:sldLayoutId id="2147486416" r:id="rId4"/>
    <p:sldLayoutId id="2147486417" r:id="rId5"/>
    <p:sldLayoutId id="2147486418" r:id="rId6"/>
    <p:sldLayoutId id="2147486419" r:id="rId7"/>
    <p:sldLayoutId id="2147486420" r:id="rId8"/>
    <p:sldLayoutId id="2147486421" r:id="rId9"/>
    <p:sldLayoutId id="2147486422" r:id="rId10"/>
    <p:sldLayoutId id="2147486423" r:id="rId11"/>
    <p:sldLayoutId id="2147486424" r:id="rId12"/>
    <p:sldLayoutId id="2147486425" r:id="rId13"/>
    <p:sldLayoutId id="2147486426" r:id="rId14"/>
    <p:sldLayoutId id="2147486427" r:id="rId15"/>
    <p:sldLayoutId id="2147486428" r:id="rId16"/>
    <p:sldLayoutId id="2147486429" r:id="rId17"/>
    <p:sldLayoutId id="2147486430" r:id="rId18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800" b="1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sriurl.com/surve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is6257\Desktop\G57186_DevSummit_2013_PPT_Title_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218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AMD </a:t>
            </a:r>
            <a:r>
              <a:rPr lang="en-US" dirty="0" err="1"/>
              <a:t>Dijits</a:t>
            </a:r>
            <a:r>
              <a:rPr lang="en-US" dirty="0"/>
              <a:t> for ArcGIS API 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Driscoll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driskull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driskull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682" y="6342790"/>
            <a:ext cx="4798243" cy="395925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400" b="1" dirty="0"/>
              <a:t>https://</a:t>
            </a:r>
            <a:r>
              <a:rPr lang="en-US" sz="1600" b="1" dirty="0"/>
              <a:t>github.com/driskull/arcgis-dijit-sample-js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120684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136232" y="684213"/>
            <a:ext cx="2871536" cy="5489575"/>
          </a:xfrm>
        </p:spPr>
        <p:txBody>
          <a:bodyPr numCol="2"/>
          <a:lstStyle/>
          <a:p>
            <a:pPr marL="0" indent="0">
              <a:buNone/>
            </a:pPr>
            <a:r>
              <a:rPr lang="en-US" sz="36000" dirty="0">
                <a:latin typeface="Helvetica"/>
                <a:cs typeface="Helvetic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66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118754"/>
            <a:ext cx="3638746" cy="74471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2000" b="1" dirty="0" smtClean="0">
                <a:hlinkClick r:id="rId3"/>
              </a:rPr>
              <a:t>http://esriurl.com/survey</a:t>
            </a:r>
            <a:endParaRPr lang="en-US" sz="2000" b="1" dirty="0" smtClean="0"/>
          </a:p>
          <a:p>
            <a:pPr algn="ctr" eaLnBrk="0" hangingPunct="0">
              <a:lnSpc>
                <a:spcPts val="1800"/>
              </a:lnSpc>
            </a:pPr>
            <a:endParaRPr lang="en-US" sz="2000" b="1" dirty="0" smtClean="0">
              <a:ea typeface="+mn-ea"/>
              <a:cs typeface="+mn-cs"/>
            </a:endParaRP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>
                <a:ea typeface="+mn-ea"/>
                <a:cs typeface="+mn-cs"/>
              </a:rPr>
              <a:t>Offering ID: 361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682" y="6342790"/>
            <a:ext cx="4798243" cy="395925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400" b="1" dirty="0"/>
              <a:t>https://</a:t>
            </a:r>
            <a:r>
              <a:rPr lang="en-US" sz="1600" b="1" dirty="0"/>
              <a:t>github.com/driskull/arcgis-dijit-sample-js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9676005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Asynchronous Module Definition (AMD)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Fewer </a:t>
            </a:r>
            <a:r>
              <a:rPr lang="en-US" dirty="0" smtClean="0"/>
              <a:t>global variables</a:t>
            </a:r>
            <a:endParaRPr lang="en-US" dirty="0" smtClean="0"/>
          </a:p>
          <a:p>
            <a:r>
              <a:rPr lang="en-US" dirty="0" smtClean="0"/>
              <a:t>Plays nice and can be used with other AMD libraries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Asynchronous loading</a:t>
            </a:r>
          </a:p>
          <a:p>
            <a:pPr lvl="1"/>
            <a:r>
              <a:rPr lang="en-US" dirty="0" smtClean="0"/>
              <a:t>Dependency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7079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Require()</a:t>
            </a:r>
          </a:p>
          <a:p>
            <a:r>
              <a:rPr lang="en-US" dirty="0" smtClean="0"/>
              <a:t>Define()</a:t>
            </a:r>
            <a:endParaRPr lang="en-US" dirty="0"/>
          </a:p>
        </p:txBody>
      </p:sp>
      <p:pic>
        <p:nvPicPr>
          <p:cNvPr id="4" name="Picture 3" descr="Screen Shot 2013-03-20 at 9.36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682625"/>
            <a:ext cx="4406900" cy="1816100"/>
          </a:xfrm>
          <a:prstGeom prst="rect">
            <a:avLst/>
          </a:prstGeom>
        </p:spPr>
      </p:pic>
      <p:pic>
        <p:nvPicPr>
          <p:cNvPr id="5" name="Picture 4" descr="Screen Shot 2013-03-20 at 9.37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62260"/>
            <a:ext cx="624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6412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en-US" dirty="0"/>
          </a:p>
        </p:txBody>
      </p:sp>
      <p:pic>
        <p:nvPicPr>
          <p:cNvPr id="4" name="Content Placeholder 3" descr="Screen Shot 2013-03-20 at 9.39.08 AM.p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28" r="-40328"/>
          <a:stretch>
            <a:fillRect/>
          </a:stretch>
        </p:blipFill>
        <p:spPr>
          <a:xfrm>
            <a:off x="914400" y="1828800"/>
            <a:ext cx="7315200" cy="3429000"/>
          </a:xfrm>
        </p:spPr>
      </p:pic>
    </p:spTree>
    <p:extLst>
      <p:ext uri="{BB962C8B-B14F-4D97-AF65-F5344CB8AC3E}">
        <p14:creationId xmlns:p14="http://schemas.microsoft.com/office/powerpoint/2010/main" val="184803087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</a:t>
            </a:r>
            <a:endParaRPr lang="en-US" dirty="0"/>
          </a:p>
        </p:txBody>
      </p:sp>
      <p:pic>
        <p:nvPicPr>
          <p:cNvPr id="4" name="Content Placeholder 3" descr="Screen Shot 2013-03-20 at 9.40.00 AM.p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00" r="-294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445990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 descr="Screen Shot 2013-03-20 at 9.42.59 A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05" r="-24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929548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Require</a:t>
            </a:r>
            <a:endParaRPr lang="en-US" dirty="0"/>
          </a:p>
        </p:txBody>
      </p:sp>
      <p:pic>
        <p:nvPicPr>
          <p:cNvPr id="6" name="Content Placeholder 5" descr="Screen Shot 2013-03-20 at 10.56.55 AM.p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46" r="-150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418614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</a:t>
            </a:r>
            <a:r>
              <a:rPr lang="en-US" dirty="0" err="1" smtClean="0"/>
              <a:t>Dijit</a:t>
            </a:r>
            <a:r>
              <a:rPr lang="en-US" dirty="0" smtClean="0"/>
              <a:t>: HTML5 </a:t>
            </a:r>
            <a:r>
              <a:rPr lang="en-US" dirty="0" err="1" smtClean="0"/>
              <a:t>Fullscreen</a:t>
            </a:r>
            <a:r>
              <a:rPr lang="en-US" dirty="0" smtClean="0"/>
              <a:t> a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5" y="1828800"/>
            <a:ext cx="3446890" cy="3429000"/>
          </a:xfrm>
        </p:spPr>
      </p:pic>
    </p:spTree>
    <p:extLst>
      <p:ext uri="{BB962C8B-B14F-4D97-AF65-F5344CB8AC3E}">
        <p14:creationId xmlns:p14="http://schemas.microsoft.com/office/powerpoint/2010/main" val="254593177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legacy code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 back to the latest Dojo API</a:t>
            </a:r>
          </a:p>
          <a:p>
            <a:pPr lvl="1"/>
            <a:r>
              <a:rPr lang="en-US" dirty="0" smtClean="0"/>
              <a:t>Some functions deprecated or replaced</a:t>
            </a:r>
          </a:p>
          <a:p>
            <a:pPr lvl="2"/>
            <a:r>
              <a:rPr lang="en-US" dirty="0" smtClean="0"/>
              <a:t>Use newer Dojo functions if available</a:t>
            </a:r>
          </a:p>
          <a:p>
            <a:pPr lvl="1"/>
            <a:r>
              <a:rPr lang="en-US" dirty="0" smtClean="0"/>
              <a:t>Use new event handling with on()</a:t>
            </a:r>
          </a:p>
          <a:p>
            <a:pPr lvl="1"/>
            <a:r>
              <a:rPr lang="en-US" dirty="0" smtClean="0"/>
              <a:t>Get/Set widget properties with .get() and .set()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atch() widget properties and call update functions</a:t>
            </a:r>
          </a:p>
        </p:txBody>
      </p:sp>
    </p:spTree>
    <p:extLst>
      <p:ext uri="{BB962C8B-B14F-4D97-AF65-F5344CB8AC3E}">
        <p14:creationId xmlns:p14="http://schemas.microsoft.com/office/powerpoint/2010/main" val="64049058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">
  <a:themeElements>
    <a:clrScheme name="Custom 20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BFBFBF"/>
      </a:hlink>
      <a:folHlink>
        <a:srgbClr val="A0A0A0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sri_Corporate_Template_light">
  <a:themeElements>
    <a:clrScheme name="Custom 19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EDCC1796C5046AD2614E8CD10690B" ma:contentTypeVersion="" ma:contentTypeDescription="Create a new document." ma:contentTypeScope="" ma:versionID="7a0b9409e5b6c9f27887523c45edc985">
  <xsd:schema xmlns:xsd="http://www.w3.org/2001/XMLSchema" xmlns:xs="http://www.w3.org/2001/XMLSchema" xmlns:p="http://schemas.microsoft.com/office/2006/metadata/properties" xmlns:ns1="http://schemas.microsoft.com/sharepoint/v3" xmlns:ns2="747695CA-BE95-49F2-97F6-28EF370A5422" targetNamespace="http://schemas.microsoft.com/office/2006/metadata/properties" ma:root="true" ma:fieldsID="d5cd47e85bc1547036c33c7dbad77043" ns1:_="" ns2:_="">
    <xsd:import namespace="http://schemas.microsoft.com/sharepoint/v3"/>
    <xsd:import namespace="747695CA-BE95-49F2-97F6-28EF370A5422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4" nillable="true" ma:displayName="ID" ma:internalName="ID" ma:readOnly="true">
      <xsd:simpleType>
        <xsd:restriction base="dms:Unknown"/>
      </xsd:simpleType>
    </xsd:element>
    <xsd:element name="Author" ma:index="17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9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9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5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6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7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8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9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0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3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4" nillable="true" ma:displayName="Level" ma:hidden="true" ma:internalName="_Level" ma:readOnly="true">
      <xsd:simpleType>
        <xsd:restriction base="dms:Unknown"/>
      </xsd:simpleType>
    </xsd:element>
    <xsd:element name="_IsCurrentVersion" ma:index="55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6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7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1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2" nillable="true" ma:displayName="UI Version" ma:hidden="true" ma:internalName="_UIVersion" ma:readOnly="true">
      <xsd:simpleType>
        <xsd:restriction base="dms:Unknown"/>
      </xsd:simpleType>
    </xsd:element>
    <xsd:element name="_UIVersionString" ma:index="63" nillable="true" ma:displayName="Version" ma:internalName="_UIVersionString" ma:readOnly="true">
      <xsd:simpleType>
        <xsd:restriction base="dms:Text"/>
      </xsd:simpleType>
    </xsd:element>
    <xsd:element name="InstanceID" ma:index="64" nillable="true" ma:displayName="Instance ID" ma:hidden="true" ma:internalName="InstanceID" ma:readOnly="true">
      <xsd:simpleType>
        <xsd:restriction base="dms:Unknown"/>
      </xsd:simpleType>
    </xsd:element>
    <xsd:element name="Order" ma:index="65" nillable="true" ma:displayName="Order" ma:hidden="true" ma:internalName="Order">
      <xsd:simpleType>
        <xsd:restriction base="dms:Number"/>
      </xsd:simpleType>
    </xsd:element>
    <xsd:element name="GUID" ma:index="66" nillable="true" ma:displayName="GUID" ma:hidden="true" ma:internalName="GUID" ma:readOnly="true">
      <xsd:simpleType>
        <xsd:restriction base="dms:Unknown"/>
      </xsd:simpleType>
    </xsd:element>
    <xsd:element name="WorkflowVersion" ma:index="67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8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9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0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1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695CA-BE95-49F2-97F6-28EF370A5422" elementFormDefault="qualified">
    <xsd:import namespace="http://schemas.microsoft.com/office/2006/documentManagement/types"/>
    <xsd:import namespace="http://schemas.microsoft.com/office/infopath/2007/PartnerControls"/>
    <xsd:element name="Description0" ma:index="9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0x0101007ACEDCC1796C5046AD2614E8CD10690B</ContentTypeId>
    <TemplateUrl xmlns="http://schemas.microsoft.com/sharepoint/v3" xsi:nil="true"/>
    <Description0 xmlns="747695CA-BE95-49F2-97F6-28EF370A5422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0BE6BF-E87A-46EF-BDDD-199149C25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7695CA-BE95-49F2-97F6-28EF370A5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A1F543-0560-4885-97B7-BFA7C1FD3A41}">
  <ds:schemaRefs>
    <ds:schemaRef ds:uri="http://schemas.microsoft.com/sharepoint/v3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747695CA-BE95-49F2-97F6-28EF370A542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9805D6C-B8DC-404E-9641-F8CAEFFAF1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</Template>
  <TotalTime>0</TotalTime>
  <Words>305</Words>
  <Application>Microsoft Office PowerPoint</Application>
  <PresentationFormat>On-screen Show (4:3)</PresentationFormat>
  <Paragraphs>58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Helvetica</vt:lpstr>
      <vt:lpstr>Lucida Grande</vt:lpstr>
      <vt:lpstr>Esri_Corporate_Template</vt:lpstr>
      <vt:lpstr>Esri_Corporate_Template_light</vt:lpstr>
      <vt:lpstr>Creating AMD Dijits for ArcGIS API for JavaScript</vt:lpstr>
      <vt:lpstr>Asynchronous Module Definition (AMD)</vt:lpstr>
      <vt:lpstr>Dojo Loader</vt:lpstr>
      <vt:lpstr>Legacy</vt:lpstr>
      <vt:lpstr>AMD</vt:lpstr>
      <vt:lpstr>Dojo Config</vt:lpstr>
      <vt:lpstr>Conditional Require</vt:lpstr>
      <vt:lpstr>A Simple Dijit: HTML5 Fullscreen a Map</vt:lpstr>
      <vt:lpstr>Converting legacy code tips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2013-02-21T23:56:20Z</dcterms:created>
  <dcterms:modified xsi:type="dcterms:W3CDTF">2013-03-24T19:38:23Z</dcterms:modified>
</cp:coreProperties>
</file>