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6393" r:id="rId4"/>
    <p:sldMasterId id="2147486412" r:id="rId5"/>
  </p:sldMasterIdLst>
  <p:notesMasterIdLst>
    <p:notesMasterId r:id="rId18"/>
  </p:notesMasterIdLst>
  <p:sldIdLst>
    <p:sldId id="256" r:id="rId6"/>
    <p:sldId id="260" r:id="rId7"/>
    <p:sldId id="262" r:id="rId8"/>
    <p:sldId id="274" r:id="rId9"/>
    <p:sldId id="261" r:id="rId10"/>
    <p:sldId id="268" r:id="rId11"/>
    <p:sldId id="263" r:id="rId12"/>
    <p:sldId id="269" r:id="rId13"/>
    <p:sldId id="271" r:id="rId14"/>
    <p:sldId id="267" r:id="rId15"/>
    <p:sldId id="273" r:id="rId16"/>
    <p:sldId id="25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432">
          <p15:clr>
            <a:srgbClr val="A4A3A4"/>
          </p15:clr>
        </p15:guide>
        <p15:guide id="4" pos="53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EB7"/>
    <a:srgbClr val="176189"/>
    <a:srgbClr val="C8C8C8"/>
    <a:srgbClr val="7F7F7F"/>
    <a:srgbClr val="595959"/>
    <a:srgbClr val="404040"/>
    <a:srgbClr val="FFFFFF"/>
    <a:srgbClr val="04274A"/>
    <a:srgbClr val="063462"/>
    <a:srgbClr val="031A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07" autoAdjust="0"/>
    <p:restoredTop sz="77300" autoAdjust="0"/>
  </p:normalViewPr>
  <p:slideViewPr>
    <p:cSldViewPr snapToGrid="0" snapToObjects="1" showGuides="1">
      <p:cViewPr varScale="1">
        <p:scale>
          <a:sx n="75" d="100"/>
          <a:sy n="75" d="100"/>
        </p:scale>
        <p:origin x="-824" y="-104"/>
      </p:cViewPr>
      <p:guideLst>
        <p:guide orient="horz" pos="430"/>
        <p:guide orient="horz" pos="3888"/>
        <p:guide pos="432"/>
        <p:guide pos="5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5498D241-0AB7-BC44-80E8-F0A20AF46E9E}" type="datetimeFigureOut">
              <a:rPr lang="en-US" smtClean="0"/>
              <a:pPr/>
              <a:t>3/26/13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3E7143C0-4F23-B545-9533-520B5A87CA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work in Esri</a:t>
            </a:r>
            <a:r>
              <a:rPr lang="en-US" baseline="0" dirty="0" smtClean="0"/>
              <a:t> Technical marketing</a:t>
            </a:r>
          </a:p>
          <a:p>
            <a:r>
              <a:rPr lang="en-US" baseline="0" dirty="0" smtClean="0"/>
              <a:t>I get to build cool demos using our software. Mostly using the ArcGIS JS API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 get to help development by building widgets</a:t>
            </a:r>
          </a:p>
          <a:p>
            <a:endParaRPr lang="en-US" baseline="0" dirty="0" smtClean="0"/>
          </a:p>
          <a:p>
            <a:r>
              <a:rPr lang="en-US" dirty="0" smtClean="0"/>
              <a:t>Originally learned JS, then </a:t>
            </a:r>
            <a:r>
              <a:rPr lang="en-US" dirty="0" err="1" smtClean="0"/>
              <a:t>jQuery</a:t>
            </a:r>
            <a:r>
              <a:rPr lang="en-US" dirty="0" smtClean="0"/>
              <a:t>, now Dojo.</a:t>
            </a:r>
          </a:p>
          <a:p>
            <a:r>
              <a:rPr lang="en-US" dirty="0" smtClean="0"/>
              <a:t>I</a:t>
            </a:r>
            <a:r>
              <a:rPr lang="en-US" baseline="0" dirty="0" smtClean="0"/>
              <a:t> built these widgets using Dojo’s AMD syntax.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actually started writing the </a:t>
            </a:r>
            <a:r>
              <a:rPr lang="en-US" baseline="0" dirty="0" err="1" smtClean="0"/>
              <a:t>geocoder</a:t>
            </a:r>
            <a:r>
              <a:rPr lang="en-US" baseline="0" dirty="0" smtClean="0"/>
              <a:t> as original dojo legacy syntax and then converted it to AMD then wrote the directions widget starting with AMD.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7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36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77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AMD?</a:t>
            </a:r>
          </a:p>
          <a:p>
            <a:endParaRPr lang="en-US" dirty="0" smtClean="0"/>
          </a:p>
          <a:p>
            <a:r>
              <a:rPr lang="en-US" dirty="0" smtClean="0"/>
              <a:t>Assigns Local variables to</a:t>
            </a:r>
            <a:r>
              <a:rPr lang="en-US" baseline="0" dirty="0" smtClean="0"/>
              <a:t> your dependencies</a:t>
            </a:r>
            <a:r>
              <a:rPr lang="en-US" dirty="0" smtClean="0"/>
              <a:t> instead of using global namespaces</a:t>
            </a:r>
          </a:p>
          <a:p>
            <a:endParaRPr lang="en-US" dirty="0" smtClean="0"/>
          </a:p>
          <a:p>
            <a:r>
              <a:rPr lang="en-US" dirty="0" smtClean="0"/>
              <a:t>Just like </a:t>
            </a:r>
            <a:r>
              <a:rPr lang="en-US" dirty="0" err="1" smtClean="0"/>
              <a:t>Require.js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all dojo code is available</a:t>
            </a:r>
            <a:r>
              <a:rPr lang="en-US" baseline="0" dirty="0" smtClean="0"/>
              <a:t> in AMD. Some </a:t>
            </a:r>
            <a:r>
              <a:rPr lang="en-US" baseline="0" dirty="0" err="1" smtClean="0"/>
              <a:t>dojox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dijits</a:t>
            </a:r>
            <a:r>
              <a:rPr lang="en-US" baseline="0" dirty="0" smtClean="0"/>
              <a:t> are not converted yet. Should say on dojo API.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AMD modules can be used in a non AMD app as well. So you can still load your </a:t>
            </a:r>
            <a:r>
              <a:rPr lang="en-US" baseline="0" dirty="0" err="1" smtClean="0"/>
              <a:t>dijit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dojo.require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041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</a:t>
            </a:r>
            <a:r>
              <a:rPr lang="en-US" baseline="0" dirty="0" smtClean="0"/>
              <a:t> two global functions used for AMD.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Require, loads your dependencies before doing anything within the function.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Define is what you use to create an AMD </a:t>
            </a:r>
            <a:r>
              <a:rPr lang="en-US" baseline="0" dirty="0" err="1" smtClean="0"/>
              <a:t>Dijit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Define specifies your </a:t>
            </a:r>
            <a:r>
              <a:rPr lang="en-US" baseline="0" dirty="0" err="1" smtClean="0"/>
              <a:t>dijit’s</a:t>
            </a:r>
            <a:r>
              <a:rPr lang="en-US" baseline="0" dirty="0" smtClean="0"/>
              <a:t> dependencies and returns your widget’s function to be used once the dependencies are loaded.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Basically,</a:t>
            </a:r>
            <a:r>
              <a:rPr lang="en-US" baseline="0" dirty="0" smtClean="0"/>
              <a:t> what happens is, resources are loaded and assigned to a local variable passed into the define or require function as arguments.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Order matters! Small gripe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22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domReady</a:t>
            </a:r>
            <a:r>
              <a:rPr lang="en-US" dirty="0" smtClean="0"/>
              <a:t>! Is a shortcut for ready().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90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an example of the old legacy way</a:t>
            </a:r>
            <a:r>
              <a:rPr lang="en-US" baseline="0" dirty="0" smtClean="0"/>
              <a:t> of defining a custom module or widget.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provide your widget and require all the dependencies but they are all assigned global variables so there is potential for conflicts if you’re using Dojo with another library.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08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new AMD</a:t>
            </a:r>
            <a:r>
              <a:rPr lang="en-US" baseline="0" dirty="0" smtClean="0"/>
              <a:t> method.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your dependencies are passed in as parameters to the define function so there is less potential for conflicts because there are less </a:t>
            </a:r>
            <a:r>
              <a:rPr lang="en-US" baseline="0" dirty="0" err="1" smtClean="0"/>
              <a:t>globals</a:t>
            </a:r>
            <a:r>
              <a:rPr lang="en-US" baseline="0" dirty="0" smtClean="0"/>
              <a:t>. Just require and define with full AMD in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mode.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56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r>
              <a:rPr lang="en-US" baseline="0" dirty="0" smtClean="0"/>
              <a:t> your dojo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to point to your </a:t>
            </a:r>
            <a:r>
              <a:rPr lang="en-US" baseline="0" dirty="0" err="1" smtClean="0"/>
              <a:t>dijit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define multiple packages.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</a:t>
            </a:r>
            <a:r>
              <a:rPr lang="en-US" baseline="0" dirty="0" smtClean="0"/>
              <a:t> packages to load custom modules and </a:t>
            </a:r>
            <a:r>
              <a:rPr lang="en-US" baseline="0" dirty="0" err="1" smtClean="0"/>
              <a:t>dijits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543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this example, notice how there’s a require statement inside of the click event for this debug button.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Inside that, another dependency is loaded when a button is clicked.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you can conditionally load dependencies using require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00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Created a real</a:t>
            </a:r>
            <a:r>
              <a:rPr lang="en-US" baseline="0" dirty="0" smtClean="0"/>
              <a:t> simple </a:t>
            </a:r>
            <a:r>
              <a:rPr lang="en-US" baseline="0" dirty="0" err="1" smtClean="0"/>
              <a:t>djitit</a:t>
            </a:r>
            <a:r>
              <a:rPr lang="en-US" baseline="0" dirty="0" smtClean="0"/>
              <a:t> to walk through.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err="1" smtClean="0"/>
              <a:t>dijit</a:t>
            </a:r>
            <a:r>
              <a:rPr lang="en-US" dirty="0" smtClean="0"/>
              <a:t> </a:t>
            </a:r>
            <a:r>
              <a:rPr lang="en-US" baseline="0" dirty="0" smtClean="0"/>
              <a:t>renders a button that toggles a map </a:t>
            </a:r>
            <a:r>
              <a:rPr lang="en-US" baseline="0" dirty="0" err="1" smtClean="0"/>
              <a:t>fullscreen</a:t>
            </a:r>
            <a:r>
              <a:rPr lang="en-US" baseline="0" dirty="0" smtClean="0"/>
              <a:t> using the browsers HTML5 </a:t>
            </a:r>
            <a:r>
              <a:rPr lang="en-US" baseline="0" dirty="0" err="1" smtClean="0"/>
              <a:t>fullscreen</a:t>
            </a:r>
            <a:r>
              <a:rPr lang="en-US" baseline="0" dirty="0" smtClean="0"/>
              <a:t> API.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only thing we’re passing into the </a:t>
            </a:r>
            <a:r>
              <a:rPr lang="en-US" baseline="0" dirty="0" err="1" smtClean="0"/>
              <a:t>Dijit</a:t>
            </a:r>
            <a:r>
              <a:rPr lang="en-US" baseline="0" dirty="0" smtClean="0"/>
              <a:t> is a ArcGIS Map 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15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gradFill flip="none" rotWithShape="1">
          <a:gsLst>
            <a:gs pos="0">
              <a:srgbClr val="00B9F2"/>
            </a:gs>
            <a:gs pos="90000">
              <a:srgbClr val="053264"/>
            </a:gs>
            <a:gs pos="30000">
              <a:srgbClr val="007AC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374835" y="2428193"/>
            <a:ext cx="6394330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371600" y="3465218"/>
            <a:ext cx="6400800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pic>
        <p:nvPicPr>
          <p:cNvPr id="7" name="Picture 6" descr="esri-10GlobeLogo_No-r_sRGBRe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284" y="365138"/>
            <a:ext cx="2168737" cy="9676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-899557" y="5567249"/>
            <a:ext cx="10043557" cy="1290751"/>
          </a:xfrm>
          <a:custGeom>
            <a:avLst/>
            <a:gdLst/>
            <a:ahLst/>
            <a:cxnLst/>
            <a:rect l="l" t="t" r="r" b="b"/>
            <a:pathLst>
              <a:path w="10043557" h="1290751">
                <a:moveTo>
                  <a:pt x="8132411" y="0"/>
                </a:moveTo>
                <a:cubicBezTo>
                  <a:pt x="8583764" y="0"/>
                  <a:pt x="9032446" y="11434"/>
                  <a:pt x="9478183" y="34029"/>
                </a:cubicBezTo>
                <a:lnTo>
                  <a:pt x="10043557" y="69857"/>
                </a:lnTo>
                <a:lnTo>
                  <a:pt x="10043557" y="1290751"/>
                </a:lnTo>
                <a:lnTo>
                  <a:pt x="0" y="1290751"/>
                </a:lnTo>
                <a:lnTo>
                  <a:pt x="125788" y="1248403"/>
                </a:lnTo>
                <a:cubicBezTo>
                  <a:pt x="2649168" y="437759"/>
                  <a:pt x="5339667" y="0"/>
                  <a:pt x="8132411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9" name="Rectangle 3"/>
          <p:cNvSpPr/>
          <p:nvPr/>
        </p:nvSpPr>
        <p:spPr bwMode="ltGray">
          <a:xfrm flipH="1">
            <a:off x="3488221" y="4204197"/>
            <a:ext cx="5655779" cy="2653803"/>
          </a:xfrm>
          <a:custGeom>
            <a:avLst/>
            <a:gdLst/>
            <a:ahLst/>
            <a:cxnLst/>
            <a:rect l="l" t="t" r="r" b="b"/>
            <a:pathLst>
              <a:path w="5655779" h="2653803">
                <a:moveTo>
                  <a:pt x="0" y="0"/>
                </a:moveTo>
                <a:lnTo>
                  <a:pt x="0" y="2653803"/>
                </a:lnTo>
                <a:lnTo>
                  <a:pt x="5655779" y="2653803"/>
                </a:lnTo>
                <a:lnTo>
                  <a:pt x="5368634" y="2452474"/>
                </a:lnTo>
                <a:cubicBezTo>
                  <a:pt x="3880066" y="1444637"/>
                  <a:pt x="2250051" y="660920"/>
                  <a:pt x="518426" y="144676"/>
                </a:cubicBezTo>
                <a:close/>
              </a:path>
            </a:pathLst>
          </a:custGeom>
          <a:solidFill>
            <a:srgbClr val="053264">
              <a:alpha val="1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hidden">
          <a:xfrm>
            <a:off x="0" y="0"/>
            <a:ext cx="5486399" cy="6858000"/>
          </a:xfrm>
          <a:prstGeom prst="rect">
            <a:avLst/>
          </a:prstGeom>
          <a:gradFill flip="none" rotWithShape="1">
            <a:gsLst>
              <a:gs pos="0">
                <a:srgbClr val="053264"/>
              </a:gs>
              <a:gs pos="50000">
                <a:srgbClr val="053264">
                  <a:alpha val="0"/>
                </a:srgbClr>
              </a:gs>
            </a:gsLst>
            <a:lin ang="162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/>
              <a:t>Section 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486400" y="0"/>
            <a:ext cx="3657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-36052" y="457200"/>
            <a:ext cx="1618488" cy="455883"/>
          </a:xfrm>
          <a:solidFill>
            <a:schemeClr val="bg2"/>
          </a:solidFill>
          <a:ln w="12700">
            <a:solidFill>
              <a:srgbClr val="B9E0F7">
                <a:alpha val="50000"/>
              </a:srgbClr>
            </a:solidFill>
            <a:round/>
            <a:headEnd/>
            <a:tailEnd/>
          </a:ln>
        </p:spPr>
        <p:txBody>
          <a:bodyPr wrap="square" lIns="0" tIns="45720" rIns="182880" bIns="4572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lang="en-US" sz="2000" b="0" smtClean="0">
                <a:solidFill>
                  <a:schemeClr val="accent4">
                    <a:lumMod val="20000"/>
                    <a:lumOff val="80000"/>
                  </a:schemeClr>
                </a:solidFill>
                <a:cs typeface="+mn-cs"/>
              </a:defRPr>
            </a:lvl1pPr>
            <a:lvl2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3pPr>
            <a:lvl4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4pPr>
            <a:lvl5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5pPr>
          </a:lstStyle>
          <a:p>
            <a:pPr marL="0" lvl="0" indent="0" eaLnBrk="0" hangingPunct="0"/>
            <a:r>
              <a:rPr lang="en-US" dirty="0" smtClean="0"/>
              <a:t>Text</a:t>
            </a:r>
          </a:p>
        </p:txBody>
      </p:sp>
      <p:sp>
        <p:nvSpPr>
          <p:cNvPr id="8" name="Rectangle 7"/>
          <p:cNvSpPr/>
          <p:nvPr/>
        </p:nvSpPr>
        <p:spPr bwMode="hidden">
          <a:xfrm>
            <a:off x="0" y="5567249"/>
            <a:ext cx="5486399" cy="1290751"/>
          </a:xfrm>
          <a:custGeom>
            <a:avLst/>
            <a:gdLst/>
            <a:ahLst/>
            <a:cxnLst/>
            <a:rect l="l" t="t" r="r" b="b"/>
            <a:pathLst>
              <a:path w="5486399" h="1290751">
                <a:moveTo>
                  <a:pt x="3575254" y="0"/>
                </a:moveTo>
                <a:cubicBezTo>
                  <a:pt x="4026607" y="0"/>
                  <a:pt x="4475289" y="11434"/>
                  <a:pt x="4921026" y="34029"/>
                </a:cubicBezTo>
                <a:lnTo>
                  <a:pt x="5486399" y="69857"/>
                </a:lnTo>
                <a:lnTo>
                  <a:pt x="5486399" y="1290751"/>
                </a:lnTo>
                <a:lnTo>
                  <a:pt x="0" y="1290751"/>
                </a:lnTo>
                <a:lnTo>
                  <a:pt x="0" y="242604"/>
                </a:lnTo>
                <a:lnTo>
                  <a:pt x="479973" y="181259"/>
                </a:lnTo>
                <a:cubicBezTo>
                  <a:pt x="1495074" y="61560"/>
                  <a:pt x="2527975" y="0"/>
                  <a:pt x="3575254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Rectangle 12"/>
          <p:cNvSpPr/>
          <p:nvPr/>
        </p:nvSpPr>
        <p:spPr bwMode="hidden">
          <a:xfrm>
            <a:off x="0" y="4204198"/>
            <a:ext cx="5486399" cy="2653802"/>
          </a:xfrm>
          <a:custGeom>
            <a:avLst/>
            <a:gdLst/>
            <a:ahLst/>
            <a:cxnLst/>
            <a:rect l="l" t="t" r="r" b="b"/>
            <a:pathLst>
              <a:path w="5486399" h="2653802">
                <a:moveTo>
                  <a:pt x="5486399" y="0"/>
                </a:moveTo>
                <a:lnTo>
                  <a:pt x="5486399" y="2653802"/>
                </a:lnTo>
                <a:lnTo>
                  <a:pt x="0" y="2653802"/>
                </a:lnTo>
                <a:lnTo>
                  <a:pt x="0" y="2535044"/>
                </a:lnTo>
                <a:lnTo>
                  <a:pt x="117766" y="2452473"/>
                </a:lnTo>
                <a:cubicBezTo>
                  <a:pt x="1606334" y="1444636"/>
                  <a:pt x="3236349" y="660919"/>
                  <a:pt x="4967974" y="144675"/>
                </a:cubicBezTo>
                <a:close/>
              </a:path>
            </a:pathLst>
          </a:custGeom>
          <a:solidFill>
            <a:srgbClr val="053264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704599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_User Screens">
    <p:bg>
      <p:bgPr>
        <a:gradFill flip="none" rotWithShape="1">
          <a:gsLst>
            <a:gs pos="0">
              <a:srgbClr val="19461E"/>
            </a:gs>
            <a:gs pos="100000">
              <a:srgbClr val="19461E"/>
            </a:gs>
            <a:gs pos="40000">
              <a:srgbClr val="288135"/>
            </a:gs>
            <a:gs pos="60000">
              <a:srgbClr val="288135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User Screens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955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ltGray">
          <a:xfrm>
            <a:off x="-83730" y="-473908"/>
            <a:ext cx="4870424" cy="189964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b">
            <a:noAutofit/>
          </a:bodyPr>
          <a:lstStyle/>
          <a:p>
            <a:pPr eaLnBrk="0" hangingPunct="0"/>
            <a:r>
              <a:rPr lang="en-US" sz="11500" b="1" spc="-10" dirty="0" smtClean="0">
                <a:gradFill flip="none" rotWithShape="1">
                  <a:gsLst>
                    <a:gs pos="0">
                      <a:schemeClr val="accent4">
                        <a:alpha val="35000"/>
                      </a:schemeClr>
                    </a:gs>
                    <a:gs pos="95000">
                      <a:schemeClr val="accent4">
                        <a:alpha val="0"/>
                      </a:schemeClr>
                    </a:gs>
                  </a:gsLst>
                  <a:lin ang="5400000" scaled="0"/>
                  <a:tileRect/>
                </a:gradFill>
              </a:rPr>
              <a:t>10.1</a:t>
            </a:r>
            <a:endParaRPr lang="en-US" sz="9600" b="1" spc="-10" dirty="0" smtClean="0">
              <a:gradFill flip="none" rotWithShape="1">
                <a:gsLst>
                  <a:gs pos="0">
                    <a:schemeClr val="accent4">
                      <a:alpha val="35000"/>
                    </a:schemeClr>
                  </a:gs>
                  <a:gs pos="95000">
                    <a:schemeClr val="accent4">
                      <a:alpha val="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914400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4"/>
            <a:ext cx="7772400" cy="369332"/>
          </a:xfrm>
        </p:spPr>
        <p:txBody>
          <a:bodyPr wrap="square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1097280"/>
            <a:ext cx="7772400" cy="246221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94E6FF"/>
                </a:solidFill>
              </a:defRPr>
            </a:lvl1pPr>
            <a:lvl2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2pPr>
            <a:lvl3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3pPr>
            <a:lvl4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4pPr>
            <a:lvl5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6183769"/>
            <a:ext cx="7772400" cy="215444"/>
          </a:xfrm>
        </p:spPr>
        <p:txBody>
          <a:bodyPr anchor="b">
            <a:spAutoFit/>
          </a:bodyPr>
          <a:lstStyle>
            <a:lvl1pPr marL="0" indent="0" algn="r">
              <a:lnSpc>
                <a:spcPct val="100000"/>
              </a:lnSpc>
              <a:spcAft>
                <a:spcPts val="0"/>
              </a:spcAft>
              <a:buNone/>
              <a:defRPr sz="1400" b="0" i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9507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1990427"/>
            <a:ext cx="7775575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BIG Word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467754"/>
            <a:ext cx="7775575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Smaller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5250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1719386"/>
            <a:ext cx="5486400" cy="1367692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“Quote”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683197"/>
            <a:ext cx="54864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3260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716588"/>
            <a:ext cx="9144000" cy="11414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041067"/>
            <a:ext cx="4568371" cy="4572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r">
              <a:defRPr sz="2600" b="1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Section Heading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710193" y="5934015"/>
            <a:ext cx="2971800" cy="67130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Sub Heading/Description Goes Here (2 lines max)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486399" y="6058694"/>
            <a:ext cx="0" cy="457200"/>
          </a:xfrm>
          <a:prstGeom prst="line">
            <a:avLst/>
          </a:prstGeom>
          <a:noFill/>
          <a:ln w="31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0387138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943600"/>
            <a:ext cx="9144000" cy="9144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300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7826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ri">
    <p:bg bwMode="ltGray">
      <p:bgPr>
        <a:gradFill flip="none" rotWithShape="1">
          <a:gsLst>
            <a:gs pos="0">
              <a:srgbClr val="00B9F2"/>
            </a:gs>
            <a:gs pos="90000">
              <a:srgbClr val="053264"/>
            </a:gs>
            <a:gs pos="30000">
              <a:srgbClr val="007AC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sri-10GlobeLogo_TagLockup4Lg_sRGBRe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468810" y="2205645"/>
            <a:ext cx="4206380" cy="24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5497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ltGray">
      <p:bgPr>
        <a:gradFill flip="none" rotWithShape="1">
          <a:gsLst>
            <a:gs pos="55000">
              <a:srgbClr val="D9D9D9"/>
            </a:gs>
            <a:gs pos="100000">
              <a:srgbClr val="91BED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1374835" y="2428193"/>
            <a:ext cx="6394330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1371600" y="3465218"/>
            <a:ext cx="6400800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284" y="365138"/>
            <a:ext cx="2168930" cy="96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2866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2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2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9796882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097280"/>
            <a:ext cx="7772400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682AA"/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0"/>
            <a:ext cx="7315200" cy="342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9340084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7772400" cy="369332"/>
          </a:xfrm>
          <a:noFill/>
        </p:spPr>
        <p:txBody>
          <a:bodyPr vert="horz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7315200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6177085"/>
            <a:ext cx="7772400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rgbClr val="4682AA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220376865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280"/>
            <a:ext cx="7772400" cy="246221"/>
          </a:xfrm>
        </p:spPr>
        <p:txBody>
          <a:bodyPr vert="horz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4682AA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7772400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rgbClr val="4682AA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252401408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9275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807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73480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hidden">
          <a:xfrm>
            <a:off x="0" y="0"/>
            <a:ext cx="5486399" cy="6858000"/>
          </a:xfrm>
          <a:prstGeom prst="rect">
            <a:avLst/>
          </a:prstGeom>
          <a:solidFill>
            <a:srgbClr val="4682A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rgbClr val="FFFFFF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/>
              <a:t>Section 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486400" y="0"/>
            <a:ext cx="3657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659355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hidden">
          <a:xfrm>
            <a:off x="0" y="0"/>
            <a:ext cx="5486399" cy="6858000"/>
          </a:xfrm>
          <a:prstGeom prst="rect">
            <a:avLst/>
          </a:prstGeom>
          <a:solidFill>
            <a:srgbClr val="4682A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bg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/>
              <a:t>Section 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486400" y="0"/>
            <a:ext cx="3657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-36052" y="457200"/>
            <a:ext cx="1618488" cy="455883"/>
          </a:xfrm>
          <a:solidFill>
            <a:srgbClr val="005C91"/>
          </a:solidFill>
          <a:ln w="12700">
            <a:solidFill>
              <a:srgbClr val="B9E0F7">
                <a:alpha val="50000"/>
              </a:srgbClr>
            </a:solidFill>
            <a:round/>
            <a:headEnd/>
            <a:tailEnd/>
          </a:ln>
        </p:spPr>
        <p:txBody>
          <a:bodyPr wrap="square" lIns="0" tIns="45720" rIns="182880" bIns="4572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lang="en-US" sz="2000" b="0" smtClean="0">
                <a:solidFill>
                  <a:schemeClr val="accent4">
                    <a:lumMod val="20000"/>
                    <a:lumOff val="80000"/>
                  </a:schemeClr>
                </a:solidFill>
                <a:cs typeface="+mn-cs"/>
              </a:defRPr>
            </a:lvl1pPr>
            <a:lvl2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3pPr>
            <a:lvl4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4pPr>
            <a:lvl5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5pPr>
          </a:lstStyle>
          <a:p>
            <a:pPr marL="0" lvl="0" indent="0" eaLnBrk="0" hangingPunct="0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03493988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_User Screens">
    <p:bg>
      <p:bgPr>
        <a:gradFill flip="none" rotWithShape="1">
          <a:gsLst>
            <a:gs pos="0">
              <a:srgbClr val="176189"/>
            </a:gs>
            <a:gs pos="99000">
              <a:srgbClr val="176189"/>
            </a:gs>
            <a:gs pos="40000">
              <a:srgbClr val="438EB7"/>
            </a:gs>
            <a:gs pos="69000">
              <a:srgbClr val="438EB7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User Screens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50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097280"/>
            <a:ext cx="7772400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0"/>
            <a:ext cx="7315200" cy="342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ltGray">
          <a:xfrm>
            <a:off x="-83730" y="-473908"/>
            <a:ext cx="4870424" cy="189964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b">
            <a:noAutofit/>
          </a:bodyPr>
          <a:lstStyle/>
          <a:p>
            <a:pPr eaLnBrk="0" hangingPunct="0"/>
            <a:r>
              <a:rPr lang="en-US" sz="11500" b="1" spc="-10" dirty="0" smtClean="0">
                <a:gradFill flip="none" rotWithShape="1">
                  <a:gsLst>
                    <a:gs pos="0">
                      <a:schemeClr val="accent4">
                        <a:alpha val="35000"/>
                      </a:schemeClr>
                    </a:gs>
                    <a:gs pos="95000">
                      <a:schemeClr val="accent4">
                        <a:alpha val="0"/>
                      </a:schemeClr>
                    </a:gs>
                  </a:gsLst>
                  <a:lin ang="5400000" scaled="0"/>
                  <a:tileRect/>
                </a:gradFill>
              </a:rPr>
              <a:t>10.1</a:t>
            </a:r>
            <a:endParaRPr lang="en-US" sz="9600" b="1" spc="-10" dirty="0" smtClean="0">
              <a:gradFill flip="none" rotWithShape="1">
                <a:gsLst>
                  <a:gs pos="0">
                    <a:schemeClr val="accent4">
                      <a:alpha val="35000"/>
                    </a:schemeClr>
                  </a:gs>
                  <a:gs pos="95000">
                    <a:schemeClr val="accent4">
                      <a:alpha val="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914400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4"/>
            <a:ext cx="7772400" cy="369332"/>
          </a:xfrm>
        </p:spPr>
        <p:txBody>
          <a:bodyPr wrap="square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1097280"/>
            <a:ext cx="7772400" cy="246221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682AA"/>
                </a:solidFill>
              </a:defRPr>
            </a:lvl1pPr>
            <a:lvl2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2pPr>
            <a:lvl3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3pPr>
            <a:lvl4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4pPr>
            <a:lvl5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6183769"/>
            <a:ext cx="7772400" cy="215444"/>
          </a:xfrm>
        </p:spPr>
        <p:txBody>
          <a:bodyPr anchor="b">
            <a:spAutoFit/>
          </a:bodyPr>
          <a:lstStyle>
            <a:lvl1pPr marL="0" indent="0" algn="r">
              <a:lnSpc>
                <a:spcPct val="100000"/>
              </a:lnSpc>
              <a:spcAft>
                <a:spcPts val="0"/>
              </a:spcAft>
              <a:buNone/>
              <a:defRPr sz="1400" b="0" i="1">
                <a:solidFill>
                  <a:srgbClr val="4682AA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0907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1990427"/>
            <a:ext cx="7775575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BIG Word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467754"/>
            <a:ext cx="7775575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rgbClr val="438EB7"/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Smaller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2572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2625413"/>
            <a:ext cx="54864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“Quote”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683197"/>
            <a:ext cx="54864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rgbClr val="438EB7"/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0507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716588"/>
            <a:ext cx="9144000" cy="11414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041067"/>
            <a:ext cx="4568371" cy="4572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r">
              <a:defRPr sz="2600" b="1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Section Heading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710193" y="5934015"/>
            <a:ext cx="2971800" cy="67130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Sub Heading/Description Goes Here (2 lines max)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486399" y="6058694"/>
            <a:ext cx="0" cy="457200"/>
          </a:xfrm>
          <a:prstGeom prst="line">
            <a:avLst/>
          </a:prstGeom>
          <a:noFill/>
          <a:ln w="31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8850725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943600"/>
            <a:ext cx="9144000" cy="9144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6761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7828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11" y="2205644"/>
            <a:ext cx="4206379" cy="24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3416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7772400" cy="369332"/>
          </a:xfrm>
          <a:noFill/>
        </p:spPr>
        <p:txBody>
          <a:bodyPr vert="horz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7315200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6177085"/>
            <a:ext cx="7772400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280"/>
            <a:ext cx="7772400" cy="246221"/>
          </a:xfrm>
        </p:spPr>
        <p:txBody>
          <a:bodyPr vert="horz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7772400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5486399" cy="6858000"/>
          </a:xfrm>
          <a:prstGeom prst="rect">
            <a:avLst/>
          </a:prstGeom>
          <a:gradFill flip="none" rotWithShape="1">
            <a:gsLst>
              <a:gs pos="0">
                <a:srgbClr val="053264"/>
              </a:gs>
              <a:gs pos="50000">
                <a:srgbClr val="053264">
                  <a:alpha val="0"/>
                </a:srgbClr>
              </a:gs>
            </a:gsLst>
            <a:lin ang="162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rgbClr val="FFFFFF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/>
              <a:t>Section 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486400" y="0"/>
            <a:ext cx="3657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Rectangle 7"/>
          <p:cNvSpPr/>
          <p:nvPr/>
        </p:nvSpPr>
        <p:spPr bwMode="hidden">
          <a:xfrm>
            <a:off x="0" y="5567249"/>
            <a:ext cx="5486399" cy="1290751"/>
          </a:xfrm>
          <a:custGeom>
            <a:avLst/>
            <a:gdLst/>
            <a:ahLst/>
            <a:cxnLst/>
            <a:rect l="l" t="t" r="r" b="b"/>
            <a:pathLst>
              <a:path w="5486399" h="1290751">
                <a:moveTo>
                  <a:pt x="3575254" y="0"/>
                </a:moveTo>
                <a:cubicBezTo>
                  <a:pt x="4026607" y="0"/>
                  <a:pt x="4475289" y="11434"/>
                  <a:pt x="4921026" y="34029"/>
                </a:cubicBezTo>
                <a:lnTo>
                  <a:pt x="5486399" y="69857"/>
                </a:lnTo>
                <a:lnTo>
                  <a:pt x="5486399" y="1290751"/>
                </a:lnTo>
                <a:lnTo>
                  <a:pt x="0" y="1290751"/>
                </a:lnTo>
                <a:lnTo>
                  <a:pt x="0" y="242604"/>
                </a:lnTo>
                <a:lnTo>
                  <a:pt x="479973" y="181259"/>
                </a:lnTo>
                <a:cubicBezTo>
                  <a:pt x="1495074" y="61560"/>
                  <a:pt x="2527975" y="0"/>
                  <a:pt x="3575254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1" name="Rectangle 12"/>
          <p:cNvSpPr/>
          <p:nvPr/>
        </p:nvSpPr>
        <p:spPr bwMode="hidden">
          <a:xfrm>
            <a:off x="0" y="4204198"/>
            <a:ext cx="5486399" cy="2653802"/>
          </a:xfrm>
          <a:custGeom>
            <a:avLst/>
            <a:gdLst/>
            <a:ahLst/>
            <a:cxnLst/>
            <a:rect l="l" t="t" r="r" b="b"/>
            <a:pathLst>
              <a:path w="5486399" h="2653802">
                <a:moveTo>
                  <a:pt x="5486399" y="0"/>
                </a:moveTo>
                <a:lnTo>
                  <a:pt x="5486399" y="2653802"/>
                </a:lnTo>
                <a:lnTo>
                  <a:pt x="0" y="2653802"/>
                </a:lnTo>
                <a:lnTo>
                  <a:pt x="0" y="2535044"/>
                </a:lnTo>
                <a:lnTo>
                  <a:pt x="117766" y="2452473"/>
                </a:lnTo>
                <a:cubicBezTo>
                  <a:pt x="1606334" y="1444636"/>
                  <a:pt x="3236349" y="660919"/>
                  <a:pt x="4967974" y="144675"/>
                </a:cubicBezTo>
                <a:close/>
              </a:path>
            </a:pathLst>
          </a:custGeom>
          <a:solidFill>
            <a:srgbClr val="053264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785470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6.xml"/><Relationship Id="rId19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B9F2"/>
            </a:gs>
            <a:gs pos="90000">
              <a:srgbClr val="053264"/>
            </a:gs>
            <a:gs pos="30000">
              <a:srgbClr val="007AC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7772400" cy="369332"/>
          </a:xfrm>
          <a:prstGeom prst="rect">
            <a:avLst/>
          </a:prstGeom>
          <a:noFill/>
        </p:spPr>
        <p:txBody>
          <a:bodyPr vert="horz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7315200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394" r:id="rId1"/>
    <p:sldLayoutId id="2147486395" r:id="rId2"/>
    <p:sldLayoutId id="2147486396" r:id="rId3"/>
    <p:sldLayoutId id="2147486397" r:id="rId4"/>
    <p:sldLayoutId id="2147486398" r:id="rId5"/>
    <p:sldLayoutId id="2147486399" r:id="rId6"/>
    <p:sldLayoutId id="2147486400" r:id="rId7"/>
    <p:sldLayoutId id="2147486403" r:id="rId8"/>
    <p:sldLayoutId id="2147486404" r:id="rId9"/>
    <p:sldLayoutId id="2147486405" r:id="rId10"/>
    <p:sldLayoutId id="2147486406" r:id="rId11"/>
    <p:sldLayoutId id="2147486407" r:id="rId12"/>
    <p:sldLayoutId id="2147486401" r:id="rId13"/>
    <p:sldLayoutId id="2147486402" r:id="rId14"/>
    <p:sldLayoutId id="2147486408" r:id="rId15"/>
    <p:sldLayoutId id="2147486409" r:id="rId16"/>
    <p:sldLayoutId id="2147486410" r:id="rId17"/>
    <p:sldLayoutId id="2147486411" r:id="rId18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5000">
              <a:srgbClr val="D9D9D9"/>
            </a:gs>
            <a:gs pos="100000">
              <a:srgbClr val="91BED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7772400" cy="369332"/>
          </a:xfrm>
          <a:prstGeom prst="rect">
            <a:avLst/>
          </a:prstGeom>
          <a:noFill/>
        </p:spPr>
        <p:txBody>
          <a:bodyPr vert="horz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7315200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3077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13" r:id="rId1"/>
    <p:sldLayoutId id="2147486414" r:id="rId2"/>
    <p:sldLayoutId id="2147486415" r:id="rId3"/>
    <p:sldLayoutId id="2147486416" r:id="rId4"/>
    <p:sldLayoutId id="2147486417" r:id="rId5"/>
    <p:sldLayoutId id="2147486418" r:id="rId6"/>
    <p:sldLayoutId id="2147486419" r:id="rId7"/>
    <p:sldLayoutId id="2147486420" r:id="rId8"/>
    <p:sldLayoutId id="2147486421" r:id="rId9"/>
    <p:sldLayoutId id="2147486422" r:id="rId10"/>
    <p:sldLayoutId id="2147486423" r:id="rId11"/>
    <p:sldLayoutId id="2147486424" r:id="rId12"/>
    <p:sldLayoutId id="2147486425" r:id="rId13"/>
    <p:sldLayoutId id="2147486426" r:id="rId14"/>
    <p:sldLayoutId id="2147486427" r:id="rId15"/>
    <p:sldLayoutId id="2147486428" r:id="rId16"/>
    <p:sldLayoutId id="2147486429" r:id="rId17"/>
    <p:sldLayoutId id="2147486430" r:id="rId18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rgbClr val="000000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rgbClr val="4682AA"/>
        </a:buClr>
        <a:buSzPct val="80000"/>
        <a:buFont typeface="Arial"/>
        <a:buChar char="•"/>
        <a:defRPr sz="2000" b="1" kern="1200">
          <a:solidFill>
            <a:srgbClr val="000000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4682AA"/>
        </a:buClr>
        <a:buSzPct val="80000"/>
        <a:buFont typeface="Lucida Grande"/>
        <a:buChar char="-"/>
        <a:defRPr sz="1800" b="1" kern="1200">
          <a:solidFill>
            <a:srgbClr val="000000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4682AA"/>
        </a:buClr>
        <a:buSzPct val="80000"/>
        <a:buFont typeface="Lucida Grande"/>
        <a:buChar char="-"/>
        <a:defRPr sz="1600" b="1" kern="1200">
          <a:solidFill>
            <a:srgbClr val="000000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esriurl.com/surve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riskull.github.com/arcgis-dijit-sample-js/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ris6257\Desktop\G57186_DevSummit_2013_PPT_Title_Sli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218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AMD </a:t>
            </a:r>
            <a:r>
              <a:rPr lang="en-US" dirty="0" err="1"/>
              <a:t>Dijits</a:t>
            </a:r>
            <a:r>
              <a:rPr lang="en-US" dirty="0"/>
              <a:t> for ArcGIS API for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Driscoll</a:t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 err="1" smtClean="0"/>
              <a:t>driskull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driskull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682" y="6342790"/>
            <a:ext cx="4798243" cy="395925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algn="ctr" eaLnBrk="0" hangingPunct="0">
              <a:lnSpc>
                <a:spcPts val="1800"/>
              </a:lnSpc>
            </a:pPr>
            <a:r>
              <a:rPr lang="en-US" sz="1400" b="1" dirty="0"/>
              <a:t>https://</a:t>
            </a:r>
            <a:r>
              <a:rPr lang="en-US" sz="1600" b="1" dirty="0"/>
              <a:t>github.com/driskull/arcgis-dijit-sample-js</a:t>
            </a: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12068424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legacy code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Refer back to the latest Dojo API</a:t>
            </a:r>
          </a:p>
          <a:p>
            <a:pPr lvl="1"/>
            <a:r>
              <a:rPr lang="en-US" dirty="0" smtClean="0"/>
              <a:t>Some functions deprecated or replaced</a:t>
            </a:r>
          </a:p>
          <a:p>
            <a:pPr lvl="2"/>
            <a:r>
              <a:rPr lang="en-US" dirty="0" smtClean="0"/>
              <a:t>Use newer Dojo functions if available</a:t>
            </a:r>
          </a:p>
          <a:p>
            <a:pPr lvl="1"/>
            <a:r>
              <a:rPr lang="en-US" dirty="0" smtClean="0"/>
              <a:t>Use new event handling with on()</a:t>
            </a:r>
          </a:p>
          <a:p>
            <a:pPr lvl="1"/>
            <a:r>
              <a:rPr lang="en-US" dirty="0" smtClean="0"/>
              <a:t>Get/Set widget properties with .get() and .set()</a:t>
            </a:r>
            <a:endParaRPr lang="en-US" dirty="0"/>
          </a:p>
          <a:p>
            <a:pPr lvl="1"/>
            <a:r>
              <a:rPr lang="en-US" dirty="0"/>
              <a:t>w</a:t>
            </a:r>
            <a:r>
              <a:rPr lang="en-US" dirty="0" smtClean="0"/>
              <a:t>atch() widget properties and call update functions</a:t>
            </a:r>
          </a:p>
          <a:p>
            <a:pPr lvl="1"/>
            <a:r>
              <a:rPr lang="en-US" dirty="0" smtClean="0"/>
              <a:t>Always check the current Dojo API to see if the function has been deprecated/replaced.</a:t>
            </a:r>
          </a:p>
        </p:txBody>
      </p:sp>
    </p:spTree>
    <p:extLst>
      <p:ext uri="{BB962C8B-B14F-4D97-AF65-F5344CB8AC3E}">
        <p14:creationId xmlns:p14="http://schemas.microsoft.com/office/powerpoint/2010/main" val="64049058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136232" y="684213"/>
            <a:ext cx="2871536" cy="5489575"/>
          </a:xfrm>
        </p:spPr>
        <p:txBody>
          <a:bodyPr numCol="2"/>
          <a:lstStyle/>
          <a:p>
            <a:pPr marL="0" indent="0">
              <a:buNone/>
            </a:pPr>
            <a:r>
              <a:rPr lang="en-US" sz="36000" dirty="0">
                <a:latin typeface="Helvetica"/>
                <a:cs typeface="Helvetic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96629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5118754"/>
            <a:ext cx="3638746" cy="74471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 eaLnBrk="0" hangingPunct="0">
              <a:lnSpc>
                <a:spcPts val="1800"/>
              </a:lnSpc>
            </a:pPr>
            <a:r>
              <a:rPr lang="en-US" sz="2000" b="1" dirty="0" smtClean="0">
                <a:hlinkClick r:id="rId3"/>
              </a:rPr>
              <a:t>http://esriurl.com/survey</a:t>
            </a:r>
            <a:endParaRPr lang="en-US" sz="2000" b="1" dirty="0" smtClean="0"/>
          </a:p>
          <a:p>
            <a:pPr algn="ctr" eaLnBrk="0" hangingPunct="0">
              <a:lnSpc>
                <a:spcPts val="1800"/>
              </a:lnSpc>
            </a:pPr>
            <a:endParaRPr lang="en-US" sz="2000" b="1" dirty="0" smtClean="0">
              <a:ea typeface="+mn-ea"/>
              <a:cs typeface="+mn-cs"/>
            </a:endParaRPr>
          </a:p>
          <a:p>
            <a:pPr algn="ctr" eaLnBrk="0" hangingPunct="0">
              <a:lnSpc>
                <a:spcPts val="1800"/>
              </a:lnSpc>
            </a:pPr>
            <a:r>
              <a:rPr lang="en-US" sz="2000" b="1" dirty="0" smtClean="0">
                <a:ea typeface="+mn-ea"/>
                <a:cs typeface="+mn-cs"/>
              </a:rPr>
              <a:t>Offering ID: 361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9682" y="6342790"/>
            <a:ext cx="4798243" cy="395925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algn="ctr" eaLnBrk="0" hangingPunct="0">
              <a:lnSpc>
                <a:spcPts val="1800"/>
              </a:lnSpc>
            </a:pPr>
            <a:r>
              <a:rPr lang="en-US" sz="1400" b="1" dirty="0"/>
              <a:t>https://</a:t>
            </a:r>
            <a:r>
              <a:rPr lang="en-US" sz="1600" b="1" dirty="0"/>
              <a:t>github.com/driskull/arcgis-dijit-sample-js</a:t>
            </a: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09676005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Asynchronous Module Definition (AMD)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Fewer global variables</a:t>
            </a:r>
          </a:p>
          <a:p>
            <a:r>
              <a:rPr lang="en-US" dirty="0" smtClean="0"/>
              <a:t>Plays nice and can be used with other AMD libraries</a:t>
            </a:r>
          </a:p>
          <a:p>
            <a:r>
              <a:rPr lang="en-US" dirty="0" smtClean="0"/>
              <a:t>Improvements</a:t>
            </a:r>
          </a:p>
          <a:p>
            <a:pPr lvl="1"/>
            <a:r>
              <a:rPr lang="en-US" dirty="0" smtClean="0"/>
              <a:t>Asynchronous loading</a:t>
            </a:r>
          </a:p>
          <a:p>
            <a:pPr lvl="1"/>
            <a:r>
              <a:rPr lang="en-US" dirty="0" smtClean="0"/>
              <a:t>Dependency handling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70794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Dojo 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Require()</a:t>
            </a:r>
          </a:p>
          <a:p>
            <a:r>
              <a:rPr lang="en-US" dirty="0" smtClean="0"/>
              <a:t>Define()</a:t>
            </a:r>
            <a:endParaRPr lang="en-US" dirty="0"/>
          </a:p>
        </p:txBody>
      </p:sp>
      <p:pic>
        <p:nvPicPr>
          <p:cNvPr id="4" name="Picture 3" descr="Screen Shot 2013-03-20 at 9.36.4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300" y="682625"/>
            <a:ext cx="4406900" cy="1816100"/>
          </a:xfrm>
          <a:prstGeom prst="rect">
            <a:avLst/>
          </a:prstGeom>
        </p:spPr>
      </p:pic>
      <p:pic>
        <p:nvPicPr>
          <p:cNvPr id="5" name="Picture 4" descr="Screen Shot 2013-03-20 at 9.37.4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862260"/>
            <a:ext cx="6248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64121"/>
      </p:ext>
    </p:extLst>
  </p:cSld>
  <p:clrMapOvr>
    <a:masterClrMapping/>
  </p:clrMapOvr>
  <p:transition xmlns:p14="http://schemas.microsoft.com/office/powerpoint/2010/main"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ready() and </a:t>
            </a:r>
            <a:r>
              <a:rPr lang="en-US" dirty="0" err="1" smtClean="0"/>
              <a:t>domReady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Screen Shot 2013-03-25 at 8.33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66" y="1584348"/>
            <a:ext cx="6217948" cy="2048688"/>
          </a:xfrm>
          <a:prstGeom prst="rect">
            <a:avLst/>
          </a:prstGeom>
        </p:spPr>
      </p:pic>
      <p:pic>
        <p:nvPicPr>
          <p:cNvPr id="7" name="Picture 6" descr="Screen Shot 2013-03-25 at 8.34.3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66" y="4350026"/>
            <a:ext cx="6684167" cy="164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3465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</a:t>
            </a:r>
            <a:endParaRPr lang="en-US" dirty="0"/>
          </a:p>
        </p:txBody>
      </p:sp>
      <p:pic>
        <p:nvPicPr>
          <p:cNvPr id="4" name="Content Placeholder 3" descr="Screen Shot 2013-03-20 at 9.39.08 AM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753" r="-19753"/>
          <a:stretch>
            <a:fillRect/>
          </a:stretch>
        </p:blipFill>
        <p:spPr>
          <a:xfrm>
            <a:off x="914400" y="1828799"/>
            <a:ext cx="7315200" cy="4440453"/>
          </a:xfrm>
        </p:spPr>
      </p:pic>
    </p:spTree>
    <p:extLst>
      <p:ext uri="{BB962C8B-B14F-4D97-AF65-F5344CB8AC3E}">
        <p14:creationId xmlns:p14="http://schemas.microsoft.com/office/powerpoint/2010/main" val="184803087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</a:t>
            </a:r>
            <a:endParaRPr lang="en-US" dirty="0"/>
          </a:p>
        </p:txBody>
      </p:sp>
      <p:pic>
        <p:nvPicPr>
          <p:cNvPr id="4" name="Content Placeholder 3" descr="Screen Shot 2013-03-20 at 9.40.00 AM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24" r="-10224"/>
          <a:stretch>
            <a:fillRect/>
          </a:stretch>
        </p:blipFill>
        <p:spPr>
          <a:xfrm>
            <a:off x="914402" y="1828800"/>
            <a:ext cx="7315200" cy="4520828"/>
          </a:xfrm>
        </p:spPr>
      </p:pic>
    </p:spTree>
    <p:extLst>
      <p:ext uri="{BB962C8B-B14F-4D97-AF65-F5344CB8AC3E}">
        <p14:creationId xmlns:p14="http://schemas.microsoft.com/office/powerpoint/2010/main" val="52445990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Dojo 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4" name="Content Placeholder 3" descr="Screen Shot 2013-03-20 at 9.42.59 AM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11" r="-6611"/>
          <a:stretch>
            <a:fillRect/>
          </a:stretch>
        </p:blipFill>
        <p:spPr>
          <a:xfrm>
            <a:off x="914402" y="1828800"/>
            <a:ext cx="7315200" cy="4488678"/>
          </a:xfrm>
        </p:spPr>
      </p:pic>
    </p:spTree>
    <p:extLst>
      <p:ext uri="{BB962C8B-B14F-4D97-AF65-F5344CB8AC3E}">
        <p14:creationId xmlns:p14="http://schemas.microsoft.com/office/powerpoint/2010/main" val="3309295484"/>
      </p:ext>
    </p:extLst>
  </p:cSld>
  <p:clrMapOvr>
    <a:masterClrMapping/>
  </p:clrMapOvr>
  <p:transition xmlns:p14="http://schemas.microsoft.com/office/powerpoint/2010/main"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Require</a:t>
            </a:r>
            <a:endParaRPr lang="en-US" dirty="0"/>
          </a:p>
        </p:txBody>
      </p:sp>
      <p:pic>
        <p:nvPicPr>
          <p:cNvPr id="6" name="Content Placeholder 5" descr="Screen Shot 2013-03-20 at 10.56.55 AM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1" r="-781"/>
          <a:stretch>
            <a:fillRect/>
          </a:stretch>
        </p:blipFill>
        <p:spPr>
          <a:xfrm>
            <a:off x="914402" y="1828800"/>
            <a:ext cx="7315200" cy="4392228"/>
          </a:xfrm>
        </p:spPr>
      </p:pic>
    </p:spTree>
    <p:extLst>
      <p:ext uri="{BB962C8B-B14F-4D97-AF65-F5344CB8AC3E}">
        <p14:creationId xmlns:p14="http://schemas.microsoft.com/office/powerpoint/2010/main" val="315418614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</a:t>
            </a:r>
            <a:r>
              <a:rPr lang="en-US" dirty="0" err="1" smtClean="0"/>
              <a:t>Dijit</a:t>
            </a:r>
            <a:r>
              <a:rPr lang="en-US" dirty="0" smtClean="0"/>
              <a:t>: HTML5 </a:t>
            </a:r>
            <a:r>
              <a:rPr lang="en-US" dirty="0" err="1" smtClean="0"/>
              <a:t>Fullscreen</a:t>
            </a:r>
            <a:r>
              <a:rPr lang="en-US" dirty="0" smtClean="0"/>
              <a:t> a Map</a:t>
            </a:r>
            <a:endParaRPr lang="en-US" dirty="0"/>
          </a:p>
        </p:txBody>
      </p:sp>
      <p:pic>
        <p:nvPicPr>
          <p:cNvPr id="4" name="Content Placeholder 3">
            <a:hlinkClick r:id="rId3"/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830" y="1635900"/>
            <a:ext cx="4900734" cy="4875298"/>
          </a:xfrm>
        </p:spPr>
      </p:pic>
    </p:spTree>
    <p:extLst>
      <p:ext uri="{BB962C8B-B14F-4D97-AF65-F5344CB8AC3E}">
        <p14:creationId xmlns:p14="http://schemas.microsoft.com/office/powerpoint/2010/main" val="254593177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sri_Corporate_Template">
  <a:themeElements>
    <a:clrScheme name="Custom 20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BFBFBF"/>
      </a:hlink>
      <a:folHlink>
        <a:srgbClr val="A0A0A0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Esri_Corporate_Template_light">
  <a:themeElements>
    <a:clrScheme name="Custom 19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007AC2"/>
      </a:hlink>
      <a:folHlink>
        <a:srgbClr val="004575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CEDCC1796C5046AD2614E8CD10690B" ma:contentTypeVersion="" ma:contentTypeDescription="Create a new document." ma:contentTypeScope="" ma:versionID="7a0b9409e5b6c9f27887523c45edc985">
  <xsd:schema xmlns:xsd="http://www.w3.org/2001/XMLSchema" xmlns:xs="http://www.w3.org/2001/XMLSchema" xmlns:p="http://schemas.microsoft.com/office/2006/metadata/properties" xmlns:ns1="http://schemas.microsoft.com/sharepoint/v3" xmlns:ns2="747695CA-BE95-49F2-97F6-28EF370A5422" targetNamespace="http://schemas.microsoft.com/office/2006/metadata/properties" ma:root="true" ma:fieldsID="d5cd47e85bc1547036c33c7dbad77043" ns1:_="" ns2:_="">
    <xsd:import namespace="http://schemas.microsoft.com/sharepoint/v3"/>
    <xsd:import namespace="747695CA-BE95-49F2-97F6-28EF370A5422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Description0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0" nillable="true" ma:displayName="Content Type ID" ma:hidden="true" ma:internalName="ContentTypeId" ma:readOnly="true">
      <xsd:simpleType>
        <xsd:restriction base="dms:Unknown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  <xsd:element name="xd_Signature" ma:index="13" nillable="true" ma:displayName="Is Signed" ma:hidden="true" ma:internalName="xd_Signature" ma:readOnly="true">
      <xsd:simpleType>
        <xsd:restriction base="dms:Boolean"/>
      </xsd:simpleType>
    </xsd:element>
    <xsd:element name="ID" ma:index="14" nillable="true" ma:displayName="ID" ma:internalName="ID" ma:readOnly="true">
      <xsd:simpleType>
        <xsd:restriction base="dms:Unknown"/>
      </xsd:simpleType>
    </xsd:element>
    <xsd:element name="Author" ma:index="17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19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0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1" nillable="true" ma:displayName="Copy Source" ma:internalName="_CopySource" ma:readOnly="true">
      <xsd:simpleType>
        <xsd:restriction base="dms:Text"/>
      </xsd:simpleType>
    </xsd:element>
    <xsd:element name="_ModerationStatus" ma:index="22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3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4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5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6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7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8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29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1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2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3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4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5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6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7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8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9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0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3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4" nillable="true" ma:displayName="Level" ma:hidden="true" ma:internalName="_Level" ma:readOnly="true">
      <xsd:simpleType>
        <xsd:restriction base="dms:Unknown"/>
      </xsd:simpleType>
    </xsd:element>
    <xsd:element name="_IsCurrentVersion" ma:index="55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6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7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1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2" nillable="true" ma:displayName="UI Version" ma:hidden="true" ma:internalName="_UIVersion" ma:readOnly="true">
      <xsd:simpleType>
        <xsd:restriction base="dms:Unknown"/>
      </xsd:simpleType>
    </xsd:element>
    <xsd:element name="_UIVersionString" ma:index="63" nillable="true" ma:displayName="Version" ma:internalName="_UIVersionString" ma:readOnly="true">
      <xsd:simpleType>
        <xsd:restriction base="dms:Text"/>
      </xsd:simpleType>
    </xsd:element>
    <xsd:element name="InstanceID" ma:index="64" nillable="true" ma:displayName="Instance ID" ma:hidden="true" ma:internalName="InstanceID" ma:readOnly="true">
      <xsd:simpleType>
        <xsd:restriction base="dms:Unknown"/>
      </xsd:simpleType>
    </xsd:element>
    <xsd:element name="Order" ma:index="65" nillable="true" ma:displayName="Order" ma:hidden="true" ma:internalName="Order">
      <xsd:simpleType>
        <xsd:restriction base="dms:Number"/>
      </xsd:simpleType>
    </xsd:element>
    <xsd:element name="GUID" ma:index="66" nillable="true" ma:displayName="GUID" ma:hidden="true" ma:internalName="GUID" ma:readOnly="true">
      <xsd:simpleType>
        <xsd:restriction base="dms:Unknown"/>
      </xsd:simpleType>
    </xsd:element>
    <xsd:element name="WorkflowVersion" ma:index="67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8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69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0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1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7695CA-BE95-49F2-97F6-28EF370A5422" elementFormDefault="qualified">
    <xsd:import namespace="http://schemas.microsoft.com/office/2006/documentManagement/types"/>
    <xsd:import namespace="http://schemas.microsoft.com/office/infopath/2007/PartnerControls"/>
    <xsd:element name="Description0" ma:index="9" nillable="true" ma:displayName="Description" ma:internalName="Description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5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TypeId xmlns="http://schemas.microsoft.com/sharepoint/v3">0x0101007ACEDCC1796C5046AD2614E8CD10690B</ContentTypeId>
    <TemplateUrl xmlns="http://schemas.microsoft.com/sharepoint/v3" xsi:nil="true"/>
    <Description0 xmlns="747695CA-BE95-49F2-97F6-28EF370A5422" xsi:nil="true"/>
    <_SourceUrl xmlns="http://schemas.microsoft.com/sharepoint/v3" xsi:nil="true"/>
    <xd_ProgID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F0BE6BF-E87A-46EF-BDDD-199149C256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47695CA-BE95-49F2-97F6-28EF370A54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805D6C-B8DC-404E-9641-F8CAEFFAF1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A1F543-0560-4885-97B7-BFA7C1FD3A41}">
  <ds:schemaRefs>
    <ds:schemaRef ds:uri="http://schemas.microsoft.com/sharepoint/v3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747695CA-BE95-49F2-97F6-28EF370A542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Esri_Corporate_Template</Template>
  <TotalTime>0</TotalTime>
  <Words>611</Words>
  <Application>Microsoft Macintosh PowerPoint</Application>
  <PresentationFormat>On-screen Show (4:3)</PresentationFormat>
  <Paragraphs>93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Esri_Corporate_Template</vt:lpstr>
      <vt:lpstr>Esri_Corporate_Template_light</vt:lpstr>
      <vt:lpstr>Creating AMD Dijits for ArcGIS API for JavaScript</vt:lpstr>
      <vt:lpstr>Asynchronous Module Definition (AMD)</vt:lpstr>
      <vt:lpstr>Dojo Loader</vt:lpstr>
      <vt:lpstr>ready() and domReady!</vt:lpstr>
      <vt:lpstr>Legacy</vt:lpstr>
      <vt:lpstr>AMD</vt:lpstr>
      <vt:lpstr>Dojo Config</vt:lpstr>
      <vt:lpstr>Conditional Require</vt:lpstr>
      <vt:lpstr>A Simple Dijit: HTML5 Fullscreen a Map</vt:lpstr>
      <vt:lpstr>Converting legacy code tips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2013-02-21T23:56:20Z</dcterms:created>
  <dcterms:modified xsi:type="dcterms:W3CDTF">2013-03-27T05:10:51Z</dcterms:modified>
</cp:coreProperties>
</file>