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11"/>
  </p:notesMasterIdLst>
  <p:handoutMasterIdLst>
    <p:handoutMasterId r:id="rId12"/>
  </p:handoutMasterIdLst>
  <p:sldIdLst>
    <p:sldId id="263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9144000" cy="6858000" type="screen4x3"/>
  <p:notesSz cx="6904038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00"/>
    <a:srgbClr val="000066"/>
    <a:srgbClr val="FFFF99"/>
    <a:srgbClr val="969696"/>
    <a:srgbClr val="CCFFFF"/>
    <a:srgbClr val="5C090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66" y="-102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77A3A7E-F5CD-46D3-A13A-1E89DDCE1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84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7763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0750" y="4379913"/>
            <a:ext cx="5062538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FA596D1-2086-497E-B86B-EDC648C59B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609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9AC48-7069-41C9-BBA0-8615529DA65C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8739188" y="214313"/>
            <a:ext cx="74612" cy="21431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 smtClean="0">
                <a:solidFill>
                  <a:srgbClr val="FFFFFF"/>
                </a:solidFill>
                <a:latin typeface="Arial" pitchFamily="34" charset="0"/>
              </a:rPr>
              <a:t>®</a:t>
            </a:r>
          </a:p>
        </p:txBody>
      </p:sp>
      <p:pic>
        <p:nvPicPr>
          <p:cNvPr id="5" name="Picture 10" descr="OGC header 2010122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0"/>
            <a:ext cx="13811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3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3276600"/>
            <a:ext cx="7772400" cy="1143000"/>
          </a:xfrm>
        </p:spPr>
        <p:txBody>
          <a:bodyPr/>
          <a:lstStyle>
            <a:lvl1pPr>
              <a:defRPr sz="32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63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5720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rgbClr val="092E5C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09900" y="6400800"/>
            <a:ext cx="3276600" cy="304800"/>
          </a:xfrm>
        </p:spPr>
        <p:txBody>
          <a:bodyPr/>
          <a:lstStyle>
            <a:lvl1pPr>
              <a:defRPr dirty="0" smtClean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/>
              <a:t>Copyright © 2014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244307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2014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CC2AF-53E3-4102-9F9B-95E02476E4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4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5288" y="136525"/>
            <a:ext cx="2170112" cy="6034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36525"/>
            <a:ext cx="6361113" cy="6034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2014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3254-DEF5-4971-86C6-25BD74B383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7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2014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D8CA8-DA42-484A-8C65-92CBA5C05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0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2014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BCBD8-8BAC-44FF-BE88-B3175AA249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9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2014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7514E-C3C4-42A2-B5AA-F3D4B7D68D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8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2014 Open Geospatial Consortium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47A2C-5780-4146-81E5-0EB263958C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9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2014 Open Geospatial Consortium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78970-3676-47DA-89CC-BC19C9DF27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3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2014 Open Geospatial Consortium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00FB9-A2BE-4B3E-B073-971840374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1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2014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74CA9-66D6-4CFA-A5DB-CEC6E7E8B1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1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2014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CA338-4672-4C59-A13E-A6A8CE13BF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9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776288"/>
            <a:ext cx="845502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36525"/>
            <a:ext cx="86836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279525"/>
            <a:ext cx="84582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628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53200"/>
            <a:ext cx="320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 b="0" smtClean="0">
                <a:solidFill>
                  <a:srgbClr val="092E5C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2014 Open Geospatial Consortium</a:t>
            </a:r>
          </a:p>
        </p:txBody>
      </p:sp>
      <p:sp>
        <p:nvSpPr>
          <p:cNvPr id="4628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961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solidFill>
                  <a:srgbClr val="092E5C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653A9A5-426D-4CBC-B501-7694E86E5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Text Box 16"/>
          <p:cNvSpPr txBox="1">
            <a:spLocks noChangeArrowheads="1"/>
          </p:cNvSpPr>
          <p:nvPr/>
        </p:nvSpPr>
        <p:spPr bwMode="auto">
          <a:xfrm>
            <a:off x="333375" y="6219825"/>
            <a:ext cx="1157288" cy="6096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4000" smtClean="0">
                <a:solidFill>
                  <a:schemeClr val="tx2"/>
                </a:solidFill>
                <a:latin typeface="Times New Roman" charset="0"/>
              </a:rPr>
              <a:t>OGC</a:t>
            </a:r>
          </a:p>
        </p:txBody>
      </p:sp>
      <p:sp>
        <p:nvSpPr>
          <p:cNvPr id="1032" name="Text Box 20"/>
          <p:cNvSpPr txBox="1">
            <a:spLocks noChangeArrowheads="1"/>
          </p:cNvSpPr>
          <p:nvPr/>
        </p:nvSpPr>
        <p:spPr bwMode="auto">
          <a:xfrm>
            <a:off x="1498600" y="6270625"/>
            <a:ext cx="93663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mtClean="0">
                <a:solidFill>
                  <a:schemeClr val="tx2"/>
                </a:solidFill>
                <a:latin typeface="Arial" pitchFamily="34" charset="0"/>
              </a:rPr>
              <a:t>®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 sz="24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1pPr>
      <a:lvl2pPr marL="569913" indent="-22225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20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2pPr>
      <a:lvl3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3pPr>
      <a:lvl4pPr marL="12557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5pPr>
      <a:lvl6pPr marL="2055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6pPr>
      <a:lvl7pPr marL="25130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7pPr>
      <a:lvl8pPr marL="29702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8pPr>
      <a:lvl9pPr marL="34274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667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Standard file format for the exchange of gridded geodetic data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063080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Roger Lott, Melita Kennedy</a:t>
            </a:r>
          </a:p>
          <a:p>
            <a:r>
              <a:rPr lang="en-GB" sz="2600" dirty="0" smtClean="0"/>
              <a:t>International Association of Oil &amp; Gas Producers (IOGP)</a:t>
            </a:r>
          </a:p>
          <a:p>
            <a:r>
              <a:rPr lang="en-GB" sz="2600" dirty="0" smtClean="0"/>
              <a:t>Geodesy Subcommittee</a:t>
            </a:r>
          </a:p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Kevin Kelly, Rob Juergens, David Burrows, Keith Ryden</a:t>
            </a:r>
          </a:p>
          <a:p>
            <a:r>
              <a:rPr lang="en-GB" sz="2600" dirty="0" smtClean="0"/>
              <a:t>Esri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70773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What is the issue?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tx1"/>
                </a:solidFill>
              </a:rPr>
              <a:t>Use of gridded data in geodesy is increasing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More lat-long offset grids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More </a:t>
            </a:r>
            <a:r>
              <a:rPr lang="en-GB" dirty="0" err="1" smtClean="0">
                <a:solidFill>
                  <a:schemeClr val="tx1"/>
                </a:solidFill>
              </a:rPr>
              <a:t>geoid</a:t>
            </a:r>
            <a:r>
              <a:rPr lang="en-GB" dirty="0" smtClean="0">
                <a:solidFill>
                  <a:schemeClr val="tx1"/>
                </a:solidFill>
              </a:rPr>
              <a:t> and height correction models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More velocity and deformation grids</a:t>
            </a:r>
          </a:p>
          <a:p>
            <a:r>
              <a:rPr lang="en-GB" sz="2800" dirty="0" smtClean="0">
                <a:solidFill>
                  <a:schemeClr val="tx1"/>
                </a:solidFill>
              </a:rPr>
              <a:t>Trend expected to continue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No standard file format exists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Different organizations use different formats for the same data type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NADCON, NTv2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Multiple formats even within the same creating organization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EGM96, EGM2008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Each geodetic data type has its own grid format</a:t>
            </a:r>
          </a:p>
          <a:p>
            <a:pPr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89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What is the problem?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200"/>
          </a:xfrm>
        </p:spPr>
        <p:txBody>
          <a:bodyPr>
            <a:no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Because each grid is in a different format, developers </a:t>
            </a:r>
            <a:r>
              <a:rPr lang="en-GB" dirty="0">
                <a:solidFill>
                  <a:schemeClr val="tx1"/>
                </a:solidFill>
              </a:rPr>
              <a:t>of globally-marketed applications have </a:t>
            </a:r>
            <a:r>
              <a:rPr lang="en-GB" dirty="0" smtClean="0">
                <a:solidFill>
                  <a:schemeClr val="tx1"/>
                </a:solidFill>
              </a:rPr>
              <a:t>had </a:t>
            </a:r>
            <a:r>
              <a:rPr lang="en-GB" dirty="0">
                <a:solidFill>
                  <a:schemeClr val="tx1"/>
                </a:solidFill>
              </a:rPr>
              <a:t>to repeatedly write code to import the different grids. 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EPSG defines a different coordinate operation method for each </a:t>
            </a:r>
            <a:r>
              <a:rPr lang="en-GB" dirty="0" err="1" smtClean="0">
                <a:solidFill>
                  <a:schemeClr val="tx1"/>
                </a:solidFill>
              </a:rPr>
              <a:t>geoid</a:t>
            </a:r>
            <a:r>
              <a:rPr lang="en-GB" dirty="0" smtClean="0">
                <a:solidFill>
                  <a:schemeClr val="tx1"/>
                </a:solidFill>
              </a:rPr>
              <a:t> file format</a:t>
            </a:r>
          </a:p>
          <a:p>
            <a:r>
              <a:rPr lang="en-GB" dirty="0">
                <a:solidFill>
                  <a:schemeClr val="tx1"/>
                </a:solidFill>
              </a:rPr>
              <a:t>Users of globally-marketed applications have been unable to use </a:t>
            </a:r>
            <a:r>
              <a:rPr lang="en-GB" dirty="0" smtClean="0">
                <a:solidFill>
                  <a:schemeClr val="tx1"/>
                </a:solidFill>
              </a:rPr>
              <a:t>the gridded </a:t>
            </a:r>
            <a:r>
              <a:rPr lang="en-GB" dirty="0">
                <a:solidFill>
                  <a:schemeClr val="tx1"/>
                </a:solidFill>
              </a:rPr>
              <a:t>data until it has been incorporated into the </a:t>
            </a:r>
            <a:r>
              <a:rPr lang="en-GB" dirty="0" smtClean="0">
                <a:solidFill>
                  <a:schemeClr val="tx1"/>
                </a:solidFill>
              </a:rPr>
              <a:t>application they use.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Many existing formats do not define what the data represents</a:t>
            </a:r>
            <a:endParaRPr lang="en-GB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67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What are the benefits?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z="2800" dirty="0">
                <a:solidFill>
                  <a:schemeClr val="tx1"/>
                </a:solidFill>
              </a:rPr>
              <a:t>Grid producers would not have to provide reading </a:t>
            </a:r>
            <a:r>
              <a:rPr lang="en-GB" sz="2800" dirty="0" smtClean="0">
                <a:solidFill>
                  <a:schemeClr val="tx1"/>
                </a:solidFill>
              </a:rPr>
              <a:t>software for their data.</a:t>
            </a:r>
            <a:endParaRPr lang="en-GB" sz="2800" dirty="0">
              <a:solidFill>
                <a:schemeClr val="tx1"/>
              </a:solidFill>
            </a:endParaRPr>
          </a:p>
          <a:p>
            <a:pPr lvl="0"/>
            <a:r>
              <a:rPr lang="en-GB" sz="2800" dirty="0" smtClean="0">
                <a:solidFill>
                  <a:schemeClr val="tx1"/>
                </a:solidFill>
              </a:rPr>
              <a:t>Geodesy, survey </a:t>
            </a:r>
            <a:r>
              <a:rPr lang="en-GB" sz="2800" dirty="0">
                <a:solidFill>
                  <a:schemeClr val="tx1"/>
                </a:solidFill>
              </a:rPr>
              <a:t>and GIS software </a:t>
            </a:r>
            <a:r>
              <a:rPr lang="en-GB" sz="2800" dirty="0" smtClean="0">
                <a:solidFill>
                  <a:schemeClr val="tx1"/>
                </a:solidFill>
              </a:rPr>
              <a:t>developers </a:t>
            </a:r>
            <a:r>
              <a:rPr lang="en-GB" sz="2800" dirty="0">
                <a:solidFill>
                  <a:schemeClr val="tx1"/>
                </a:solidFill>
              </a:rPr>
              <a:t>would need to read only one grid file format.</a:t>
            </a:r>
          </a:p>
          <a:p>
            <a:pPr lvl="0"/>
            <a:r>
              <a:rPr lang="en-GB" sz="2800" dirty="0">
                <a:solidFill>
                  <a:schemeClr val="tx1"/>
                </a:solidFill>
              </a:rPr>
              <a:t>End users could use a new grid file </a:t>
            </a:r>
            <a:r>
              <a:rPr lang="en-GB" sz="2800" dirty="0" smtClean="0">
                <a:solidFill>
                  <a:schemeClr val="tx1"/>
                </a:solidFill>
              </a:rPr>
              <a:t>in their application as </a:t>
            </a:r>
            <a:r>
              <a:rPr lang="en-GB" sz="2800" dirty="0">
                <a:solidFill>
                  <a:schemeClr val="tx1"/>
                </a:solidFill>
              </a:rPr>
              <a:t>soon as it became available, without having to wait for their </a:t>
            </a:r>
            <a:r>
              <a:rPr lang="en-GB" sz="2800" dirty="0" smtClean="0">
                <a:solidFill>
                  <a:schemeClr val="tx1"/>
                </a:solidFill>
              </a:rPr>
              <a:t>vendor </a:t>
            </a:r>
            <a:r>
              <a:rPr lang="en-GB" sz="2800" dirty="0">
                <a:solidFill>
                  <a:schemeClr val="tx1"/>
                </a:solidFill>
              </a:rPr>
              <a:t>to produce a software upgrade.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77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Characteristics of a standard geodetic grid data exchange file format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458200" cy="4891088"/>
          </a:xfrm>
        </p:spPr>
        <p:txBody>
          <a:bodyPr>
            <a:normAutofit fontScale="85000" lnSpcReduction="10000"/>
          </a:bodyPr>
          <a:lstStyle/>
          <a:p>
            <a:r>
              <a:rPr lang="en-US" sz="2600" dirty="0" smtClean="0">
                <a:solidFill>
                  <a:schemeClr val="tx1"/>
                </a:solidFill>
              </a:rPr>
              <a:t>Support multi-resolution data through nested sub-grids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Support multi-dimensional data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Informative header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Including description fields to identify the data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User-definable content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Using KEYWORDS for standard </a:t>
            </a:r>
            <a:r>
              <a:rPr lang="en-US" dirty="0" err="1" smtClean="0">
                <a:solidFill>
                  <a:schemeClr val="tx1"/>
                </a:solidFill>
              </a:rPr>
              <a:t>datatypes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600" dirty="0" smtClean="0">
                <a:solidFill>
                  <a:schemeClr val="tx1"/>
                </a:solidFill>
              </a:rPr>
              <a:t>Fast access to any part of potentially large files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Support ASCII and Binary files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Open-source file IO library in modern development languages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Code to read and write grids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Code to convert between ASCII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Binary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600" dirty="0" smtClean="0">
                <a:solidFill>
                  <a:schemeClr val="tx1"/>
                </a:solidFill>
              </a:rPr>
              <a:t>Published and </a:t>
            </a:r>
            <a:r>
              <a:rPr lang="en-US" sz="2600" dirty="0" err="1" smtClean="0">
                <a:solidFill>
                  <a:schemeClr val="tx1"/>
                </a:solidFill>
              </a:rPr>
              <a:t>versionable</a:t>
            </a:r>
            <a:r>
              <a:rPr lang="en-US" sz="2600" dirty="0" smtClean="0">
                <a:solidFill>
                  <a:schemeClr val="tx1"/>
                </a:solidFill>
              </a:rPr>
              <a:t> standard file syntax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So users can write their own code if desired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Extendable format</a:t>
            </a:r>
          </a:p>
        </p:txBody>
      </p:sp>
    </p:spTree>
    <p:extLst>
      <p:ext uri="{BB962C8B-B14F-4D97-AF65-F5344CB8AC3E}">
        <p14:creationId xmlns:p14="http://schemas.microsoft.com/office/powerpoint/2010/main" val="286014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not </a:t>
            </a:r>
            <a:r>
              <a:rPr lang="en-US" b="1" dirty="0" err="1" smtClean="0"/>
              <a:t>NetCDF</a:t>
            </a:r>
            <a:r>
              <a:rPr lang="en-US" b="1" dirty="0" smtClean="0"/>
              <a:t>, HDF, etc?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No published, documented format syntax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Dependence on third-party code libraries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Vendor restrictions may prevent using these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Libraries may not exist on all platforms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Not platform independent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iOS</a:t>
            </a:r>
            <a:r>
              <a:rPr lang="en-US" dirty="0" smtClean="0">
                <a:solidFill>
                  <a:schemeClr val="tx1"/>
                </a:solidFill>
              </a:rPr>
              <a:t>, Android </a:t>
            </a:r>
            <a:r>
              <a:rPr lang="en-US" dirty="0" err="1" smtClean="0">
                <a:solidFill>
                  <a:schemeClr val="tx1"/>
                </a:solidFill>
              </a:rPr>
              <a:t>NetCDF</a:t>
            </a:r>
            <a:r>
              <a:rPr lang="en-US" dirty="0" smtClean="0">
                <a:solidFill>
                  <a:schemeClr val="tx1"/>
                </a:solidFill>
              </a:rPr>
              <a:t> API does not exist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Cannot depend on third parties to write API’s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No control over the performance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Interoperability issues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Formidable learning curve to use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Few geodetic agencies actually use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81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What this is not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>
                <a:solidFill>
                  <a:schemeClr val="tx1"/>
                </a:solidFill>
              </a:rPr>
              <a:t>There is no intention of producing a generic, self defining, extensible, grid file format.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too complex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complexity would limit adoption</a:t>
            </a:r>
          </a:p>
          <a:p>
            <a:pPr lvl="1">
              <a:buNone/>
            </a:pPr>
            <a:endParaRPr lang="en-GB" dirty="0" smtClean="0">
              <a:solidFill>
                <a:schemeClr val="tx1"/>
              </a:solidFill>
            </a:endParaRPr>
          </a:p>
          <a:p>
            <a:r>
              <a:rPr lang="en-GB" sz="2800" dirty="0" smtClean="0">
                <a:solidFill>
                  <a:schemeClr val="tx1"/>
                </a:solidFill>
              </a:rPr>
              <a:t>Proposal is to limit the scope to geodetic data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this allows explicit description of contents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82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OGC and/or ISO Standard?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>
                <a:solidFill>
                  <a:schemeClr val="tx1"/>
                </a:solidFill>
              </a:rPr>
              <a:t>Success will be determined by adoption</a:t>
            </a:r>
          </a:p>
          <a:p>
            <a:r>
              <a:rPr lang="en-GB" sz="2800" dirty="0" smtClean="0">
                <a:solidFill>
                  <a:schemeClr val="tx1"/>
                </a:solidFill>
              </a:rPr>
              <a:t>Having an ISO standard might help adoption in some governmental organisations creating gridded geodetic data</a:t>
            </a:r>
          </a:p>
          <a:p>
            <a:r>
              <a:rPr lang="en-GB" sz="2800" dirty="0" smtClean="0">
                <a:solidFill>
                  <a:schemeClr val="tx1"/>
                </a:solidFill>
              </a:rPr>
              <a:t>CRS Well Known Text was done as a joint OGC/ISO project, and that seemed to work well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00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smtClean="0">
                <a:cs typeface="+mj-cs"/>
              </a:rPr>
              <a:t>So </a:t>
            </a:r>
            <a:r>
              <a:rPr lang="de-DE" smtClean="0">
                <a:cs typeface="+mj-cs"/>
              </a:rPr>
              <a:t>what‘s next?</a:t>
            </a:r>
            <a:endParaRPr lang="en-US" dirty="0">
              <a:cs typeface="+mj-cs"/>
            </a:endParaRP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S</a:t>
            </a:r>
            <a:r>
              <a:rPr lang="en-US" altLang="en-US" dirty="0" smtClean="0">
                <a:solidFill>
                  <a:schemeClr val="tx1"/>
                </a:solidFill>
              </a:rPr>
              <a:t>et up a WIKI to document under the CRS Domain Working Group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Upload initial material that has been gathered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Define requirements and project scope</a:t>
            </a:r>
          </a:p>
          <a:p>
            <a:r>
              <a:rPr lang="en-US" altLang="en-US" dirty="0" smtClean="0">
                <a:solidFill>
                  <a:schemeClr val="tx1"/>
                </a:solidFill>
              </a:rPr>
              <a:t>Determine if there is interest – we’d need people interested in different aspects of the project: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Requirements and Design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Specification writing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Open Source API implementation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Testing</a:t>
            </a:r>
          </a:p>
          <a:p>
            <a:r>
              <a:rPr lang="en-US" altLang="en-US" dirty="0" smtClean="0">
                <a:solidFill>
                  <a:schemeClr val="tx1"/>
                </a:solidFill>
              </a:rPr>
              <a:t>Draft a SWG charter for review</a:t>
            </a:r>
          </a:p>
          <a:p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4100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92E5C"/>
              </a:buClr>
              <a:buChar char="•"/>
              <a:defRPr sz="24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92E5C"/>
              </a:buClr>
              <a:buChar char="–"/>
              <a:defRPr sz="20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92E5C"/>
              </a:buClr>
              <a:buChar char="•"/>
              <a:defRPr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92E5C"/>
              </a:buClr>
              <a:buChar char="–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900">
                <a:solidFill>
                  <a:srgbClr val="092E5C"/>
                </a:solidFill>
              </a:rPr>
              <a:t>Copyright © 2014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313913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GC_PowerPoint_Template">
  <a:themeElements>
    <a:clrScheme name="">
      <a:dk1>
        <a:srgbClr val="000000"/>
      </a:dk1>
      <a:lt1>
        <a:srgbClr val="FFFFCC"/>
      </a:lt1>
      <a:dk2>
        <a:srgbClr val="092E5C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GC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>
          <a:defRPr dirty="0" err="1" smtClean="0"/>
        </a:defPPr>
      </a:lstStyle>
    </a:txDef>
  </a:objectDefaults>
  <a:extraClrSchemeLst>
    <a:extraClrScheme>
      <a:clrScheme name="OGC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C_PowerPoint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560</Words>
  <Application>Microsoft Office PowerPoint</Application>
  <PresentationFormat>On-screen Show (4:3)</PresentationFormat>
  <Paragraphs>78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OGC_PowerPoint_Template</vt:lpstr>
      <vt:lpstr>Standard file format for the exchange of gridded geodetic data</vt:lpstr>
      <vt:lpstr>What is the issue?</vt:lpstr>
      <vt:lpstr>What is the problem?</vt:lpstr>
      <vt:lpstr>What are the benefits?</vt:lpstr>
      <vt:lpstr>Characteristics of a standard geodetic grid data exchange file format</vt:lpstr>
      <vt:lpstr>Why not NetCDF, HDF, etc?</vt:lpstr>
      <vt:lpstr>What this is not</vt:lpstr>
      <vt:lpstr>OGC and/or ISO Standard?</vt:lpstr>
      <vt:lpstr>So what‘s next?</vt:lpstr>
    </vt:vector>
  </TitlesOfParts>
  <Company>OGC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OGC TC/PC</dc:subject>
  <dc:creator>Carl Reed</dc:creator>
  <cp:lastModifiedBy>Keith Ryden</cp:lastModifiedBy>
  <cp:revision>59</cp:revision>
  <cp:lastPrinted>2003-02-03T21:59:32Z</cp:lastPrinted>
  <dcterms:created xsi:type="dcterms:W3CDTF">2009-10-20T16:54:31Z</dcterms:created>
  <dcterms:modified xsi:type="dcterms:W3CDTF">2015-03-10T07:41:59Z</dcterms:modified>
</cp:coreProperties>
</file>