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>
      <p:cViewPr varScale="1">
        <p:scale>
          <a:sx n="101" d="100"/>
          <a:sy n="101" d="100"/>
        </p:scale>
        <p:origin x="294" y="7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1C11CD45-6C39-3A47-9A75-211CA23DB5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4714" y="1034842"/>
            <a:ext cx="519373" cy="246221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</a:rPr>
              <a:t>Sponsor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3A910C-039B-E84E-B097-1B6C833C7F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900" y="1600200"/>
            <a:ext cx="3429000" cy="6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Geo/PROJ/issues/1001" TargetMode="External"/><Relationship Id="rId2" Type="http://schemas.openxmlformats.org/officeDocument/2006/relationships/hyperlink" Target="https://proj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sts.osgeo.org/pipermail/proj/2019-November/00900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7772400" cy="1447800"/>
          </a:xfrm>
        </p:spPr>
        <p:txBody>
          <a:bodyPr/>
          <a:lstStyle/>
          <a:p>
            <a:r>
              <a:rPr lang="en-GB" b="1" dirty="0"/>
              <a:t>Standard file format for the exchange of gridded geodetic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113th OGC Technical Committee</a:t>
            </a:r>
          </a:p>
          <a:p>
            <a:r>
              <a:rPr lang="en-US" altLang="en-US" dirty="0">
                <a:ea typeface="MS PGothic" charset="-128"/>
              </a:rPr>
              <a:t>Toulouse, France</a:t>
            </a:r>
          </a:p>
          <a:p>
            <a:r>
              <a:rPr lang="en-US" altLang="en-US" dirty="0">
                <a:ea typeface="MS PGothic" charset="-128"/>
              </a:rPr>
              <a:t>Kevin M. Kelly, </a:t>
            </a:r>
            <a:r>
              <a:rPr lang="en-US" altLang="en-US" dirty="0" err="1">
                <a:ea typeface="MS PGothic" charset="-128"/>
              </a:rPr>
              <a:t>Esri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18 November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70D6B-6B27-C54E-9E45-CD7F0D9C0B38}"/>
              </a:ext>
            </a:extLst>
          </p:cNvPr>
          <p:cNvSpPr txBox="1"/>
          <p:nvPr/>
        </p:nvSpPr>
        <p:spPr>
          <a:xfrm>
            <a:off x="4529959" y="1135117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A93-D75F-FA41-AD14-08C9661E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F624-04A8-E647-B385-7E210C4A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5400" dirty="0"/>
              <a:t>SSID: </a:t>
            </a:r>
            <a:r>
              <a:rPr lang="en-US" sz="5400" dirty="0" err="1"/>
              <a:t>ogcairbus</a:t>
            </a: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PW: </a:t>
            </a:r>
            <a:r>
              <a:rPr lang="en-US" sz="5400" dirty="0" err="1"/>
              <a:t>ogcairbus</a:t>
            </a:r>
            <a:endParaRPr lang="en-US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4CB5B-D07D-0649-A049-D0BEF39C6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391053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796D-3274-425B-B47F-F8657EF9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ACFB-B0C8-4EF4-9B63-5540943D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gridded data in geodesy is increasing</a:t>
            </a:r>
          </a:p>
          <a:p>
            <a:pPr lvl="1"/>
            <a:r>
              <a:rPr lang="en-US" dirty="0"/>
              <a:t>Geoids, datum shifts, velocity and deformation grids, and more</a:t>
            </a:r>
          </a:p>
          <a:p>
            <a:r>
              <a:rPr lang="en-US" dirty="0"/>
              <a:t>No standard file format exists</a:t>
            </a:r>
          </a:p>
          <a:p>
            <a:pPr lvl="1"/>
            <a:r>
              <a:rPr lang="en-US" dirty="0"/>
              <a:t>Each geodetic data type has its own grid format</a:t>
            </a:r>
          </a:p>
          <a:p>
            <a:r>
              <a:rPr lang="en-US" dirty="0"/>
              <a:t>Implementation unwieldy since unique code needed to import the different grids</a:t>
            </a:r>
          </a:p>
          <a:p>
            <a:r>
              <a:rPr lang="en-US" dirty="0"/>
              <a:t>Many existing formats do not define what the data represents</a:t>
            </a:r>
          </a:p>
          <a:p>
            <a:r>
              <a:rPr lang="en-US" dirty="0"/>
              <a:t> Propose a standard: Gridded Geodetic Data </a:t>
            </a:r>
            <a:r>
              <a:rPr lang="en-US" dirty="0" err="1"/>
              <a:t>eXchange</a:t>
            </a:r>
            <a:r>
              <a:rPr lang="en-US" dirty="0"/>
              <a:t> Format (GGXF)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BE5FF-A4B7-461F-ABB1-13ADE0FBE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206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796D-3274-425B-B47F-F8657EF9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ACFB-B0C8-4EF4-9B63-5540943D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producers would not have to provide their own software for each data format</a:t>
            </a:r>
          </a:p>
          <a:p>
            <a:r>
              <a:rPr lang="en-US" dirty="0"/>
              <a:t>Survey and GIS software vendors would need to read only one grid file format</a:t>
            </a:r>
          </a:p>
          <a:p>
            <a:r>
              <a:rPr lang="en-US" dirty="0"/>
              <a:t>End users could use a new grid file as soon as it became available, without having to wait for their application vendor to produce a software upgrade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BE5FF-A4B7-461F-ABB1-13ADE0FBE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069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796D-3274-425B-B47F-F8657EF9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GGXF History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ACFB-B0C8-4EF4-9B63-5540943D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as an </a:t>
            </a:r>
            <a:r>
              <a:rPr lang="en-US" dirty="0" err="1"/>
              <a:t>Esri</a:t>
            </a:r>
            <a:r>
              <a:rPr lang="en-US" dirty="0"/>
              <a:t> internal initiative in 2013 to streamline grid management</a:t>
            </a:r>
          </a:p>
          <a:p>
            <a:r>
              <a:rPr lang="en-US" dirty="0"/>
              <a:t>Initial efforts to create new format from scratch. Main properties:</a:t>
            </a:r>
          </a:p>
          <a:p>
            <a:pPr lvl="1"/>
            <a:r>
              <a:rPr lang="en-US" dirty="0"/>
              <a:t>Multi-dimensional</a:t>
            </a:r>
          </a:p>
          <a:p>
            <a:pPr lvl="1"/>
            <a:r>
              <a:rPr lang="en-US" dirty="0"/>
              <a:t>Multi-resolution</a:t>
            </a:r>
          </a:p>
          <a:p>
            <a:pPr lvl="1"/>
            <a:r>
              <a:rPr lang="en-US" dirty="0"/>
              <a:t>Self-defining header</a:t>
            </a:r>
          </a:p>
          <a:p>
            <a:pPr lvl="1"/>
            <a:r>
              <a:rPr lang="en-US" dirty="0"/>
              <a:t>Applicable to any datatype defined on a </a:t>
            </a:r>
            <a:r>
              <a:rPr lang="en-US" dirty="0" err="1"/>
              <a:t>graticular</a:t>
            </a:r>
            <a:r>
              <a:rPr lang="en-US" dirty="0"/>
              <a:t> grid</a:t>
            </a:r>
          </a:p>
          <a:p>
            <a:pPr lvl="1"/>
            <a:r>
              <a:rPr lang="en-US" dirty="0"/>
              <a:t>Binary data storage structure</a:t>
            </a:r>
          </a:p>
          <a:p>
            <a:pPr lvl="1"/>
            <a:r>
              <a:rPr lang="en-US" dirty="0"/>
              <a:t>Open-source GGXF reader/writers from some existing formats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BE5FF-A4B7-461F-ABB1-13ADE0FBE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369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796D-3274-425B-B47F-F8657EF9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Vetting GGXF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ACFB-B0C8-4EF4-9B63-5540943D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Kelly, K.M., R. Juergens, M. Kennedy, D. Burrows and R. Lott, 2015, </a:t>
            </a:r>
            <a:r>
              <a:rPr lang="en-US" b="1" i="1" dirty="0"/>
              <a:t>A Standard File Format For Gridded Geodetic Data (G01p-252)</a:t>
            </a:r>
            <a:r>
              <a:rPr lang="en-US" dirty="0"/>
              <a:t>, Poster, 6th General Assembly of the International Union of Geodesy and Geophysics (IUGG), June 22 to July 2, 2015, Prague, Czech Republic.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Submitted associated paper (Not published)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Lott, R.M., M. Kennedy, K.M. Kelly, R. Juergens, D. Burrows and K. Ryden, 2015, </a:t>
            </a:r>
            <a:r>
              <a:rPr lang="en-US" b="1" i="1" dirty="0"/>
              <a:t>Standard file format for the exchange of gridded geodetic data</a:t>
            </a:r>
            <a:r>
              <a:rPr lang="en-US" dirty="0"/>
              <a:t>, OGC TC/PC Meeting, Barcelona, Spain, 9-13 March 2015.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BE5FF-A4B7-461F-ABB1-13ADE0FBE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132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796D-3274-425B-B47F-F8657EF9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 </a:t>
            </a:r>
            <a:r>
              <a:rPr lang="en-US" dirty="0" err="1"/>
              <a:t>NetCDF</a:t>
            </a:r>
            <a:r>
              <a:rPr lang="en-US" dirty="0"/>
              <a:t>/HDF5 to GGXF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ACFB-B0C8-4EF4-9B63-5540943D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GGXF a formidable task? Why create yet another format?</a:t>
            </a:r>
          </a:p>
          <a:p>
            <a:r>
              <a:rPr lang="en-US" dirty="0" err="1"/>
              <a:t>NetCDF</a:t>
            </a:r>
            <a:r>
              <a:rPr lang="en-US" dirty="0"/>
              <a:t>/HDF5 mature, widely used, robust, OGC Standard</a:t>
            </a:r>
          </a:p>
          <a:p>
            <a:r>
              <a:rPr lang="en-US" dirty="0"/>
              <a:t> Can we adapt </a:t>
            </a:r>
            <a:r>
              <a:rPr lang="en-US" dirty="0" err="1"/>
              <a:t>NetCDF</a:t>
            </a:r>
            <a:r>
              <a:rPr lang="en-US" dirty="0"/>
              <a:t>/HDF5 to GGXF? Let’s try it!</a:t>
            </a:r>
          </a:p>
          <a:p>
            <a:r>
              <a:rPr lang="en-US" dirty="0"/>
              <a:t>Based on the Common Data Form Language File (CDL) standards:</a:t>
            </a:r>
          </a:p>
          <a:p>
            <a:pPr lvl="1"/>
            <a:r>
              <a:rPr lang="en-US" dirty="0"/>
              <a:t>Created a set of variables (standard names) relevant to GGXF</a:t>
            </a:r>
          </a:p>
          <a:p>
            <a:pPr lvl="1"/>
            <a:r>
              <a:rPr lang="en-US" dirty="0"/>
              <a:t>These defined a self-describing CDL header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NetCDF</a:t>
            </a:r>
            <a:r>
              <a:rPr lang="en-US" dirty="0"/>
              <a:t> library to convert a multi-resolution, nested NTv2 grid file into CDL file and into binary </a:t>
            </a:r>
            <a:r>
              <a:rPr lang="en-US" dirty="0" err="1"/>
              <a:t>NetCDF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Successfully recovered CDL from binary </a:t>
            </a:r>
            <a:r>
              <a:rPr lang="en-US" dirty="0" err="1"/>
              <a:t>NetCDF</a:t>
            </a:r>
            <a:r>
              <a:rPr lang="en-US" dirty="0"/>
              <a:t> file</a:t>
            </a:r>
          </a:p>
          <a:p>
            <a:r>
              <a:rPr lang="en-US" dirty="0"/>
              <a:t>“Warm and fuzzy” that </a:t>
            </a:r>
            <a:r>
              <a:rPr lang="en-US" dirty="0" err="1"/>
              <a:t>NetCDF</a:t>
            </a:r>
            <a:r>
              <a:rPr lang="en-US" dirty="0"/>
              <a:t> could possibly serve as a platform for GGXF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BE5FF-A4B7-461F-ABB1-13ADE0FBE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507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796D-3274-425B-B47F-F8657EF9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7ACFB-B0C8-4EF4-9B63-5540943D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up-take:</a:t>
            </a:r>
          </a:p>
          <a:p>
            <a:pPr lvl="1"/>
            <a:r>
              <a:rPr lang="en-US" dirty="0"/>
              <a:t>Is GGXF built on </a:t>
            </a:r>
            <a:r>
              <a:rPr lang="en-US" dirty="0" err="1"/>
              <a:t>NetCDF</a:t>
            </a:r>
            <a:r>
              <a:rPr lang="en-US" dirty="0"/>
              <a:t>/HDF5 viable?</a:t>
            </a:r>
          </a:p>
          <a:p>
            <a:pPr lvl="1"/>
            <a:r>
              <a:rPr lang="en-US" dirty="0"/>
              <a:t>GGXF as is needs much more study/development to “</a:t>
            </a:r>
            <a:r>
              <a:rPr lang="en-US" dirty="0" err="1"/>
              <a:t>robusticize</a:t>
            </a:r>
            <a:r>
              <a:rPr lang="en-US" dirty="0"/>
              <a:t>” it</a:t>
            </a:r>
          </a:p>
          <a:p>
            <a:pPr lvl="1"/>
            <a:r>
              <a:rPr lang="en-US" dirty="0"/>
              <a:t>Propose as OGC/ISO standard. Is it ready or premature?</a:t>
            </a:r>
          </a:p>
          <a:p>
            <a:r>
              <a:rPr lang="en-US" dirty="0"/>
              <a:t>Comparison with other initiatives:</a:t>
            </a:r>
          </a:p>
          <a:p>
            <a:pPr lvl="1"/>
            <a:r>
              <a:rPr lang="en-US" dirty="0">
                <a:hlinkClick r:id="rId2"/>
              </a:rPr>
              <a:t>PROJ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Add support for deformation models #1001 </a:t>
            </a:r>
            <a:r>
              <a:rPr lang="en-US" dirty="0"/>
              <a:t>(Dr. Chris Crook, LINZ)</a:t>
            </a:r>
          </a:p>
          <a:p>
            <a:pPr lvl="1"/>
            <a:r>
              <a:rPr lang="en-US" dirty="0"/>
              <a:t>PROJ - GEOTIFF thread </a:t>
            </a:r>
            <a:r>
              <a:rPr lang="en-US" dirty="0">
                <a:hlinkClick r:id="rId4"/>
              </a:rPr>
              <a:t>Grid CDN Update and Crowdfunding Request</a:t>
            </a:r>
            <a:endParaRPr lang="en-US" dirty="0"/>
          </a:p>
          <a:p>
            <a:r>
              <a:rPr lang="en-US" dirty="0"/>
              <a:t>For GGXF:</a:t>
            </a:r>
          </a:p>
          <a:p>
            <a:pPr lvl="1"/>
            <a:r>
              <a:rPr lang="en-US" dirty="0"/>
              <a:t>Develop code to access the data in the binary </a:t>
            </a:r>
            <a:r>
              <a:rPr lang="en-US" dirty="0" err="1"/>
              <a:t>NetCDF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Code samples to convert some of the more commonly used grid formats into GGXF</a:t>
            </a:r>
          </a:p>
          <a:p>
            <a:pPr lvl="1"/>
            <a:r>
              <a:rPr lang="en-US" dirty="0"/>
              <a:t>Implement in </a:t>
            </a:r>
            <a:r>
              <a:rPr lang="en-US" dirty="0" err="1"/>
              <a:t>Esri</a:t>
            </a:r>
            <a:r>
              <a:rPr lang="en-US" dirty="0"/>
              <a:t> Projection Engine (PE)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BE5FF-A4B7-461F-ABB1-13ADE0FBE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3604152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</TotalTime>
  <Words>614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PGothic</vt:lpstr>
      <vt:lpstr>Arial</vt:lpstr>
      <vt:lpstr>Arial Black</vt:lpstr>
      <vt:lpstr>CG Times</vt:lpstr>
      <vt:lpstr>Times New Roman</vt:lpstr>
      <vt:lpstr>OGC_PowerPoint_Template</vt:lpstr>
      <vt:lpstr>Standard file format for the exchange of gridded geodetic data</vt:lpstr>
      <vt:lpstr>WiFi details</vt:lpstr>
      <vt:lpstr>Motivation</vt:lpstr>
      <vt:lpstr>Business Case</vt:lpstr>
      <vt:lpstr>GGXF History</vt:lpstr>
      <vt:lpstr>Vetting GGXF</vt:lpstr>
      <vt:lpstr>Adapt NetCDF/HDF5 to GGXF</vt:lpstr>
      <vt:lpstr>Next Steps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Kevin M. Kelly</cp:lastModifiedBy>
  <cp:revision>74</cp:revision>
  <cp:lastPrinted>2003-02-03T21:59:32Z</cp:lastPrinted>
  <dcterms:created xsi:type="dcterms:W3CDTF">2015-09-08T23:47:11Z</dcterms:created>
  <dcterms:modified xsi:type="dcterms:W3CDTF">2020-01-09T18:34:01Z</dcterms:modified>
</cp:coreProperties>
</file>