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94"/>
  </p:notesMasterIdLst>
  <p:handoutMasterIdLst>
    <p:handoutMasterId r:id="rId95"/>
  </p:handoutMasterIdLst>
  <p:sldIdLst>
    <p:sldId id="587" r:id="rId70"/>
    <p:sldId id="588" r:id="rId71"/>
    <p:sldId id="602" r:id="rId72"/>
    <p:sldId id="603" r:id="rId73"/>
    <p:sldId id="610" r:id="rId74"/>
    <p:sldId id="606" r:id="rId75"/>
    <p:sldId id="605" r:id="rId76"/>
    <p:sldId id="604" r:id="rId77"/>
    <p:sldId id="609" r:id="rId78"/>
    <p:sldId id="607" r:id="rId79"/>
    <p:sldId id="611" r:id="rId80"/>
    <p:sldId id="608" r:id="rId81"/>
    <p:sldId id="593" r:id="rId82"/>
    <p:sldId id="613" r:id="rId83"/>
    <p:sldId id="615" r:id="rId84"/>
    <p:sldId id="616" r:id="rId85"/>
    <p:sldId id="596" r:id="rId86"/>
    <p:sldId id="617" r:id="rId87"/>
    <p:sldId id="618" r:id="rId88"/>
    <p:sldId id="619" r:id="rId89"/>
    <p:sldId id="620" r:id="rId90"/>
    <p:sldId id="621" r:id="rId91"/>
    <p:sldId id="622" r:id="rId92"/>
    <p:sldId id="595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79508" autoAdjust="0"/>
  </p:normalViewPr>
  <p:slideViewPr>
    <p:cSldViewPr snapToGrid="0" snapToObjects="1" showGuides="1">
      <p:cViewPr>
        <p:scale>
          <a:sx n="100" d="100"/>
          <a:sy n="100" d="100"/>
        </p:scale>
        <p:origin x="-72" y="876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slide" Target="slides/slide15.xml"/><Relationship Id="rId89" Type="http://schemas.openxmlformats.org/officeDocument/2006/relationships/slide" Target="slides/slide20.xml"/><Relationship Id="rId9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slide" Target="slides/slide2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slide" Target="slides/slide18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90" Type="http://schemas.openxmlformats.org/officeDocument/2006/relationships/slide" Target="slides/slide21.xml"/><Relationship Id="rId95" Type="http://schemas.openxmlformats.org/officeDocument/2006/relationships/handoutMaster" Target="handoutMasters/handout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93" Type="http://schemas.openxmlformats.org/officeDocument/2006/relationships/slide" Target="slides/slide2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slide" Target="slides/slide22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6/28/2018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Esri</a:t>
            </a:r>
            <a:r>
              <a:rPr lang="en-US" baseline="0" dirty="0" smtClean="0"/>
              <a:t> Corporate Template-Dark v3.4</a:t>
            </a:r>
          </a:p>
          <a:p>
            <a:r>
              <a:rPr lang="en-US" baseline="0" dirty="0" smtClean="0"/>
              <a:t>16:9 version – January 29, 2017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templates, sample files, and icons, see https://compass.esri.com/resources/presentations/Pages/Main.aspx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 smtClean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6/28/2018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6/28/2018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6/28/2018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redarchive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pia.esri.com/WebGIS/arcgis-for-server/issues/5318" TargetMode="External"/><Relationship Id="rId2" Type="http://schemas.openxmlformats.org/officeDocument/2006/relationships/hyperlink" Target="https://devtopia.esri.com/WebGIS/arcgis-for-server/issues/5296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9224" y="422787"/>
            <a:ext cx="8525773" cy="1327355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Mesh Scene Layer</a:t>
            </a:r>
            <a:br>
              <a:rPr lang="en-US" dirty="0" smtClean="0"/>
            </a:br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28387" y="6482243"/>
            <a:ext cx="5063613" cy="375758"/>
          </a:xfrm>
          <a:gradFill flip="none" rotWithShape="1">
            <a:gsLst>
              <a:gs pos="95000">
                <a:srgbClr val="053264">
                  <a:alpha val="82000"/>
                </a:srgbClr>
              </a:gs>
              <a:gs pos="0">
                <a:srgbClr val="00B9F2">
                  <a:alpha val="28000"/>
                </a:srgbClr>
              </a:gs>
            </a:gsLst>
            <a:path path="circle">
              <a:fillToRect t="100000" r="10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latin typeface="Calibri" panose="020F0502020204030204" pitchFamily="34" charset="0"/>
              </a:rPr>
              <a:t>Ronald </a:t>
            </a:r>
            <a:r>
              <a:rPr lang="en-US" i="1" dirty="0" err="1" smtClean="0">
                <a:latin typeface="Calibri" panose="020F0502020204030204" pitchFamily="34" charset="0"/>
              </a:rPr>
              <a:t>Poirrier</a:t>
            </a:r>
            <a:r>
              <a:rPr lang="en-US" i="1" dirty="0" smtClean="0">
                <a:latin typeface="Calibri" panose="020F0502020204030204" pitchFamily="34" charset="0"/>
              </a:rPr>
              <a:t> - </a:t>
            </a:r>
            <a:r>
              <a:rPr lang="en-US" i="1" dirty="0" smtClean="0">
                <a:latin typeface="Calibri" panose="020F0502020204030204" pitchFamily="34" charset="0"/>
              </a:rPr>
              <a:t>rpoirrier@esri.com</a:t>
            </a:r>
            <a:endParaRPr lang="en-US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Implementation: Paged-access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9281652" cy="3429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I3S changes:</a:t>
            </a:r>
          </a:p>
          <a:p>
            <a:r>
              <a:rPr lang="en-US" dirty="0" smtClean="0"/>
              <a:t>Group 64 nodes per page document</a:t>
            </a:r>
          </a:p>
          <a:p>
            <a:r>
              <a:rPr lang="en-US" dirty="0" smtClean="0"/>
              <a:t>Strip redundant info (</a:t>
            </a:r>
            <a:r>
              <a:rPr lang="en-US" i="1" dirty="0" smtClean="0"/>
              <a:t>parent</a:t>
            </a:r>
            <a:r>
              <a:rPr lang="en-US" dirty="0" smtClean="0"/>
              <a:t>, </a:t>
            </a:r>
            <a:r>
              <a:rPr lang="en-US" i="1" dirty="0" smtClean="0"/>
              <a:t>neighbors</a:t>
            </a:r>
            <a:r>
              <a:rPr lang="en-US" dirty="0" smtClean="0"/>
              <a:t>) and use implicit </a:t>
            </a:r>
            <a:r>
              <a:rPr lang="en-US" i="1" dirty="0" smtClean="0"/>
              <a:t>resource references</a:t>
            </a:r>
          </a:p>
          <a:p>
            <a:r>
              <a:rPr lang="en-US" dirty="0" smtClean="0"/>
              <a:t>Children IDs store in array ( != PCSL)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Testing:</a:t>
            </a:r>
          </a:p>
          <a:p>
            <a:r>
              <a:rPr lang="en-US" dirty="0" smtClean="0"/>
              <a:t>Current I3S -&gt; Optimized SLPK tool</a:t>
            </a:r>
            <a:endParaRPr lang="en-US" dirty="0"/>
          </a:p>
          <a:p>
            <a:r>
              <a:rPr lang="en-US" dirty="0"/>
              <a:t>IO test-bench with adjustable Time-to-first-byte (TTFB) </a:t>
            </a:r>
          </a:p>
          <a:p>
            <a:pPr marL="280987" lvl="1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263" y="1023617"/>
            <a:ext cx="4450965" cy="5816977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"{b13b9d33-0f0b-413d-bc5f-af6bc67c6861}"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"3-0-0-1-2-0-0-1-0-2-3-2-2"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"level"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mbs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39.66847182390115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21.262627149132967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138.55127158371869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116.12447675184754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lodSelection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metricType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CE9178"/>
                </a:solidFill>
                <a:latin typeface="Consolas" panose="020B0609020204030204" pitchFamily="49" charset="0"/>
              </a:rPr>
              <a:t>maxScreenThreshold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maxError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464.49790700739015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sharedResource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"./shared"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featureData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"./features/0"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geometryData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"./geometries/0"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textureData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"./textures/0_0"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parentNode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"3-0-0-1-2-0-0-1-0-2-3-2"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"../3-0-0-1-2-0-0-1-0-2-3-2"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mbs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39.668477023526457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21.263779079831718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139.35749766391842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243.46394427723499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"features"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"neighbors"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"3-0-0-1-2-0-0-1-0-2-3-2-3"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"../3-0-0-1-2-0-0-1-0-2-3-2-3"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mbs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39.668484321157457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21.264825607646465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139.70987085165345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127.72737785669715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"3-0-0-1-2-0-0-1-2-0-1-0-0"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"../3-0-0-1-2-0-0-1-2-0-1-0-0"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mbs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39.669773973113244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21.262620777987344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140.86407515730735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172.44740531459757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"3-0-0-1-2-0-0-1-2-0-1-0-1"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>
                <a:solidFill>
                  <a:srgbClr val="CE9178"/>
                </a:solidFill>
                <a:latin typeface="Consolas" panose="020B0609020204030204" pitchFamily="49" charset="0"/>
              </a:rPr>
              <a:t>"../3-0-0-1-2-0-0-1-2-0-1-0-1"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 err="1">
                <a:solidFill>
                  <a:srgbClr val="9CDCFE"/>
                </a:solidFill>
                <a:latin typeface="Consolas" panose="020B0609020204030204" pitchFamily="49" charset="0"/>
              </a:rPr>
              <a:t>mbs</a:t>
            </a:r>
            <a:r>
              <a:rPr lang="en-US" sz="6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39.669783921691248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21.264820447670893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140.39121340151823</a:t>
            </a:r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>
                <a:solidFill>
                  <a:srgbClr val="B5CEA8"/>
                </a:solidFill>
                <a:latin typeface="Consolas" panose="020B0609020204030204" pitchFamily="49" charset="0"/>
              </a:rPr>
              <a:t>180.40225565199452</a:t>
            </a:r>
            <a:endParaRPr lang="en-US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6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"children"</a:t>
            </a:r>
            <a:r>
              <a:rPr lang="en-US" sz="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922" y="2065487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obb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"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center"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35.24185021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31.79702943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764.774121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halfSize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1894.442749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822.7074585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81.25891876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quaternion"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      0.00248162006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-0.01082093921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-0.008798263967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0.9998996854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]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textureWidth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256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textureHeight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vertexCount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2310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"children"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19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 26, 75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]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6" y="377286"/>
            <a:ext cx="6147619" cy="64633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Current 3DNodeDocument.json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(leaf node without OBB)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67989" y="946079"/>
            <a:ext cx="6147619" cy="64633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Node Object (64 per page)</a:t>
            </a:r>
          </a:p>
          <a:p>
            <a:pPr algn="ctr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(with OBB)</a:t>
            </a:r>
            <a:endParaRPr lang="en-US" sz="1800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5535561" y="3175819"/>
            <a:ext cx="1032387" cy="58010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308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Implementation: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Texture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Evaluate bandwidth vs. GPU memory consumption in all 3 scenarios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IO </a:t>
            </a:r>
            <a:r>
              <a:rPr lang="en-US" dirty="0"/>
              <a:t>test-bench with adjustable </a:t>
            </a:r>
            <a:r>
              <a:rPr lang="en-US" dirty="0" smtClean="0"/>
              <a:t>Bandwidth (Bytes per sec)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5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&amp;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6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63" y="497959"/>
            <a:ext cx="3541837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971550"/>
            <a:ext cx="10369296" cy="4933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Vricon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Mecca, Saudi Arabia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~22,000 tiles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~2 GB </a:t>
            </a:r>
            <a:r>
              <a:rPr lang="en-US" dirty="0"/>
              <a:t>(jpeg only), ~7.2GB (</a:t>
            </a:r>
            <a:r>
              <a:rPr lang="en-US" dirty="0" err="1"/>
              <a:t>jpeg+DDS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Texture size ~1024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Acute 3D: Girona, Spain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6,800 </a:t>
            </a:r>
            <a:r>
              <a:rPr lang="en-US" dirty="0"/>
              <a:t>tiles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4 GB </a:t>
            </a:r>
            <a:r>
              <a:rPr lang="en-US" dirty="0"/>
              <a:t>(</a:t>
            </a:r>
            <a:r>
              <a:rPr lang="en-US" dirty="0" smtClean="0"/>
              <a:t>jpeg + DDS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Texture size varies, but usually &lt; 1024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Context Capture: Jerusalem, Israel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49,000 </a:t>
            </a:r>
            <a:r>
              <a:rPr lang="en-US" dirty="0"/>
              <a:t>tiles</a:t>
            </a:r>
          </a:p>
          <a:p>
            <a:pPr lvl="1"/>
            <a:r>
              <a:rPr lang="en-US" dirty="0"/>
              <a:t>~6 GB (jpeg only), </a:t>
            </a:r>
            <a:r>
              <a:rPr lang="en-US" dirty="0" smtClean="0"/>
              <a:t>11 GB </a:t>
            </a:r>
            <a:r>
              <a:rPr lang="en-US" dirty="0"/>
              <a:t>(jpeg + DDS)</a:t>
            </a:r>
          </a:p>
          <a:p>
            <a:pPr lvl="1"/>
            <a:r>
              <a:rPr lang="en-US" dirty="0"/>
              <a:t>Texture size varies, but usually &lt; </a:t>
            </a:r>
            <a:r>
              <a:rPr lang="en-US" dirty="0" smtClean="0"/>
              <a:t>512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177085"/>
            <a:ext cx="10826495" cy="21544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08" y="3349592"/>
            <a:ext cx="3938587" cy="2213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971550"/>
            <a:ext cx="384381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93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63" y="497959"/>
            <a:ext cx="3541837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Other providers…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290760"/>
            <a:ext cx="10369296" cy="4933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Test datasets on </a:t>
            </a:r>
            <a:r>
              <a:rPr lang="en-US" dirty="0" smtClean="0">
                <a:hlinkClick r:id="rId2" action="ppaction://hlinkfile"/>
              </a:rPr>
              <a:t>\\redarchive</a:t>
            </a:r>
            <a:r>
              <a:rPr lang="en-US" dirty="0" smtClean="0"/>
              <a:t> are either: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Too small (size or extent) for benchmarking (Drone2Map, OSGB)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Have drawing issues (</a:t>
            </a:r>
            <a:r>
              <a:rPr lang="en-US" dirty="0" err="1" smtClean="0"/>
              <a:t>Vexcel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Won’t draw at all (Skyline, </a:t>
            </a:r>
            <a:r>
              <a:rPr lang="en-US" dirty="0" err="1" smtClean="0"/>
              <a:t>Aerometrex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Benchmarking new datasets is easy (SLPK or live Service): </a:t>
            </a:r>
          </a:p>
          <a:p>
            <a:pPr marL="283464" lvl="1" indent="0">
              <a:lnSpc>
                <a:spcPct val="150000"/>
              </a:lnSpc>
              <a:buNone/>
            </a:pPr>
            <a:r>
              <a:rPr lang="en-US" dirty="0" smtClean="0"/>
              <a:t>-&gt; Add representative datasets when they become available.</a:t>
            </a:r>
          </a:p>
          <a:p>
            <a:pPr marL="283464" lvl="1" indent="0">
              <a:lnSpc>
                <a:spcPct val="150000"/>
              </a:lnSpc>
              <a:buNone/>
            </a:pPr>
            <a:r>
              <a:rPr lang="en-US" dirty="0" smtClean="0"/>
              <a:t>-&gt; Investigate customer/distributor complains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800" y="6177085"/>
            <a:ext cx="10826495" cy="2154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8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 Quality Improvements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1209675" y="1866684"/>
            <a:ext cx="9401175" cy="3495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 </a:t>
            </a:r>
            <a:r>
              <a:rPr lang="en-US" dirty="0"/>
              <a:t>f</a:t>
            </a:r>
            <a:r>
              <a:rPr lang="en-US" dirty="0" smtClean="0"/>
              <a:t>ly-through path for each dataset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Adjust bandwidth limit / TTFB (latency)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 fly-through for “current” I3S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 fly-through for “optimized” I3S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side-by-side video </a:t>
            </a:r>
            <a:r>
              <a:rPr lang="en-US" sz="1600" dirty="0" smtClean="0"/>
              <a:t>(640x720|640x720 -&gt; 1280x720)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performance charts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6606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76871" y="1763335"/>
            <a:ext cx="4527741" cy="1754326"/>
          </a:xfrm>
        </p:spPr>
        <p:txBody>
          <a:bodyPr/>
          <a:lstStyle/>
          <a:p>
            <a:r>
              <a:rPr lang="en-US" dirty="0" smtClean="0"/>
              <a:t>Visual Quality</a:t>
            </a:r>
            <a:br>
              <a:rPr lang="en-US" dirty="0" smtClean="0"/>
            </a:br>
            <a:r>
              <a:rPr lang="en-US" dirty="0" smtClean="0"/>
              <a:t>Comparative </a:t>
            </a:r>
            <a:r>
              <a:rPr lang="en-US" dirty="0" smtClean="0"/>
              <a:t>Videos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" b="19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5829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 log – Jerusalem 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923708"/>
            <a:ext cx="6625971" cy="51484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285875"/>
            <a:ext cx="4010025" cy="420983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 I3S: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TTFB bound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Under-utilized bandwidth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Poor visual 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Optimized I3S: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Bandwidth bound (good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Moderate tile GC (~10 sec frequency)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Good visual quality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62466" y="3175085"/>
            <a:ext cx="14670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TTFB bound</a:t>
            </a:r>
          </a:p>
        </p:txBody>
      </p:sp>
    </p:spTree>
    <p:extLst>
      <p:ext uri="{BB962C8B-B14F-4D97-AF65-F5344CB8AC3E}">
        <p14:creationId xmlns:p14="http://schemas.microsoft.com/office/powerpoint/2010/main" val="3186776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5829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 log – Girona: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1" y="1285875"/>
            <a:ext cx="3905250" cy="52387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 I3S: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TTFB bound (still)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Under-utilized bandwidth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 “cold” traversal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Acceptable visual 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Optimized I3S: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Bandwidth bound (good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Fast “cold” traversal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Good visual quality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62466" y="3175085"/>
            <a:ext cx="14670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TTFB bound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596708"/>
            <a:ext cx="7153170" cy="5558125"/>
          </a:xfrm>
        </p:spPr>
      </p:pic>
      <p:sp>
        <p:nvSpPr>
          <p:cNvPr id="9" name="Oval 8"/>
          <p:cNvSpPr/>
          <p:nvPr/>
        </p:nvSpPr>
        <p:spPr bwMode="auto">
          <a:xfrm rot="20236934">
            <a:off x="6219825" y="1285875"/>
            <a:ext cx="1714500" cy="971550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1363325" y="2686050"/>
            <a:ext cx="9525" cy="314325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1353800" y="4263278"/>
            <a:ext cx="19050" cy="499222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15353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Motivations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Customers/distributors complained about sale losses due to IM performances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Same IM datasets perform better on competing solutions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Identify and resolve performance issues ahead of </a:t>
            </a:r>
            <a:r>
              <a:rPr lang="en-US" dirty="0" err="1" smtClean="0"/>
              <a:t>Vricon</a:t>
            </a:r>
            <a:r>
              <a:rPr lang="en-US" dirty="0" smtClean="0"/>
              <a:t> “3D </a:t>
            </a:r>
            <a:r>
              <a:rPr lang="en-US" dirty="0" err="1" smtClean="0"/>
              <a:t>basemap</a:t>
            </a:r>
            <a:r>
              <a:rPr lang="en-US" dirty="0" smtClean="0"/>
              <a:t>” 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08" y="825161"/>
            <a:ext cx="7327795" cy="56938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5829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 log – Mecca 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Vricon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48" y="1285875"/>
            <a:ext cx="4126603" cy="52387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Current I3S: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Bigger tiles -&gt; less TTFB bound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Under-utilized bandwidth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Slower “cold” traversal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Acceptable visual quality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Optimized I3S: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Bandwidth bound (good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Fast “cold” traversal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Good visual quality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62466" y="3175085"/>
            <a:ext cx="14670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TTFB bound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53526" y="2089787"/>
            <a:ext cx="1176008" cy="507211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1493246" y="4587128"/>
            <a:ext cx="19050" cy="499222"/>
          </a:xfrm>
          <a:prstGeom prst="straightConnector1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410324" y="3723653"/>
            <a:ext cx="861683" cy="363194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581650" y="5495490"/>
            <a:ext cx="1199151" cy="465626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490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5829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Texture Compression – Girona (Optimized I3S only)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48" y="1285875"/>
            <a:ext cx="4126603" cy="52387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1:8 saving in texture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(1:6 with ETC2)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Bandwidth: </a:t>
            </a:r>
            <a:r>
              <a:rPr lang="en-US" dirty="0" err="1" smtClean="0"/>
              <a:t>dds+gzip</a:t>
            </a:r>
            <a:r>
              <a:rPr lang="en-US" dirty="0" smtClean="0"/>
              <a:t> close to JPEG </a:t>
            </a:r>
            <a:r>
              <a:rPr lang="en-US" dirty="0" smtClean="0">
                <a:sym typeface="Wingdings" panose="05000000000000000000" pitchFamily="2" charset="2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-&gt; with high quality texture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Very similar visual quality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1" y="825161"/>
            <a:ext cx="7558088" cy="595445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 rot="20770733">
            <a:off x="10682725" y="4690113"/>
            <a:ext cx="1176008" cy="507211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953250" y="3235653"/>
            <a:ext cx="9525" cy="898197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27741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1" y="842595"/>
            <a:ext cx="7496174" cy="590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5829"/>
            <a:ext cx="10826496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Texture Compression – Mecca (Optimized I3S only)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48" y="1285875"/>
            <a:ext cx="4126603" cy="52387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Conclusions: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1:8 saving in texture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(1:6 with ETC2)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Bandwidth: jpeg can compress low quality texture much better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Degraded UX due to frequent GC with uncompressed texture (drop to lower </a:t>
            </a:r>
            <a:r>
              <a:rPr lang="en-US" dirty="0" err="1" smtClean="0"/>
              <a:t>lod</a:t>
            </a:r>
            <a:r>
              <a:rPr lang="en-US" dirty="0" smtClean="0"/>
              <a:t> on cache miss)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visual quality with compressed texture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dirty="0" smtClean="0"/>
          </a:p>
        </p:txBody>
      </p:sp>
      <p:sp>
        <p:nvSpPr>
          <p:cNvPr id="15" name="Oval 14"/>
          <p:cNvSpPr/>
          <p:nvPr/>
        </p:nvSpPr>
        <p:spPr bwMode="auto">
          <a:xfrm rot="16200000">
            <a:off x="7542883" y="1795826"/>
            <a:ext cx="1176008" cy="416503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277350" y="3235653"/>
            <a:ext cx="0" cy="764847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Oval 7"/>
          <p:cNvSpPr/>
          <p:nvPr/>
        </p:nvSpPr>
        <p:spPr bwMode="auto">
          <a:xfrm rot="16200000">
            <a:off x="8361715" y="1665628"/>
            <a:ext cx="1176008" cy="416503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 rot="16200000">
            <a:off x="9165496" y="1795825"/>
            <a:ext cx="1176008" cy="416503"/>
          </a:xfrm>
          <a:prstGeom prst="ellipse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1591925" y="4759653"/>
            <a:ext cx="9525" cy="393372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5485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1" y="3512743"/>
            <a:ext cx="8221903" cy="146072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Geometry compression (Draco)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3D Object  (mesh-pyramid I3S profile) 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BIM Scene layer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1" y="2732670"/>
            <a:ext cx="8683723" cy="738664"/>
          </a:xfrm>
        </p:spPr>
        <p:txBody>
          <a:bodyPr/>
          <a:lstStyle/>
          <a:p>
            <a:r>
              <a:rPr lang="en-US" dirty="0" smtClean="0"/>
              <a:t>Future 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48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051957"/>
            <a:ext cx="10369296" cy="4994882"/>
          </a:xfrm>
        </p:spPr>
        <p:txBody>
          <a:bodyPr/>
          <a:lstStyle/>
          <a:p>
            <a:r>
              <a:rPr lang="en-US" dirty="0" smtClean="0"/>
              <a:t>Find the best balance between visual quality and resource consumption</a:t>
            </a:r>
          </a:p>
          <a:p>
            <a:endParaRPr lang="en-US" dirty="0"/>
          </a:p>
          <a:p>
            <a:r>
              <a:rPr lang="en-US" dirty="0" smtClean="0"/>
              <a:t>Key resources :</a:t>
            </a:r>
          </a:p>
          <a:p>
            <a:pPr lvl="1"/>
            <a:r>
              <a:rPr lang="en-US" dirty="0" smtClean="0"/>
              <a:t>GPU memory</a:t>
            </a:r>
          </a:p>
          <a:p>
            <a:pPr lvl="1"/>
            <a:r>
              <a:rPr lang="en-US" dirty="0" smtClean="0"/>
              <a:t>Network bandwidth </a:t>
            </a:r>
          </a:p>
          <a:p>
            <a:pPr lvl="1"/>
            <a:r>
              <a:rPr lang="en-US" dirty="0" smtClean="0"/>
              <a:t>Number of draw calls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Visual quality:</a:t>
            </a:r>
          </a:p>
          <a:p>
            <a:pPr lvl="1"/>
            <a:r>
              <a:rPr lang="en-US" dirty="0" smtClean="0"/>
              <a:t>Minimize “disappearing” tiles and gaps</a:t>
            </a:r>
          </a:p>
          <a:p>
            <a:pPr lvl="1"/>
            <a:r>
              <a:rPr lang="en-US" dirty="0" smtClean="0"/>
              <a:t>Good </a:t>
            </a:r>
            <a:r>
              <a:rPr lang="en-US" dirty="0" err="1" smtClean="0"/>
              <a:t>texel</a:t>
            </a:r>
            <a:r>
              <a:rPr lang="en-US" dirty="0" smtClean="0"/>
              <a:t> to screen pixel ratio </a:t>
            </a:r>
          </a:p>
          <a:p>
            <a:pPr lvl="1"/>
            <a:r>
              <a:rPr lang="en-US" dirty="0" smtClean="0"/>
              <a:t>Progressive refinement  (avoid pauses/delays ) </a:t>
            </a:r>
          </a:p>
          <a:p>
            <a:pPr lvl="1"/>
            <a:r>
              <a:rPr lang="en-US" dirty="0" smtClean="0"/>
              <a:t>Refine closer to camera first.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8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Methology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Find representative IM datasets from several providers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Identify root causes of performance issues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 solutions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Measure performance improvements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60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0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Issue 1: Sub-optimal tiles/LOD selection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883742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Causes:</a:t>
            </a:r>
          </a:p>
          <a:p>
            <a:pPr lvl="1"/>
            <a:r>
              <a:rPr lang="en-US" dirty="0" smtClean="0"/>
              <a:t>MBS are not tied enough around mesh ( </a:t>
            </a:r>
            <a:r>
              <a:rPr lang="en-US" dirty="0" err="1" smtClean="0"/>
              <a:t>e.g.“pizza</a:t>
            </a:r>
            <a:r>
              <a:rPr lang="en-US" dirty="0" smtClean="0"/>
              <a:t> box” shapes) </a:t>
            </a:r>
          </a:p>
          <a:p>
            <a:pPr lvl="1"/>
            <a:r>
              <a:rPr lang="en-US" dirty="0" smtClean="0"/>
              <a:t>MBS projected-size doesn’t depend on look angle (close to ground vs. top-down)</a:t>
            </a:r>
          </a:p>
          <a:p>
            <a:pPr lvl="1"/>
            <a:r>
              <a:rPr lang="en-US" dirty="0" smtClean="0"/>
              <a:t>Large tiles leads to limited LOD granularity &amp; excessive overhead for partially visible tiles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IM providers may not write </a:t>
            </a:r>
            <a:r>
              <a:rPr lang="en-US" i="1" dirty="0" err="1" smtClean="0"/>
              <a:t>lodSelection</a:t>
            </a:r>
            <a:r>
              <a:rPr lang="en-US" dirty="0" smtClean="0"/>
              <a:t> metric correctly.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Solutions:</a:t>
            </a:r>
          </a:p>
          <a:p>
            <a:pPr lvl="1"/>
            <a:r>
              <a:rPr lang="en-US" dirty="0" smtClean="0"/>
              <a:t>Switch to OBB</a:t>
            </a:r>
          </a:p>
          <a:p>
            <a:pPr lvl="1"/>
            <a:r>
              <a:rPr lang="en-US" dirty="0" smtClean="0"/>
              <a:t>Replace LOD metrics by </a:t>
            </a:r>
            <a:r>
              <a:rPr lang="en-US" i="1" dirty="0" err="1" smtClean="0"/>
              <a:t>textureSize</a:t>
            </a:r>
            <a:r>
              <a:rPr lang="en-US" dirty="0" smtClean="0"/>
              <a:t> information and </a:t>
            </a:r>
            <a:r>
              <a:rPr lang="en-US" i="1" dirty="0" err="1" smtClean="0"/>
              <a:t>vertexCount</a:t>
            </a:r>
            <a:endParaRPr lang="en-US" i="1" dirty="0"/>
          </a:p>
          <a:p>
            <a:pPr lvl="1"/>
            <a:r>
              <a:rPr lang="en-US" dirty="0" smtClean="0"/>
              <a:t>Mandate smaller tile size </a:t>
            </a:r>
          </a:p>
          <a:p>
            <a:pPr lvl="1"/>
            <a:r>
              <a:rPr lang="en-US" dirty="0" smtClean="0"/>
              <a:t>Provide tooling to 3</a:t>
            </a:r>
            <a:r>
              <a:rPr lang="en-US" baseline="30000" dirty="0" smtClean="0"/>
              <a:t>rd</a:t>
            </a:r>
            <a:r>
              <a:rPr lang="en-US" dirty="0" smtClean="0"/>
              <a:t> party provider to ensure optimal UX</a:t>
            </a:r>
          </a:p>
          <a:p>
            <a:pPr marL="621792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08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Issue 2: Inefficient communication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06246" y="1484671"/>
            <a:ext cx="10369296" cy="3429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Causes:</a:t>
            </a:r>
          </a:p>
          <a:p>
            <a:pPr lvl="1"/>
            <a:r>
              <a:rPr lang="en-US" dirty="0" smtClean="0"/>
              <a:t>Traversing the bounding volume tree requires one request per node (chattiness)</a:t>
            </a:r>
          </a:p>
          <a:p>
            <a:pPr lvl="1"/>
            <a:r>
              <a:rPr lang="en-US" dirty="0" smtClean="0"/>
              <a:t>Extraneous request (</a:t>
            </a:r>
            <a:r>
              <a:rPr lang="en-US" i="1" dirty="0" err="1" smtClean="0"/>
              <a:t>sharedResource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ArcGIS server inefficiencies/bugs </a:t>
            </a:r>
            <a:r>
              <a:rPr lang="en-US" sz="1600" dirty="0" smtClean="0"/>
              <a:t>( REST handler &lt;-&gt;</a:t>
            </a:r>
            <a:r>
              <a:rPr lang="en-US" sz="1600" dirty="0" err="1" smtClean="0"/>
              <a:t>CouchDB</a:t>
            </a:r>
            <a:r>
              <a:rPr lang="en-US" sz="1600" dirty="0" smtClean="0"/>
              <a:t> store)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devtopia.esri.com/WebGIS/arcgis-for-server/issues/5296</a:t>
            </a:r>
            <a:endParaRPr lang="en-US" dirty="0" smtClean="0"/>
          </a:p>
          <a:p>
            <a:pPr lvl="2"/>
            <a:r>
              <a:rPr lang="en-US" u="sng" dirty="0">
                <a:hlinkClick r:id="rId3"/>
              </a:rPr>
              <a:t>https://devtopia.esri.com/WebGIS/arcgis-for-server/issues/5318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Solutions:</a:t>
            </a:r>
          </a:p>
          <a:p>
            <a:pPr lvl="1"/>
            <a:r>
              <a:rPr lang="en-US" dirty="0" smtClean="0"/>
              <a:t>Group node into pages (paged-access)</a:t>
            </a:r>
          </a:p>
          <a:p>
            <a:pPr lvl="1"/>
            <a:r>
              <a:rPr lang="en-US" dirty="0" smtClean="0"/>
              <a:t>Compact Node index JSON to strip redundant information</a:t>
            </a:r>
          </a:p>
          <a:p>
            <a:pPr lvl="1"/>
            <a:r>
              <a:rPr lang="en-US" dirty="0" smtClean="0"/>
              <a:t>Replace tree-keys by integer node-ids</a:t>
            </a:r>
          </a:p>
          <a:p>
            <a:pPr lvl="1"/>
            <a:r>
              <a:rPr lang="en-US" dirty="0" smtClean="0"/>
              <a:t>Drop </a:t>
            </a:r>
            <a:r>
              <a:rPr lang="en-US" i="1" dirty="0" err="1" smtClean="0"/>
              <a:t>sharedResource</a:t>
            </a:r>
            <a:r>
              <a:rPr lang="en-US" i="1" dirty="0" smtClean="0"/>
              <a:t> </a:t>
            </a:r>
            <a:r>
              <a:rPr lang="en-US" dirty="0" smtClean="0"/>
              <a:t>requests (not used for IM. Will need refactoring for 3D Object)</a:t>
            </a:r>
          </a:p>
          <a:p>
            <a:pPr lvl="1"/>
            <a:r>
              <a:rPr lang="en-US" dirty="0" smtClean="0"/>
              <a:t>Server team is working on a fix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9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3: Excessive GPU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Causes:</a:t>
            </a:r>
          </a:p>
          <a:p>
            <a:pPr lvl="1"/>
            <a:r>
              <a:rPr lang="en-US" dirty="0" smtClean="0"/>
              <a:t>JPEG texture stored uncompressed in texture memory</a:t>
            </a:r>
          </a:p>
          <a:p>
            <a:pPr lvl="1"/>
            <a:r>
              <a:rPr lang="en-US" dirty="0" smtClean="0"/>
              <a:t>Drawing more tiles than necessary due to Issue 1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Solutions:</a:t>
            </a:r>
          </a:p>
          <a:p>
            <a:endParaRPr lang="en-US" dirty="0" smtClean="0"/>
          </a:p>
          <a:p>
            <a:pPr marL="283464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3495"/>
              </p:ext>
            </p:extLst>
          </p:nvPr>
        </p:nvGraphicFramePr>
        <p:xfrm>
          <a:off x="922081" y="3839236"/>
          <a:ext cx="10361615" cy="2286000"/>
        </p:xfrm>
        <a:graphic>
          <a:graphicData uri="http://schemas.openxmlformats.org/drawingml/2006/table">
            <a:tbl>
              <a:tblPr/>
              <a:tblGrid>
                <a:gridCol w="2072323"/>
                <a:gridCol w="2072323"/>
                <a:gridCol w="2072323"/>
                <a:gridCol w="2072323"/>
                <a:gridCol w="2072323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Network </a:t>
                      </a:r>
                      <a:r>
                        <a:rPr lang="en-US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compresion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GPU compression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Download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CPU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GPU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jpeg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lowest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jpeg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Block-compressed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DDS/ETC2</a:t>
                      </a:r>
                    </a:p>
                    <a:p>
                      <a:pPr algn="ctr"/>
                      <a:r>
                        <a:rPr lang="en-US" sz="1800" dirty="0" smtClean="0"/>
                        <a:t>/PVRTC </a:t>
                      </a:r>
                      <a:r>
                        <a:rPr lang="en-US" sz="1800" dirty="0"/>
                        <a:t>(with </a:t>
                      </a:r>
                      <a:r>
                        <a:rPr lang="en-US" sz="1800" dirty="0" err="1"/>
                        <a:t>mips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Block-compressed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negligible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26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Implementation: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 pattern and LOD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7263" y="1333500"/>
            <a:ext cx="10369296" cy="34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Tile priority </a:t>
            </a:r>
            <a:r>
              <a:rPr lang="en-US" dirty="0" smtClean="0"/>
              <a:t>: LOD first, then distance.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Node-page priority</a:t>
            </a:r>
            <a:r>
              <a:rPr lang="en-US" dirty="0" smtClean="0"/>
              <a:t>: bump priority by 1 LOD.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GPU memory budget</a:t>
            </a:r>
            <a:r>
              <a:rPr lang="en-US" dirty="0" smtClean="0"/>
              <a:t>: Garbage collection heuristic based on LOD, then 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Always keep visible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 ancestry </a:t>
            </a:r>
            <a:r>
              <a:rPr lang="en-US" dirty="0" smtClean="0"/>
              <a:t>in GPU memory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LOD switching based on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screen-pixel/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texel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ratio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Concurrency per </a:t>
            </a:r>
            <a:r>
              <a:rPr lang="en-US" i="1" dirty="0" smtClean="0"/>
              <a:t>tile </a:t>
            </a:r>
            <a:r>
              <a:rPr lang="en-US" dirty="0" smtClean="0"/>
              <a:t> not per </a:t>
            </a:r>
            <a:r>
              <a:rPr lang="en-US" i="1" dirty="0" smtClean="0"/>
              <a:t>requests</a:t>
            </a:r>
          </a:p>
          <a:p>
            <a:pPr>
              <a:lnSpc>
                <a:spcPct val="150000"/>
              </a:lnSpc>
            </a:pPr>
            <a:r>
              <a:rPr lang="en-US" dirty="0"/>
              <a:t>Threading model: </a:t>
            </a:r>
            <a:r>
              <a:rPr lang="en-US" dirty="0" err="1"/>
              <a:t>render+cull</a:t>
            </a:r>
            <a:r>
              <a:rPr lang="en-US" dirty="0"/>
              <a:t> thread, everything else is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async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Swap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request_list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vs. “traditional” </a:t>
            </a:r>
            <a:r>
              <a:rPr lang="en-US" dirty="0" err="1" smtClean="0"/>
              <a:t>async</a:t>
            </a:r>
            <a:r>
              <a:rPr lang="en-US" dirty="0" smtClean="0"/>
              <a:t> pattern (i.e. “future/promise” </a:t>
            </a:r>
            <a:r>
              <a:rPr lang="en-US" dirty="0" err="1" smtClean="0"/>
              <a:t>c++</a:t>
            </a:r>
            <a:r>
              <a:rPr lang="en-US" dirty="0" smtClean="0"/>
              <a:t>11, runtime PPLX,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(Ajax) 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1E133DB-697E-4C10-B192-8899027B1EC6}">
  <ds:schemaRefs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50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1312</Words>
  <Application>Microsoft Office PowerPoint</Application>
  <PresentationFormat>Widescreen</PresentationFormat>
  <Paragraphs>285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PGothic</vt:lpstr>
      <vt:lpstr>Arial</vt:lpstr>
      <vt:lpstr>Calibri</vt:lpstr>
      <vt:lpstr>Consolas</vt:lpstr>
      <vt:lpstr>Lucida Grande</vt:lpstr>
      <vt:lpstr>Wingdings</vt:lpstr>
      <vt:lpstr>Esri_Corporate_Template-Dark</vt:lpstr>
      <vt:lpstr>Mesh Scene Layer Performance Improvements</vt:lpstr>
      <vt:lpstr>Motivations</vt:lpstr>
      <vt:lpstr>Performance goals:</vt:lpstr>
      <vt:lpstr>Methology</vt:lpstr>
      <vt:lpstr>Performance Issue Analysis</vt:lpstr>
      <vt:lpstr>Issue 1: Sub-optimal tiles/LOD selection</vt:lpstr>
      <vt:lpstr>Issue 2: Inefficient communication</vt:lpstr>
      <vt:lpstr>Issue 3: Excessive GPU memory consumption</vt:lpstr>
      <vt:lpstr>Implementation: Request pattern and LOD selection</vt:lpstr>
      <vt:lpstr>Implementation: Paged-access</vt:lpstr>
      <vt:lpstr>Current 3DNodeDocument.json  (leaf node without OBB)</vt:lpstr>
      <vt:lpstr>Implementation: Texture compression</vt:lpstr>
      <vt:lpstr>Benchmark &amp; Results</vt:lpstr>
      <vt:lpstr>Test Datasets</vt:lpstr>
      <vt:lpstr>Other providers…</vt:lpstr>
      <vt:lpstr>Visual Quality Improvements</vt:lpstr>
      <vt:lpstr>Visual Quality Comparative Videos</vt:lpstr>
      <vt:lpstr>Performance log – Jerusalem :</vt:lpstr>
      <vt:lpstr>Performance log – Girona:</vt:lpstr>
      <vt:lpstr>Performance log – Mecca (Vricon):</vt:lpstr>
      <vt:lpstr>Texture Compression – Girona (Optimized I3S only)</vt:lpstr>
      <vt:lpstr>Texture Compression – Mecca (Optimized I3S only)</vt:lpstr>
      <vt:lpstr>Future work: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2018-06-29T00:53:55Z</dcterms:created>
  <dcterms:modified xsi:type="dcterms:W3CDTF">2018-06-29T20:20:15Z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