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6799" r:id="rId69"/>
  </p:sldMasterIdLst>
  <p:notesMasterIdLst>
    <p:notesMasterId r:id="rId84"/>
  </p:notesMasterIdLst>
  <p:handoutMasterIdLst>
    <p:handoutMasterId r:id="rId85"/>
  </p:handoutMasterIdLst>
  <p:sldIdLst>
    <p:sldId id="587" r:id="rId70"/>
    <p:sldId id="602" r:id="rId71"/>
    <p:sldId id="612" r:id="rId72"/>
    <p:sldId id="611" r:id="rId73"/>
    <p:sldId id="603" r:id="rId74"/>
    <p:sldId id="614" r:id="rId75"/>
    <p:sldId id="607" r:id="rId76"/>
    <p:sldId id="616" r:id="rId77"/>
    <p:sldId id="617" r:id="rId78"/>
    <p:sldId id="615" r:id="rId79"/>
    <p:sldId id="619" r:id="rId80"/>
    <p:sldId id="618" r:id="rId81"/>
    <p:sldId id="620" r:id="rId82"/>
    <p:sldId id="595" r:id="rId8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431">
          <p15:clr>
            <a:srgbClr val="A4A3A4"/>
          </p15:clr>
        </p15:guide>
        <p15:guide id="6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264"/>
    <a:srgbClr val="00B9F2"/>
    <a:srgbClr val="0073B4"/>
    <a:srgbClr val="E0F4FE"/>
    <a:srgbClr val="438EB7"/>
    <a:srgbClr val="007AC2"/>
    <a:srgbClr val="C0E8FF"/>
    <a:srgbClr val="C8EBFF"/>
    <a:srgbClr val="7BDBF4"/>
    <a:srgbClr val="8D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79508" autoAdjust="0"/>
  </p:normalViewPr>
  <p:slideViewPr>
    <p:cSldViewPr snapToGrid="0" snapToObjects="1" showGuides="1">
      <p:cViewPr varScale="1">
        <p:scale>
          <a:sx n="123" d="100"/>
          <a:sy n="123" d="100"/>
        </p:scale>
        <p:origin x="90" y="432"/>
      </p:cViewPr>
      <p:guideLst>
        <p:guide orient="horz" pos="430"/>
        <p:guide orient="horz" pos="3888"/>
        <p:guide pos="576"/>
        <p:guide pos="7104"/>
        <p:guide pos="431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18" d="100"/>
        <a:sy n="31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slide" Target="slides/slide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customXml" Target="../customXml/item7.xml"/><Relationship Id="rId71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slide" Target="slides/slide5.xml"/><Relationship Id="rId79" Type="http://schemas.openxmlformats.org/officeDocument/2006/relationships/slide" Target="slides/slide10.xml"/><Relationship Id="rId87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slide" Target="slides/slide13.xml"/><Relationship Id="rId90" Type="http://schemas.microsoft.com/office/2015/10/relationships/revisionInfo" Target="revisionInfo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77" Type="http://schemas.openxmlformats.org/officeDocument/2006/relationships/slide" Target="slides/slide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3.xml"/><Relationship Id="rId80" Type="http://schemas.openxmlformats.org/officeDocument/2006/relationships/slide" Target="slides/slide11.xml"/><Relationship Id="rId85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slide" Target="slides/slide6.xml"/><Relationship Id="rId83" Type="http://schemas.openxmlformats.org/officeDocument/2006/relationships/slide" Target="slides/slide14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4.xml"/><Relationship Id="rId78" Type="http://schemas.openxmlformats.org/officeDocument/2006/relationships/slide" Target="slides/slide9.xml"/><Relationship Id="rId81" Type="http://schemas.openxmlformats.org/officeDocument/2006/relationships/slide" Target="slides/slide12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8B4AB64-BB16-014D-AF59-00877FFB534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BED56D-3A20-2943-930A-2361A9DD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1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1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</a:t>
            </a:r>
            <a:r>
              <a:rPr lang="en-US" baseline="0" dirty="0"/>
              <a:t> ID for each facilitate: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Editing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Shared resources</a:t>
            </a:r>
            <a:r>
              <a:rPr lang="en-US" baseline="0" dirty="0"/>
              <a:t> across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4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91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7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0"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</a:t>
            </a:r>
            <a:br>
              <a:rPr kumimoji="0" lang="en-US" dirty="0"/>
            </a:br>
            <a:r>
              <a:rPr kumimoji="0" lang="en-US" dirty="0"/>
              <a:t>Demo 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12/10/2018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525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245688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/>
          </p:cNvSpPr>
          <p:nvPr/>
        </p:nvSpPr>
        <p:spPr bwMode="ltGray">
          <a:xfrm>
            <a:off x="0" y="0"/>
            <a:ext cx="12192000" cy="1600200"/>
          </a:xfrm>
          <a:prstGeom prst="rect">
            <a:avLst/>
          </a:prstGeom>
          <a:solidFill>
            <a:srgbClr val="007AC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9200" y="722377"/>
            <a:ext cx="9753600" cy="484631"/>
          </a:xfr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400" b="0" i="0" kern="1200" dirty="0">
                <a:solidFill>
                  <a:srgbClr val="F8F8F8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19200" y="1947672"/>
            <a:ext cx="7315200" cy="2743200"/>
          </a:xfrm>
        </p:spPr>
        <p:txBody>
          <a:bodyPr/>
          <a:lstStyle>
            <a:lvl1pPr>
              <a:defRPr b="0">
                <a:solidFill>
                  <a:srgbClr val="6D6E71"/>
                </a:solidFill>
                <a:latin typeface="Calibri"/>
                <a:cs typeface="Calibri"/>
              </a:defRPr>
            </a:lvl1pPr>
            <a:lvl2pPr marL="402336" indent="-173736">
              <a:lnSpc>
                <a:spcPts val="2700"/>
              </a:lnSpc>
              <a:spcAft>
                <a:spcPts val="1200"/>
              </a:spcAft>
              <a:defRPr sz="2400" b="0">
                <a:solidFill>
                  <a:srgbClr val="6D6E71"/>
                </a:solidFill>
                <a:latin typeface="Calibri"/>
                <a:cs typeface="Calibri"/>
              </a:defRPr>
            </a:lvl2pPr>
            <a:lvl3pPr marL="569913" indent="-109538">
              <a:lnSpc>
                <a:spcPct val="100000"/>
              </a:lnSpc>
              <a:spcAft>
                <a:spcPts val="600"/>
              </a:spcAft>
              <a:defRPr sz="2400" b="0">
                <a:solidFill>
                  <a:srgbClr val="6D6E71"/>
                </a:solidFill>
                <a:latin typeface="Calibri"/>
                <a:cs typeface="Calibri"/>
              </a:defRPr>
            </a:lvl3pPr>
            <a:lvl4pPr marL="800100" indent="-174625">
              <a:lnSpc>
                <a:spcPct val="100000"/>
              </a:lnSpc>
              <a:spcAft>
                <a:spcPts val="600"/>
              </a:spcAft>
              <a:defRPr sz="2400" b="0">
                <a:solidFill>
                  <a:srgbClr val="6D6E71"/>
                </a:solidFill>
                <a:latin typeface="Calibri"/>
                <a:cs typeface="Calibri"/>
              </a:defRPr>
            </a:lvl4pPr>
            <a:lvl5pPr>
              <a:lnSpc>
                <a:spcPct val="100000"/>
              </a:lnSpc>
              <a:spcAft>
                <a:spcPts val="600"/>
              </a:spcAft>
              <a:defRPr sz="2400" b="0">
                <a:solidFill>
                  <a:srgbClr val="6D6E71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7605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12/10/2018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Section 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12/10/2018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56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800" r:id="rId1"/>
    <p:sldLayoutId id="2147486801" r:id="rId2"/>
    <p:sldLayoutId id="2147486802" r:id="rId3"/>
    <p:sldLayoutId id="2147486803" r:id="rId4"/>
    <p:sldLayoutId id="2147486804" r:id="rId5"/>
    <p:sldLayoutId id="2147486805" r:id="rId6"/>
    <p:sldLayoutId id="2147486806" r:id="rId7"/>
    <p:sldLayoutId id="2147486807" r:id="rId8"/>
    <p:sldLayoutId id="2147486808" r:id="rId9"/>
    <p:sldLayoutId id="2147486809" r:id="rId10"/>
    <p:sldLayoutId id="2147486810" r:id="rId11"/>
    <p:sldLayoutId id="2147486811" r:id="rId12"/>
    <p:sldLayoutId id="2147486812" r:id="rId13"/>
    <p:sldLayoutId id="2147486816" r:id="rId14"/>
    <p:sldLayoutId id="2147486817" r:id="rId15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12011" y="856256"/>
            <a:ext cx="8525773" cy="747819"/>
          </a:xfrm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50800" dir="5400000" algn="ctr" rotWithShape="0">
              <a:schemeClr val="bg2">
                <a:lumMod val="50000"/>
              </a:schemeClr>
            </a:outerShdw>
          </a:effec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I3S </a:t>
            </a:r>
            <a:r>
              <a:rPr lang="en-US" dirty="0" smtClean="0"/>
              <a:t>version 1.7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28387" y="6482243"/>
            <a:ext cx="5063613" cy="375758"/>
          </a:xfrm>
          <a:gradFill flip="none" rotWithShape="1">
            <a:gsLst>
              <a:gs pos="95000">
                <a:srgbClr val="053264">
                  <a:alpha val="82000"/>
                </a:srgbClr>
              </a:gs>
              <a:gs pos="0">
                <a:srgbClr val="00B9F2">
                  <a:alpha val="28000"/>
                </a:srgbClr>
              </a:gs>
            </a:gsLst>
            <a:path path="circle">
              <a:fillToRect t="100000" r="10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latin typeface="Calibri" panose="020F0502020204030204" pitchFamily="34" charset="0"/>
              </a:rPr>
              <a:t>Ronald </a:t>
            </a:r>
            <a:r>
              <a:rPr lang="en-US" i="1" dirty="0" err="1">
                <a:latin typeface="Calibri" panose="020F0502020204030204" pitchFamily="34" charset="0"/>
              </a:rPr>
              <a:t>Poirrier</a:t>
            </a:r>
            <a:r>
              <a:rPr lang="en-US" i="1" dirty="0">
                <a:latin typeface="Calibri" panose="020F0502020204030204" pitchFamily="34" charset="0"/>
              </a:rPr>
              <a:t> - rpoirrier@esri.com</a:t>
            </a:r>
          </a:p>
        </p:txBody>
      </p:sp>
    </p:spTree>
    <p:extLst>
      <p:ext uri="{BB962C8B-B14F-4D97-AF65-F5344CB8AC3E}">
        <p14:creationId xmlns:p14="http://schemas.microsoft.com/office/powerpoint/2010/main" val="235300819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240" y="332436"/>
            <a:ext cx="10826496" cy="36933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Performance: Geometry Definition 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2" y="701768"/>
            <a:ext cx="5829298" cy="6093976"/>
          </a:xfrm>
          <a:prstGeom prst="rect">
            <a:avLst/>
          </a:prstGeom>
          <a:solidFill>
            <a:srgbClr val="053264">
              <a:alpha val="66000"/>
            </a:srgbClr>
          </a:solidFill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geometryBuffers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"offset"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	"position"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	"type"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300" dirty="0">
                <a:solidFill>
                  <a:srgbClr val="CE9178"/>
                </a:solidFill>
                <a:latin typeface="Consolas" panose="020B0609020204030204" pitchFamily="49" charset="0"/>
              </a:rPr>
              <a:t>"float32"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	"component"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	},</a:t>
            </a:r>
          </a:p>
          <a:p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	"normal"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	"type"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300" dirty="0">
                <a:solidFill>
                  <a:srgbClr val="CE9178"/>
                </a:solidFill>
                <a:latin typeface="Consolas" panose="020B0609020204030204" pitchFamily="49" charset="0"/>
              </a:rPr>
              <a:t>"float32"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	"component"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	},</a:t>
            </a:r>
          </a:p>
          <a:p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	"uv0"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	"type"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300" dirty="0">
                <a:solidFill>
                  <a:srgbClr val="CE9178"/>
                </a:solidFill>
                <a:latin typeface="Consolas" panose="020B0609020204030204" pitchFamily="49" charset="0"/>
              </a:rPr>
              <a:t>"float32"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	"component"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	},</a:t>
            </a:r>
          </a:p>
          <a:p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	"color"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	"type"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300" dirty="0">
                <a:solidFill>
                  <a:srgbClr val="CE9178"/>
                </a:solidFill>
                <a:latin typeface="Consolas" panose="020B0609020204030204" pitchFamily="49" charset="0"/>
              </a:rPr>
              <a:t>"uint8"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	"component"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	},</a:t>
            </a:r>
          </a:p>
          <a:p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	"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featureId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	"type"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300" dirty="0">
                <a:solidFill>
                  <a:srgbClr val="CE9178"/>
                </a:solidFill>
                <a:latin typeface="Consolas" panose="020B0609020204030204" pitchFamily="49" charset="0"/>
              </a:rPr>
              <a:t>"uint64"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	"component"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	"binding"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300" dirty="0">
                <a:solidFill>
                  <a:srgbClr val="CE9178"/>
                </a:solidFill>
                <a:latin typeface="Consolas" panose="020B0609020204030204" pitchFamily="49" charset="0"/>
              </a:rPr>
              <a:t>"per-feature"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compressedAttributes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	"encoding"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3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 err="1">
                <a:solidFill>
                  <a:srgbClr val="CE9178"/>
                </a:solidFill>
                <a:latin typeface="Consolas" panose="020B0609020204030204" pitchFamily="49" charset="0"/>
              </a:rPr>
              <a:t>draco</a:t>
            </a:r>
            <a:r>
              <a:rPr lang="en-US" sz="13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	"attributes"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: ["</a:t>
            </a:r>
            <a:r>
              <a:rPr lang="en-US" sz="1300" dirty="0">
                <a:solidFill>
                  <a:srgbClr val="CE9178"/>
                </a:solidFill>
                <a:latin typeface="Consolas" panose="020B0609020204030204" pitchFamily="49" charset="0"/>
              </a:rPr>
              <a:t>position"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CE9178"/>
                </a:solidFill>
                <a:latin typeface="Consolas" panose="020B0609020204030204" pitchFamily="49" charset="0"/>
              </a:rPr>
              <a:t>"uv0"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CE9178"/>
                </a:solidFill>
                <a:latin typeface="Consolas" panose="020B0609020204030204" pitchFamily="49" charset="0"/>
              </a:rPr>
              <a:t>"color"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CE9178"/>
                </a:solidFill>
                <a:latin typeface="Consolas" panose="020B0609020204030204" pitchFamily="49" charset="0"/>
              </a:rPr>
              <a:t>"feature-index"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}}]</a:t>
            </a:r>
          </a:p>
        </p:txBody>
      </p:sp>
      <p:cxnSp>
        <p:nvCxnSpPr>
          <p:cNvPr id="7" name="Straight Arrow Connector 6"/>
          <p:cNvCxnSpPr>
            <a:cxnSpLocks/>
            <a:stCxn id="13" idx="1"/>
          </p:cNvCxnSpPr>
          <p:nvPr/>
        </p:nvCxnSpPr>
        <p:spPr bwMode="auto">
          <a:xfrm flipH="1">
            <a:off x="3736731" y="1914483"/>
            <a:ext cx="256328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3048000" y="-174164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00011" y="1622095"/>
            <a:ext cx="5428927" cy="58477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u="sng" dirty="0"/>
              <a:t>Legacy</a:t>
            </a:r>
            <a:r>
              <a:rPr lang="en-US" sz="1600" dirty="0"/>
              <a:t> mesh definition ( on index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/layers/0/nodes/</a:t>
            </a:r>
            <a:r>
              <a:rPr lang="en-US" sz="16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resource_id</a:t>
            </a:r>
            <a:r>
              <a:rPr lang="en-US" sz="16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/geometries/0</a:t>
            </a:r>
          </a:p>
        </p:txBody>
      </p:sp>
      <p:cxnSp>
        <p:nvCxnSpPr>
          <p:cNvPr id="16" name="Straight Arrow Connector 15"/>
          <p:cNvCxnSpPr>
            <a:cxnSpLocks/>
            <a:stCxn id="17" idx="1"/>
          </p:cNvCxnSpPr>
          <p:nvPr/>
        </p:nvCxnSpPr>
        <p:spPr bwMode="auto">
          <a:xfrm flipH="1">
            <a:off x="2764222" y="5996354"/>
            <a:ext cx="3535789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6300011" y="5703966"/>
            <a:ext cx="5428928" cy="58477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u="sng" dirty="0"/>
              <a:t>Draco</a:t>
            </a:r>
            <a:r>
              <a:rPr lang="en-US" sz="1600" b="1" dirty="0"/>
              <a:t> </a:t>
            </a:r>
            <a:r>
              <a:rPr lang="en-US" sz="1600" dirty="0"/>
              <a:t>mesh definition ( on index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/layers/0/nodes/</a:t>
            </a:r>
            <a:r>
              <a:rPr lang="en-US" sz="16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resource_id</a:t>
            </a:r>
            <a:r>
              <a:rPr lang="en-US" sz="16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/geometries/1</a:t>
            </a:r>
          </a:p>
        </p:txBody>
      </p:sp>
    </p:spTree>
    <p:extLst>
      <p:ext uri="{BB962C8B-B14F-4D97-AF65-F5344CB8AC3E}">
        <p14:creationId xmlns:p14="http://schemas.microsoft.com/office/powerpoint/2010/main" val="83413306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254C256-2E9C-4950-B4BA-E40DC29F5ED0}"/>
              </a:ext>
            </a:extLst>
          </p:cNvPr>
          <p:cNvSpPr/>
          <p:nvPr/>
        </p:nvSpPr>
        <p:spPr bwMode="auto">
          <a:xfrm>
            <a:off x="-5154" y="809625"/>
            <a:ext cx="12197154" cy="581025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1602791" y="3844521"/>
            <a:ext cx="9993583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53991" y="36708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53264"/>
                </a:solidFill>
              </a:rPr>
              <a:t>Pro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1574021" y="4429372"/>
            <a:ext cx="9996176" cy="53235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3486" y="426181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53264"/>
                </a:solidFill>
              </a:rPr>
              <a:t>ArcGIS 10.x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1571428" y="5274716"/>
            <a:ext cx="9998769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44707" y="4958906"/>
            <a:ext cx="1668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053264"/>
                </a:solidFill>
              </a:rPr>
              <a:t>AGOL</a:t>
            </a:r>
          </a:p>
          <a:p>
            <a:pPr algn="r"/>
            <a:r>
              <a:rPr lang="en-US" b="1" dirty="0">
                <a:solidFill>
                  <a:srgbClr val="053264"/>
                </a:solidFill>
              </a:rPr>
              <a:t>Scene Viewer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1568835" y="5943951"/>
            <a:ext cx="1000136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1309" y="5776509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53264"/>
                </a:solidFill>
              </a:rPr>
              <a:t>Run Time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574021" y="3029857"/>
            <a:ext cx="999617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61631" y="285620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53264"/>
                </a:solidFill>
              </a:rPr>
              <a:t>Apps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F6FB580-DEC4-4ED7-A4FC-F5F1C792B244}"/>
              </a:ext>
            </a:extLst>
          </p:cNvPr>
          <p:cNvSpPr txBox="1"/>
          <p:nvPr/>
        </p:nvSpPr>
        <p:spPr>
          <a:xfrm>
            <a:off x="11220368" y="594441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9B8D5DE-6C92-4141-B085-AFB24047CB8B}"/>
              </a:ext>
            </a:extLst>
          </p:cNvPr>
          <p:cNvGrpSpPr/>
          <p:nvPr/>
        </p:nvGrpSpPr>
        <p:grpSpPr>
          <a:xfrm>
            <a:off x="5010141" y="1765480"/>
            <a:ext cx="1598593" cy="4558022"/>
            <a:chOff x="4047774" y="1677364"/>
            <a:chExt cx="1598593" cy="4646138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79B4D65D-6ABE-43F7-9986-CA1B8460C878}"/>
                </a:ext>
              </a:extLst>
            </p:cNvPr>
            <p:cNvCxnSpPr>
              <a:cxnSpLocks/>
            </p:cNvCxnSpPr>
            <p:nvPr/>
          </p:nvCxnSpPr>
          <p:spPr>
            <a:xfrm>
              <a:off x="4047774" y="1677364"/>
              <a:ext cx="0" cy="4555374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F7ACE83-910E-4461-A47D-EF74DC2900DC}"/>
                </a:ext>
              </a:extLst>
            </p:cNvPr>
            <p:cNvSpPr txBox="1"/>
            <p:nvPr/>
          </p:nvSpPr>
          <p:spPr>
            <a:xfrm>
              <a:off x="4063883" y="5954170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Dev Summit 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B6957D1-6FDA-424A-8BD6-4D32B3CE3425}"/>
              </a:ext>
            </a:extLst>
          </p:cNvPr>
          <p:cNvSpPr txBox="1"/>
          <p:nvPr/>
        </p:nvSpPr>
        <p:spPr>
          <a:xfrm>
            <a:off x="4362901" y="4817084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53264"/>
                </a:solidFill>
              </a:rPr>
              <a:t>7.1</a:t>
            </a:r>
          </a:p>
          <a:p>
            <a:pPr algn="ctr"/>
            <a:endParaRPr lang="en-US" sz="1600" dirty="0">
              <a:solidFill>
                <a:srgbClr val="053264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03A68376-0F17-4C9B-92C2-DF2BDBF00181}"/>
              </a:ext>
            </a:extLst>
          </p:cNvPr>
          <p:cNvSpPr/>
          <p:nvPr/>
        </p:nvSpPr>
        <p:spPr>
          <a:xfrm>
            <a:off x="4508230" y="5177356"/>
            <a:ext cx="179355" cy="18288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53264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0165C83-17CC-489F-A2AF-FB35C347FEF1}"/>
              </a:ext>
            </a:extLst>
          </p:cNvPr>
          <p:cNvGrpSpPr/>
          <p:nvPr/>
        </p:nvGrpSpPr>
        <p:grpSpPr>
          <a:xfrm>
            <a:off x="9563809" y="4852258"/>
            <a:ext cx="470000" cy="584775"/>
            <a:chOff x="10235354" y="4852258"/>
            <a:chExt cx="470000" cy="5847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E80D5820-706B-4A1D-85B2-25D81FAE5519}"/>
                </a:ext>
              </a:extLst>
            </p:cNvPr>
            <p:cNvSpPr txBox="1"/>
            <p:nvPr/>
          </p:nvSpPr>
          <p:spPr>
            <a:xfrm>
              <a:off x="10235354" y="4852258"/>
              <a:ext cx="4700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53264"/>
                  </a:solidFill>
                </a:rPr>
                <a:t>7.2</a:t>
              </a:r>
            </a:p>
            <a:p>
              <a:pPr algn="ctr"/>
              <a:endParaRPr lang="en-US" sz="1600" dirty="0">
                <a:solidFill>
                  <a:srgbClr val="053264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6ACAD130-FA6E-4999-AD55-3FD5D99F912E}"/>
                </a:ext>
              </a:extLst>
            </p:cNvPr>
            <p:cNvSpPr/>
            <p:nvPr/>
          </p:nvSpPr>
          <p:spPr>
            <a:xfrm>
              <a:off x="10375596" y="5190632"/>
              <a:ext cx="179355" cy="182880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53264"/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10E59F0-A9C5-46A3-9BC1-2C14D64D0F5A}"/>
              </a:ext>
            </a:extLst>
          </p:cNvPr>
          <p:cNvSpPr txBox="1"/>
          <p:nvPr/>
        </p:nvSpPr>
        <p:spPr>
          <a:xfrm>
            <a:off x="2032645" y="2404050"/>
            <a:ext cx="1173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053264"/>
                </a:solidFill>
              </a:rPr>
              <a:t>CityEngine</a:t>
            </a:r>
            <a:endParaRPr lang="en-US" dirty="0">
              <a:solidFill>
                <a:srgbClr val="053264"/>
              </a:solidFill>
            </a:endParaRPr>
          </a:p>
          <a:p>
            <a:pPr algn="l"/>
            <a:r>
              <a:rPr lang="en-US" dirty="0">
                <a:solidFill>
                  <a:srgbClr val="053264"/>
                </a:solidFill>
              </a:rPr>
              <a:t>2019.0</a:t>
            </a:r>
          </a:p>
          <a:p>
            <a:pPr algn="l"/>
            <a:endParaRPr lang="en-US" dirty="0">
              <a:solidFill>
                <a:srgbClr val="053264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F1E78C37-52EF-45A7-8478-49B4CF7B688C}"/>
              </a:ext>
            </a:extLst>
          </p:cNvPr>
          <p:cNvSpPr/>
          <p:nvPr/>
        </p:nvSpPr>
        <p:spPr>
          <a:xfrm>
            <a:off x="2076255" y="2950026"/>
            <a:ext cx="182880" cy="18288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53264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0331513-57B6-422D-A94A-BBE9B3DA5E1B}"/>
              </a:ext>
            </a:extLst>
          </p:cNvPr>
          <p:cNvSpPr txBox="1"/>
          <p:nvPr/>
        </p:nvSpPr>
        <p:spPr>
          <a:xfrm>
            <a:off x="4249094" y="5498047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53264"/>
                </a:solidFill>
              </a:rPr>
              <a:t>100.5</a:t>
            </a:r>
          </a:p>
          <a:p>
            <a:pPr algn="ctr"/>
            <a:endParaRPr lang="en-US" sz="1600" dirty="0">
              <a:solidFill>
                <a:srgbClr val="053264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61E7007D-7BA1-4606-AAC5-FDB36F8D86B4}"/>
              </a:ext>
            </a:extLst>
          </p:cNvPr>
          <p:cNvSpPr/>
          <p:nvPr/>
        </p:nvSpPr>
        <p:spPr>
          <a:xfrm>
            <a:off x="4508230" y="5833152"/>
            <a:ext cx="179355" cy="18288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53264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9197A03-9604-4EF9-9AB8-6DC1010F974C}"/>
              </a:ext>
            </a:extLst>
          </p:cNvPr>
          <p:cNvGrpSpPr/>
          <p:nvPr/>
        </p:nvGrpSpPr>
        <p:grpSpPr>
          <a:xfrm>
            <a:off x="9563809" y="3414395"/>
            <a:ext cx="470000" cy="584775"/>
            <a:chOff x="10226671" y="3138170"/>
            <a:chExt cx="470000" cy="58477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C86061C-3D55-49C7-97C4-6A5BC8EF7E00}"/>
                </a:ext>
              </a:extLst>
            </p:cNvPr>
            <p:cNvSpPr txBox="1"/>
            <p:nvPr/>
          </p:nvSpPr>
          <p:spPr>
            <a:xfrm>
              <a:off x="10226671" y="3138170"/>
              <a:ext cx="4700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53264"/>
                  </a:solidFill>
                </a:rPr>
                <a:t>2.4</a:t>
              </a:r>
              <a:endParaRPr lang="en-US" sz="1600" i="1" dirty="0">
                <a:solidFill>
                  <a:srgbClr val="053264"/>
                </a:solidFill>
              </a:endParaRPr>
            </a:p>
            <a:p>
              <a:pPr algn="ctr"/>
              <a:endParaRPr lang="en-US" sz="1600" dirty="0">
                <a:solidFill>
                  <a:srgbClr val="053264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1F2F25B2-315A-49AB-8538-8AC073AF40CC}"/>
                </a:ext>
              </a:extLst>
            </p:cNvPr>
            <p:cNvSpPr/>
            <p:nvPr/>
          </p:nvSpPr>
          <p:spPr>
            <a:xfrm>
              <a:off x="10371761" y="3479515"/>
              <a:ext cx="179355" cy="182880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53264"/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D2C31EA-5E95-4FDA-8A30-05380EB5EBB7}"/>
              </a:ext>
            </a:extLst>
          </p:cNvPr>
          <p:cNvSpPr txBox="1"/>
          <p:nvPr/>
        </p:nvSpPr>
        <p:spPr>
          <a:xfrm>
            <a:off x="3947873" y="4062392"/>
            <a:ext cx="1300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53264"/>
                </a:solidFill>
              </a:rPr>
              <a:t>10.7</a:t>
            </a:r>
            <a:endParaRPr lang="en-US" sz="1600" i="1" dirty="0">
              <a:solidFill>
                <a:srgbClr val="053264"/>
              </a:solidFill>
            </a:endParaRPr>
          </a:p>
          <a:p>
            <a:pPr algn="ctr"/>
            <a:endParaRPr lang="en-US" sz="1600" dirty="0">
              <a:solidFill>
                <a:srgbClr val="053264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2D3624E9-FB13-42E4-A654-DE86A7403D2E}"/>
              </a:ext>
            </a:extLst>
          </p:cNvPr>
          <p:cNvSpPr/>
          <p:nvPr/>
        </p:nvSpPr>
        <p:spPr>
          <a:xfrm>
            <a:off x="4508230" y="4391167"/>
            <a:ext cx="179355" cy="18288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53264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D4A81AE-8931-4319-B603-DCFAD6973970}"/>
              </a:ext>
            </a:extLst>
          </p:cNvPr>
          <p:cNvSpPr txBox="1"/>
          <p:nvPr/>
        </p:nvSpPr>
        <p:spPr>
          <a:xfrm>
            <a:off x="1310953" y="2405081"/>
            <a:ext cx="675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algn="r"/>
            <a:r>
              <a:rPr lang="en-US" dirty="0">
                <a:solidFill>
                  <a:srgbClr val="053264"/>
                </a:solidFill>
              </a:rPr>
              <a:t>Earth</a:t>
            </a:r>
          </a:p>
          <a:p>
            <a:pPr algn="r"/>
            <a:r>
              <a:rPr lang="en-US" dirty="0">
                <a:solidFill>
                  <a:srgbClr val="053264"/>
                </a:solidFill>
              </a:rPr>
              <a:t>1.9</a:t>
            </a:r>
          </a:p>
          <a:p>
            <a:pPr algn="r"/>
            <a:endParaRPr lang="en-US" dirty="0">
              <a:solidFill>
                <a:srgbClr val="053264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FB246F5-CF6C-407C-9F4B-F02F39C389E2}"/>
              </a:ext>
            </a:extLst>
          </p:cNvPr>
          <p:cNvGrpSpPr/>
          <p:nvPr/>
        </p:nvGrpSpPr>
        <p:grpSpPr>
          <a:xfrm>
            <a:off x="7513359" y="2357811"/>
            <a:ext cx="1173718" cy="830997"/>
            <a:chOff x="6882883" y="2071950"/>
            <a:chExt cx="1173718" cy="83099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B6A8A1C9-7DC3-4679-846D-D660F6F8A747}"/>
                </a:ext>
              </a:extLst>
            </p:cNvPr>
            <p:cNvSpPr txBox="1"/>
            <p:nvPr/>
          </p:nvSpPr>
          <p:spPr>
            <a:xfrm>
              <a:off x="6882883" y="2071950"/>
              <a:ext cx="11737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accent5">
                      <a:lumMod val="75000"/>
                    </a:schemeClr>
                  </a:solidFill>
                </a:defRPr>
              </a:lvl1pPr>
            </a:lstStyle>
            <a:p>
              <a:r>
                <a:rPr lang="en-US" dirty="0" err="1">
                  <a:solidFill>
                    <a:srgbClr val="053264"/>
                  </a:solidFill>
                </a:rPr>
                <a:t>CityEngine</a:t>
              </a:r>
              <a:endParaRPr lang="en-US" dirty="0">
                <a:solidFill>
                  <a:srgbClr val="053264"/>
                </a:solidFill>
              </a:endParaRPr>
            </a:p>
            <a:p>
              <a:r>
                <a:rPr lang="en-US" dirty="0">
                  <a:solidFill>
                    <a:srgbClr val="053264"/>
                  </a:solidFill>
                </a:rPr>
                <a:t>2019.1</a:t>
              </a:r>
            </a:p>
            <a:p>
              <a:endParaRPr lang="en-US" dirty="0">
                <a:solidFill>
                  <a:srgbClr val="053264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DF59F4C3-F5B5-4F6A-B1D7-CEF4AEA08282}"/>
                </a:ext>
              </a:extLst>
            </p:cNvPr>
            <p:cNvSpPr/>
            <p:nvPr/>
          </p:nvSpPr>
          <p:spPr>
            <a:xfrm>
              <a:off x="7378302" y="2662192"/>
              <a:ext cx="182880" cy="182880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53264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AFF1F54-06C8-4F35-9DA7-579C46646EEF}"/>
              </a:ext>
            </a:extLst>
          </p:cNvPr>
          <p:cNvGrpSpPr/>
          <p:nvPr/>
        </p:nvGrpSpPr>
        <p:grpSpPr>
          <a:xfrm>
            <a:off x="9148775" y="4015624"/>
            <a:ext cx="1300068" cy="584775"/>
            <a:chOff x="9920300" y="4015624"/>
            <a:chExt cx="1300068" cy="58477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CDADD0EF-3826-43D9-B640-2D8B89CB70AD}"/>
                </a:ext>
              </a:extLst>
            </p:cNvPr>
            <p:cNvSpPr txBox="1"/>
            <p:nvPr/>
          </p:nvSpPr>
          <p:spPr>
            <a:xfrm>
              <a:off x="9920300" y="4015624"/>
              <a:ext cx="13000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53264"/>
                  </a:solidFill>
                </a:rPr>
                <a:t>10.7.1 </a:t>
              </a:r>
            </a:p>
            <a:p>
              <a:pPr algn="ctr"/>
              <a:endParaRPr lang="en-US" sz="1600" dirty="0">
                <a:solidFill>
                  <a:srgbClr val="053264"/>
                </a:solidFill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2B8C3053-AD88-42D2-B122-9442286916A8}"/>
                </a:ext>
              </a:extLst>
            </p:cNvPr>
            <p:cNvSpPr/>
            <p:nvPr/>
          </p:nvSpPr>
          <p:spPr>
            <a:xfrm>
              <a:off x="10492715" y="4338818"/>
              <a:ext cx="179355" cy="182880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53264"/>
                </a:solidFill>
              </a:endParaRP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7C7A36E1-D30D-4EF0-8B24-2E659D6E4CA8}"/>
              </a:ext>
            </a:extLst>
          </p:cNvPr>
          <p:cNvCxnSpPr>
            <a:cxnSpLocks/>
          </p:cNvCxnSpPr>
          <p:nvPr/>
        </p:nvCxnSpPr>
        <p:spPr>
          <a:xfrm>
            <a:off x="11220368" y="1676007"/>
            <a:ext cx="0" cy="4555374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D1A9400A-933B-43F2-929B-EBADD5CB657E}"/>
              </a:ext>
            </a:extLst>
          </p:cNvPr>
          <p:cNvSpPr txBox="1"/>
          <p:nvPr/>
        </p:nvSpPr>
        <p:spPr>
          <a:xfrm>
            <a:off x="1636236" y="3425393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53264"/>
                </a:solidFill>
              </a:rPr>
              <a:t>2.3</a:t>
            </a:r>
            <a:endParaRPr lang="en-US" sz="1600" i="1" dirty="0">
              <a:solidFill>
                <a:srgbClr val="053264"/>
              </a:solidFill>
            </a:endParaRPr>
          </a:p>
          <a:p>
            <a:pPr algn="ctr"/>
            <a:endParaRPr lang="en-US" sz="1600" dirty="0">
              <a:solidFill>
                <a:srgbClr val="053264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69B48C1B-AA80-49F0-BB50-8E41DF6EBC4A}"/>
              </a:ext>
            </a:extLst>
          </p:cNvPr>
          <p:cNvSpPr/>
          <p:nvPr/>
        </p:nvSpPr>
        <p:spPr>
          <a:xfrm>
            <a:off x="1752584" y="3755740"/>
            <a:ext cx="179355" cy="18288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53264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96BB62F-FE94-4733-B831-820BB6BA4868}"/>
              </a:ext>
            </a:extLst>
          </p:cNvPr>
          <p:cNvGrpSpPr/>
          <p:nvPr/>
        </p:nvGrpSpPr>
        <p:grpSpPr>
          <a:xfrm>
            <a:off x="4277146" y="3406704"/>
            <a:ext cx="641522" cy="584775"/>
            <a:chOff x="4172512" y="3130479"/>
            <a:chExt cx="641522" cy="58477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610429B5-4C88-4817-8CF1-2CC09B43E360}"/>
                </a:ext>
              </a:extLst>
            </p:cNvPr>
            <p:cNvSpPr txBox="1"/>
            <p:nvPr/>
          </p:nvSpPr>
          <p:spPr>
            <a:xfrm>
              <a:off x="4172512" y="3130479"/>
              <a:ext cx="641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53264"/>
                  </a:solidFill>
                </a:rPr>
                <a:t>2.3.1</a:t>
              </a:r>
              <a:endParaRPr lang="en-US" sz="1600" i="1" dirty="0">
                <a:solidFill>
                  <a:srgbClr val="053264"/>
                </a:solidFill>
              </a:endParaRPr>
            </a:p>
            <a:p>
              <a:pPr algn="ctr"/>
              <a:endParaRPr lang="en-US" sz="1600" dirty="0">
                <a:solidFill>
                  <a:srgbClr val="053264"/>
                </a:solidFill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30C3788F-169B-481D-92B4-E8939A45BE03}"/>
                </a:ext>
              </a:extLst>
            </p:cNvPr>
            <p:cNvSpPr/>
            <p:nvPr/>
          </p:nvSpPr>
          <p:spPr>
            <a:xfrm>
              <a:off x="4377545" y="3470951"/>
              <a:ext cx="179355" cy="182880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53264"/>
                </a:solidFill>
              </a:endParaRPr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16EFB410-5577-4E1A-8098-5AB90FD9DB7A}"/>
              </a:ext>
            </a:extLst>
          </p:cNvPr>
          <p:cNvSpPr/>
          <p:nvPr/>
        </p:nvSpPr>
        <p:spPr>
          <a:xfrm>
            <a:off x="1696765" y="2955601"/>
            <a:ext cx="182880" cy="18288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53264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F72172F1-D6FA-493E-8816-310746565EFD}"/>
              </a:ext>
            </a:extLst>
          </p:cNvPr>
          <p:cNvGrpSpPr/>
          <p:nvPr/>
        </p:nvGrpSpPr>
        <p:grpSpPr>
          <a:xfrm>
            <a:off x="9461217" y="2368355"/>
            <a:ext cx="675185" cy="830997"/>
            <a:chOff x="9461217" y="2092130"/>
            <a:chExt cx="675185" cy="83099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60A1C706-C829-4241-928F-8995D4DDB41A}"/>
                </a:ext>
              </a:extLst>
            </p:cNvPr>
            <p:cNvSpPr txBox="1"/>
            <p:nvPr/>
          </p:nvSpPr>
          <p:spPr>
            <a:xfrm>
              <a:off x="9461217" y="2092130"/>
              <a:ext cx="6751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accent5">
                      <a:lumMod val="75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053264"/>
                  </a:solidFill>
                </a:rPr>
                <a:t>Earth</a:t>
              </a:r>
            </a:p>
            <a:p>
              <a:r>
                <a:rPr lang="en-US" dirty="0">
                  <a:solidFill>
                    <a:srgbClr val="053264"/>
                  </a:solidFill>
                </a:rPr>
                <a:t>1.10</a:t>
              </a:r>
            </a:p>
            <a:p>
              <a:endParaRPr lang="en-US" dirty="0">
                <a:solidFill>
                  <a:srgbClr val="053264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04D5CE2C-6BF5-4860-9216-2F3813350732}"/>
                </a:ext>
              </a:extLst>
            </p:cNvPr>
            <p:cNvSpPr/>
            <p:nvPr/>
          </p:nvSpPr>
          <p:spPr>
            <a:xfrm>
              <a:off x="9699329" y="2665836"/>
              <a:ext cx="182880" cy="182880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53264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8D73DA9D-22D6-4A50-9F3F-43C504D51739}"/>
              </a:ext>
            </a:extLst>
          </p:cNvPr>
          <p:cNvSpPr txBox="1"/>
          <p:nvPr/>
        </p:nvSpPr>
        <p:spPr>
          <a:xfrm>
            <a:off x="2420" y="1540637"/>
            <a:ext cx="1620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3"/>
                </a:solidFill>
              </a:rPr>
              <a:t>I3S</a:t>
            </a:r>
          </a:p>
          <a:p>
            <a:pPr algn="r"/>
            <a:r>
              <a:rPr lang="en-US" b="1" dirty="0">
                <a:solidFill>
                  <a:schemeClr val="accent3"/>
                </a:solidFill>
              </a:rPr>
              <a:t>Specification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D07717B6-0B66-442F-A24D-3AC4830813BF}"/>
              </a:ext>
            </a:extLst>
          </p:cNvPr>
          <p:cNvCxnSpPr>
            <a:cxnSpLocks/>
          </p:cNvCxnSpPr>
          <p:nvPr/>
        </p:nvCxnSpPr>
        <p:spPr>
          <a:xfrm>
            <a:off x="1576614" y="1861658"/>
            <a:ext cx="1000136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A05E26A2-D514-462A-B4A7-9944286D7455}"/>
              </a:ext>
            </a:extLst>
          </p:cNvPr>
          <p:cNvSpPr txBox="1"/>
          <p:nvPr/>
        </p:nvSpPr>
        <p:spPr>
          <a:xfrm>
            <a:off x="1698784" y="1464319"/>
            <a:ext cx="1689886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1.6 public spec</a:t>
            </a:r>
          </a:p>
          <a:p>
            <a:pPr algn="ctr"/>
            <a:endParaRPr lang="en-US" sz="1600" dirty="0">
              <a:solidFill>
                <a:schemeClr val="accent3"/>
              </a:solidFill>
            </a:endParaRPr>
          </a:p>
          <a:p>
            <a:r>
              <a:rPr lang="en-US" sz="1600" dirty="0">
                <a:solidFill>
                  <a:schemeClr val="accent3"/>
                </a:solidFill>
              </a:rPr>
              <a:t>1.7 internal spec</a:t>
            </a:r>
            <a:endParaRPr lang="en-US" sz="1600" dirty="0">
              <a:solidFill>
                <a:schemeClr val="accent3"/>
              </a:solidFill>
              <a:cs typeface="Arial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DA899620-4B9D-4592-B33A-E996FDB3ECBF}"/>
              </a:ext>
            </a:extLst>
          </p:cNvPr>
          <p:cNvSpPr/>
          <p:nvPr/>
        </p:nvSpPr>
        <p:spPr>
          <a:xfrm>
            <a:off x="1759824" y="1774972"/>
            <a:ext cx="179355" cy="18288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53264"/>
              </a:solidFill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xmlns="" id="{F9BE5BE1-65BE-43AF-B8F4-F06DFCD45E69}"/>
              </a:ext>
            </a:extLst>
          </p:cNvPr>
          <p:cNvSpPr txBox="1">
            <a:spLocks/>
          </p:cNvSpPr>
          <p:nvPr/>
        </p:nvSpPr>
        <p:spPr>
          <a:xfrm>
            <a:off x="685800" y="358775"/>
            <a:ext cx="10826496" cy="36933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Release Schedule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CDBD88F-5849-4B63-8B93-94F3C3698293}"/>
              </a:ext>
            </a:extLst>
          </p:cNvPr>
          <p:cNvGrpSpPr/>
          <p:nvPr/>
        </p:nvGrpSpPr>
        <p:grpSpPr>
          <a:xfrm>
            <a:off x="1696765" y="966303"/>
            <a:ext cx="9638003" cy="216568"/>
            <a:chOff x="1654131" y="1243446"/>
            <a:chExt cx="9638003" cy="2165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8D5BDCA3-1E7C-4C28-851A-E8897DCB82CC}"/>
                </a:ext>
              </a:extLst>
            </p:cNvPr>
            <p:cNvSpPr txBox="1"/>
            <p:nvPr/>
          </p:nvSpPr>
          <p:spPr>
            <a:xfrm>
              <a:off x="1654131" y="1243446"/>
              <a:ext cx="348942" cy="216568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noAutofit/>
            </a:bodyPr>
            <a:lstStyle/>
            <a:p>
              <a:pPr algn="l" eaLnBrk="0" hangingPunct="0">
                <a:lnSpc>
                  <a:spcPts val="1800"/>
                </a:lnSpc>
              </a:pPr>
              <a:r>
                <a:rPr lang="en-US" sz="1400" b="1" dirty="0">
                  <a:solidFill>
                    <a:srgbClr val="053264"/>
                  </a:solidFill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8B2EC0B4-F129-4532-90E6-A00C12B3017C}"/>
                </a:ext>
              </a:extLst>
            </p:cNvPr>
            <p:cNvSpPr txBox="1"/>
            <p:nvPr/>
          </p:nvSpPr>
          <p:spPr>
            <a:xfrm>
              <a:off x="4750485" y="1243446"/>
              <a:ext cx="348942" cy="216568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noAutofit/>
            </a:bodyPr>
            <a:lstStyle/>
            <a:p>
              <a:pPr algn="l" eaLnBrk="0" hangingPunct="0">
                <a:lnSpc>
                  <a:spcPts val="1800"/>
                </a:lnSpc>
              </a:pPr>
              <a:r>
                <a:rPr lang="en-US" sz="1400" b="1" dirty="0">
                  <a:solidFill>
                    <a:srgbClr val="053264"/>
                  </a:solidFill>
                  <a:ea typeface="+mn-ea"/>
                  <a:cs typeface="+mn-cs"/>
                </a:rPr>
                <a:t>March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E2EA343B-2AB8-4FEF-A3C2-A59D3F379BE7}"/>
                </a:ext>
              </a:extLst>
            </p:cNvPr>
            <p:cNvSpPr txBox="1"/>
            <p:nvPr/>
          </p:nvSpPr>
          <p:spPr>
            <a:xfrm>
              <a:off x="7846839" y="1243446"/>
              <a:ext cx="348942" cy="216568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noAutofit/>
            </a:bodyPr>
            <a:lstStyle/>
            <a:p>
              <a:pPr algn="l" eaLnBrk="0" hangingPunct="0">
                <a:lnSpc>
                  <a:spcPts val="1800"/>
                </a:lnSpc>
              </a:pPr>
              <a:r>
                <a:rPr lang="en-US" sz="1400" b="1" dirty="0">
                  <a:solidFill>
                    <a:srgbClr val="053264"/>
                  </a:solidFill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841A0E96-8217-4FA1-8647-298578010A5C}"/>
                </a:ext>
              </a:extLst>
            </p:cNvPr>
            <p:cNvSpPr txBox="1"/>
            <p:nvPr/>
          </p:nvSpPr>
          <p:spPr>
            <a:xfrm>
              <a:off x="10943192" y="1243446"/>
              <a:ext cx="348942" cy="216568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noAutofit/>
            </a:bodyPr>
            <a:lstStyle/>
            <a:p>
              <a:pPr algn="l" eaLnBrk="0" hangingPunct="0">
                <a:lnSpc>
                  <a:spcPts val="1800"/>
                </a:lnSpc>
              </a:pPr>
              <a:r>
                <a:rPr lang="en-US" sz="1400" b="1" dirty="0">
                  <a:solidFill>
                    <a:srgbClr val="053264"/>
                  </a:solidFill>
                  <a:ea typeface="+mn-ea"/>
                  <a:cs typeface="+mn-cs"/>
                </a:rPr>
                <a:t>July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518C65FA-A4E5-4BF3-BF3A-C6F5A0D8074A}"/>
              </a:ext>
            </a:extLst>
          </p:cNvPr>
          <p:cNvSpPr txBox="1"/>
          <p:nvPr/>
        </p:nvSpPr>
        <p:spPr>
          <a:xfrm>
            <a:off x="3194670" y="957047"/>
            <a:ext cx="348942" cy="216568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solidFill>
                  <a:srgbClr val="053264"/>
                </a:solidFill>
                <a:ea typeface="+mn-ea"/>
                <a:cs typeface="+mn-cs"/>
              </a:rPr>
              <a:t>Feb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9C82120-4246-4B6A-9030-914BC8600529}"/>
              </a:ext>
            </a:extLst>
          </p:cNvPr>
          <p:cNvSpPr txBox="1"/>
          <p:nvPr/>
        </p:nvSpPr>
        <p:spPr>
          <a:xfrm>
            <a:off x="6389381" y="974894"/>
            <a:ext cx="348942" cy="216568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solidFill>
                  <a:srgbClr val="053264"/>
                </a:solidFill>
                <a:ea typeface="+mn-ea"/>
                <a:cs typeface="+mn-cs"/>
              </a:rPr>
              <a:t>April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1F709193-A78C-4E61-9431-472CE001F16C}"/>
              </a:ext>
            </a:extLst>
          </p:cNvPr>
          <p:cNvSpPr txBox="1"/>
          <p:nvPr/>
        </p:nvSpPr>
        <p:spPr>
          <a:xfrm>
            <a:off x="9616298" y="984554"/>
            <a:ext cx="348942" cy="216568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solidFill>
                  <a:srgbClr val="053264"/>
                </a:solidFill>
                <a:ea typeface="+mn-ea"/>
                <a:cs typeface="+mn-cs"/>
              </a:rPr>
              <a:t>June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1D68B34C-1008-4CB3-91E1-300D9DA4655B}"/>
              </a:ext>
            </a:extLst>
          </p:cNvPr>
          <p:cNvSpPr/>
          <p:nvPr/>
        </p:nvSpPr>
        <p:spPr>
          <a:xfrm>
            <a:off x="9723539" y="1765480"/>
            <a:ext cx="179355" cy="18288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53264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91A3B203-C705-492A-A12B-6616CEF55E26}"/>
              </a:ext>
            </a:extLst>
          </p:cNvPr>
          <p:cNvSpPr txBox="1"/>
          <p:nvPr/>
        </p:nvSpPr>
        <p:spPr>
          <a:xfrm>
            <a:off x="8987064" y="1443661"/>
            <a:ext cx="1552028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1.7 public spec</a:t>
            </a:r>
          </a:p>
          <a:p>
            <a:pPr algn="ctr"/>
            <a:endParaRPr lang="en-US" sz="1600" dirty="0">
              <a:solidFill>
                <a:schemeClr val="accent3"/>
              </a:solidFill>
            </a:endParaRPr>
          </a:p>
          <a:p>
            <a:pPr algn="ctr"/>
            <a:r>
              <a:rPr lang="en-US" sz="1600" dirty="0">
                <a:solidFill>
                  <a:schemeClr val="accent3"/>
                </a:solidFill>
              </a:rPr>
              <a:t>I3S SDK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xmlns="" id="{03A93DCC-F67A-4E45-9D5F-9AD15020A9E4}"/>
              </a:ext>
            </a:extLst>
          </p:cNvPr>
          <p:cNvSpPr/>
          <p:nvPr/>
        </p:nvSpPr>
        <p:spPr>
          <a:xfrm>
            <a:off x="4926830" y="1765480"/>
            <a:ext cx="179355" cy="18288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53264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A422AC47-1946-4B8E-82EB-A7FA69CE1535}"/>
              </a:ext>
            </a:extLst>
          </p:cNvPr>
          <p:cNvSpPr txBox="1"/>
          <p:nvPr/>
        </p:nvSpPr>
        <p:spPr>
          <a:xfrm>
            <a:off x="4307217" y="1457368"/>
            <a:ext cx="1587294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spec presented</a:t>
            </a:r>
          </a:p>
          <a:p>
            <a:pPr algn="ctr"/>
            <a:endParaRPr lang="en-US" sz="1600" dirty="0">
              <a:solidFill>
                <a:schemeClr val="accent3"/>
              </a:solidFill>
            </a:endParaRPr>
          </a:p>
          <a:p>
            <a:endParaRPr lang="en-US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6083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7263" y="1553497"/>
            <a:ext cx="10369296" cy="3429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</a:rPr>
              <a:t>Comprehensive documentation </a:t>
            </a:r>
            <a:r>
              <a:rPr lang="en-US" dirty="0"/>
              <a:t>generated from schema, including examples and implementation guidelines.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</a:rPr>
              <a:t>JSON Schema validation </a:t>
            </a:r>
            <a:r>
              <a:rPr lang="en-US" dirty="0"/>
              <a:t>of all profiles and all versions starting from 1.6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</a:rPr>
              <a:t>Tools to convert 1.6 to 1.7</a:t>
            </a:r>
            <a:r>
              <a:rPr lang="en-US" dirty="0"/>
              <a:t> Integrated Meshes and 3D objects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</a:rPr>
              <a:t>I3S SDK</a:t>
            </a:r>
            <a:r>
              <a:rPr lang="en-US" dirty="0"/>
              <a:t> to help create (v1.7) and read (1.6+) I3S Scene Layers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7263" y="517102"/>
            <a:ext cx="10826496" cy="36933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Promote I3S adoption:</a:t>
            </a:r>
          </a:p>
        </p:txBody>
      </p:sp>
    </p:spTree>
    <p:extLst>
      <p:ext uri="{BB962C8B-B14F-4D97-AF65-F5344CB8AC3E}">
        <p14:creationId xmlns:p14="http://schemas.microsoft.com/office/powerpoint/2010/main" val="2398216343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8536858" cy="36933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SDK for I3S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311333"/>
            <a:ext cx="10369296" cy="56609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Benefits</a:t>
            </a:r>
          </a:p>
          <a:p>
            <a:r>
              <a:rPr lang="en-US" dirty="0"/>
              <a:t>Refined control over Scene Layer performance</a:t>
            </a:r>
          </a:p>
          <a:p>
            <a:r>
              <a:rPr lang="en-US" dirty="0"/>
              <a:t>Encourages I3S adoption and brings more content to the platform</a:t>
            </a:r>
          </a:p>
          <a:p>
            <a:r>
              <a:rPr lang="en-US" dirty="0"/>
              <a:t>Helps with compatibility issues and specs upgrades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Minimal shippable product</a:t>
            </a:r>
            <a:endParaRPr lang="en-US" dirty="0"/>
          </a:p>
          <a:p>
            <a:r>
              <a:rPr lang="en-US" dirty="0"/>
              <a:t>Closed-source SDK with C++ API (win32/64). </a:t>
            </a:r>
          </a:p>
          <a:p>
            <a:r>
              <a:rPr lang="en-US" dirty="0"/>
              <a:t>Self-contained, released on Esri GitHub. No ArcGIS11 dependencies. </a:t>
            </a:r>
          </a:p>
          <a:p>
            <a:r>
              <a:rPr lang="en-US" dirty="0"/>
              <a:t>Support for writing Integrated meshes (no LOD generation)</a:t>
            </a:r>
          </a:p>
          <a:p>
            <a:r>
              <a:rPr lang="en-US" dirty="0"/>
              <a:t>Support for “optimizing” SLPK from v1.6 to v1.7 </a:t>
            </a:r>
          </a:p>
          <a:p>
            <a:r>
              <a:rPr lang="en-US" dirty="0"/>
              <a:t>Validation tool for SLPK including stats and performance warnings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52939" y="203906"/>
            <a:ext cx="2374018" cy="149707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5400" b="0" dirty="0">
                <a:solidFill>
                  <a:schemeClr val="tx1">
                    <a:alpha val="13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{SDK}</a:t>
            </a:r>
          </a:p>
        </p:txBody>
      </p:sp>
    </p:spTree>
    <p:extLst>
      <p:ext uri="{BB962C8B-B14F-4D97-AF65-F5344CB8AC3E}">
        <p14:creationId xmlns:p14="http://schemas.microsoft.com/office/powerpoint/2010/main" val="363363097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7882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490107"/>
            <a:ext cx="10369296" cy="424567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Deliver high performance 3D meshes to customers</a:t>
            </a:r>
          </a:p>
          <a:p>
            <a:endParaRPr lang="en-US" sz="2800" dirty="0"/>
          </a:p>
          <a:p>
            <a:pPr marL="626364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Upgrade I3S specs to reduce latency &amp; bandwidth usage</a:t>
            </a:r>
          </a:p>
          <a:p>
            <a:pPr marL="626364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Upgrade 3D clients</a:t>
            </a:r>
          </a:p>
          <a:p>
            <a:pPr marL="626364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Provide tooling to content providers: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000" dirty="0"/>
              <a:t>Optimize existing content ( v1.6 -&gt; v1.7 upgrade tool)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000" dirty="0"/>
              <a:t>I3S SDK to help with generating I3S content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9528341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91308" y="1715780"/>
            <a:ext cx="10369296" cy="2680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Forward-compatibility with v1.6</a:t>
            </a:r>
          </a:p>
          <a:p>
            <a:pPr>
              <a:lnSpc>
                <a:spcPct val="150000"/>
              </a:lnSpc>
            </a:pPr>
            <a:r>
              <a:rPr lang="en-US" dirty="0"/>
              <a:t>Reduce latency due to dependent requests</a:t>
            </a:r>
          </a:p>
          <a:p>
            <a:pPr>
              <a:lnSpc>
                <a:spcPct val="150000"/>
              </a:lnSpc>
            </a:pPr>
            <a:r>
              <a:rPr lang="en-US" dirty="0"/>
              <a:t>Remove superfluous requests </a:t>
            </a:r>
            <a:r>
              <a:rPr lang="en-US" b="0" dirty="0"/>
              <a:t>(i.e. </a:t>
            </a:r>
            <a:r>
              <a:rPr lang="en-US" b="0" i="1" dirty="0" err="1"/>
              <a:t>sharedResource</a:t>
            </a:r>
            <a:r>
              <a:rPr lang="en-US" b="0" i="1" dirty="0"/>
              <a:t>, </a:t>
            </a:r>
            <a:r>
              <a:rPr lang="en-US" b="0" i="1" dirty="0" err="1"/>
              <a:t>featureData</a:t>
            </a:r>
            <a:r>
              <a:rPr lang="en-US" b="0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Reduce bandwidth (</a:t>
            </a:r>
            <a:r>
              <a:rPr lang="en-US" b="0" dirty="0"/>
              <a:t>compression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3574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Forward 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50607" y="1475879"/>
            <a:ext cx="4554793" cy="228271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Benefits: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“Opt-in” approach to new specs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Progressive roll-out on the platform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Transparent to end-users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545120" y="4314343"/>
            <a:ext cx="1199536" cy="4719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Legacy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Server</a:t>
            </a:r>
          </a:p>
        </p:txBody>
      </p:sp>
      <p:cxnSp>
        <p:nvCxnSpPr>
          <p:cNvPr id="7" name="Straight Arrow Connector 6"/>
          <p:cNvCxnSpPr>
            <a:stCxn id="4" idx="0"/>
            <a:endCxn id="5" idx="1"/>
          </p:cNvCxnSpPr>
          <p:nvPr/>
        </p:nvCxnSpPr>
        <p:spPr bwMode="auto">
          <a:xfrm flipV="1">
            <a:off x="2602477" y="4550317"/>
            <a:ext cx="942643" cy="457565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>
            <a:stCxn id="5" idx="3"/>
            <a:endCxn id="28" idx="2"/>
          </p:cNvCxnSpPr>
          <p:nvPr/>
        </p:nvCxnSpPr>
        <p:spPr bwMode="auto">
          <a:xfrm flipV="1">
            <a:off x="4744656" y="4508519"/>
            <a:ext cx="487949" cy="41798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3521793" y="5347189"/>
            <a:ext cx="1199536" cy="4719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Server</a:t>
            </a:r>
          </a:p>
        </p:txBody>
      </p:sp>
      <p:cxnSp>
        <p:nvCxnSpPr>
          <p:cNvPr id="12" name="Straight Arrow Connector 11"/>
          <p:cNvCxnSpPr>
            <a:stCxn id="4" idx="0"/>
            <a:endCxn id="11" idx="1"/>
          </p:cNvCxnSpPr>
          <p:nvPr/>
        </p:nvCxnSpPr>
        <p:spPr bwMode="auto">
          <a:xfrm>
            <a:off x="2602477" y="5007882"/>
            <a:ext cx="919316" cy="575281"/>
          </a:xfrm>
          <a:prstGeom prst="straightConnector1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4721329" y="5592948"/>
            <a:ext cx="511277" cy="0"/>
          </a:xfrm>
          <a:prstGeom prst="straightConnector1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1688077" y="4786655"/>
            <a:ext cx="914400" cy="1108963"/>
            <a:chOff x="5909188" y="1809134"/>
            <a:chExt cx="914400" cy="1108963"/>
          </a:xfrm>
        </p:grpSpPr>
        <p:sp>
          <p:nvSpPr>
            <p:cNvPr id="4" name="Snip Single Corner Rectangle 3"/>
            <p:cNvSpPr/>
            <p:nvPr/>
          </p:nvSpPr>
          <p:spPr bwMode="auto">
            <a:xfrm>
              <a:off x="5909188" y="1809134"/>
              <a:ext cx="914400" cy="442453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SLPK 1.7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909188" y="2251587"/>
              <a:ext cx="914400" cy="3332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909188" y="2584842"/>
              <a:ext cx="914400" cy="3332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32605" y="5347189"/>
            <a:ext cx="1070385" cy="1108963"/>
            <a:chOff x="5909188" y="1809134"/>
            <a:chExt cx="914400" cy="1108963"/>
          </a:xfrm>
        </p:grpSpPr>
        <p:sp>
          <p:nvSpPr>
            <p:cNvPr id="24" name="Snip Single Corner Rectangle 23"/>
            <p:cNvSpPr/>
            <p:nvPr/>
          </p:nvSpPr>
          <p:spPr bwMode="auto">
            <a:xfrm>
              <a:off x="5909188" y="1809134"/>
              <a:ext cx="914400" cy="442453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Service 1.7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909188" y="2251587"/>
              <a:ext cx="914400" cy="3332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909188" y="2584842"/>
              <a:ext cx="914400" cy="3332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32605" y="4287292"/>
            <a:ext cx="1079039" cy="775708"/>
            <a:chOff x="5909188" y="1809134"/>
            <a:chExt cx="914400" cy="775708"/>
          </a:xfrm>
        </p:grpSpPr>
        <p:sp>
          <p:nvSpPr>
            <p:cNvPr id="28" name="Snip Single Corner Rectangle 27"/>
            <p:cNvSpPr/>
            <p:nvPr/>
          </p:nvSpPr>
          <p:spPr bwMode="auto">
            <a:xfrm>
              <a:off x="5909188" y="1809134"/>
              <a:ext cx="914400" cy="442453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Service 1.7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909188" y="2251587"/>
              <a:ext cx="914400" cy="3332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4940046" y="1399184"/>
            <a:ext cx="687095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Drawbacks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Increased storage size (mostly from geometry duplication, possibly DDS duplication (</a:t>
            </a:r>
            <a:r>
              <a:rPr lang="en-US" dirty="0"/>
              <a:t>to avoid loss of alpha channel in WSV</a:t>
            </a:r>
            <a:r>
              <a:rPr lang="en-US" b="1" dirty="0"/>
              <a:t>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More complex to create and edit (SDK would help here)</a:t>
            </a:r>
          </a:p>
        </p:txBody>
      </p:sp>
      <p:sp>
        <p:nvSpPr>
          <p:cNvPr id="33" name="Round Diagonal Corner Rectangle 32"/>
          <p:cNvSpPr/>
          <p:nvPr/>
        </p:nvSpPr>
        <p:spPr bwMode="auto">
          <a:xfrm>
            <a:off x="7829550" y="5395735"/>
            <a:ext cx="914400" cy="914400"/>
          </a:xfrm>
          <a:prstGeom prst="round2Diag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Clients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1.7</a:t>
            </a:r>
          </a:p>
        </p:txBody>
      </p:sp>
      <p:cxnSp>
        <p:nvCxnSpPr>
          <p:cNvPr id="34" name="Straight Arrow Connector 33"/>
          <p:cNvCxnSpPr>
            <a:stCxn id="26" idx="3"/>
            <a:endCxn id="33" idx="2"/>
          </p:cNvCxnSpPr>
          <p:nvPr/>
        </p:nvCxnSpPr>
        <p:spPr bwMode="auto">
          <a:xfrm flipV="1">
            <a:off x="6302990" y="5852935"/>
            <a:ext cx="1526560" cy="436590"/>
          </a:xfrm>
          <a:prstGeom prst="straightConnector1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>
            <a:cxnSpLocks/>
            <a:stCxn id="29" idx="3"/>
            <a:endCxn id="33" idx="2"/>
          </p:cNvCxnSpPr>
          <p:nvPr/>
        </p:nvCxnSpPr>
        <p:spPr bwMode="auto">
          <a:xfrm>
            <a:off x="6311644" y="4896373"/>
            <a:ext cx="1517906" cy="956562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0" name="Round Diagonal Corner Rectangle 39"/>
          <p:cNvSpPr/>
          <p:nvPr/>
        </p:nvSpPr>
        <p:spPr bwMode="auto">
          <a:xfrm>
            <a:off x="7820897" y="4211469"/>
            <a:ext cx="914400" cy="914400"/>
          </a:xfrm>
          <a:prstGeom prst="round2Diag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Clients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1.6</a:t>
            </a:r>
          </a:p>
        </p:txBody>
      </p:sp>
      <p:cxnSp>
        <p:nvCxnSpPr>
          <p:cNvPr id="41" name="Straight Arrow Connector 40"/>
          <p:cNvCxnSpPr>
            <a:stCxn id="28" idx="0"/>
            <a:endCxn id="40" idx="2"/>
          </p:cNvCxnSpPr>
          <p:nvPr/>
        </p:nvCxnSpPr>
        <p:spPr bwMode="auto">
          <a:xfrm>
            <a:off x="6311644" y="4508519"/>
            <a:ext cx="1509253" cy="160150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4" name="Straight Arrow Connector 43"/>
          <p:cNvCxnSpPr>
            <a:cxnSpLocks/>
            <a:stCxn id="25" idx="3"/>
            <a:endCxn id="40" idx="2"/>
          </p:cNvCxnSpPr>
          <p:nvPr/>
        </p:nvCxnSpPr>
        <p:spPr bwMode="auto">
          <a:xfrm flipV="1">
            <a:off x="6302990" y="4668669"/>
            <a:ext cx="1517907" cy="1287601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5037992" y="1732085"/>
            <a:ext cx="0" cy="1582615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9045917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Overview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457199" y="1772485"/>
            <a:ext cx="3613355" cy="43396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+--3DSceneLayer.json (</a:t>
            </a: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with added fields</a:t>
            </a:r>
            <a:r>
              <a:rPr lang="en-US" altLang="en-US" sz="1200" dirty="0">
                <a:latin typeface="Calibri" panose="020F0502020204030204" pitchFamily="34" charset="0"/>
              </a:rPr>
              <a:t>)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+--nodes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+--0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+--</a:t>
            </a:r>
            <a:r>
              <a:rPr lang="en-US" altLang="en-US" sz="1200" i="1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3dNodeIndexDocument</a:t>
            </a:r>
            <a:r>
              <a:rPr lang="en-US" altLang="en-US" sz="1200" dirty="0">
                <a:latin typeface="Calibri" panose="020F0502020204030204" pitchFamily="34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+--</a:t>
            </a:r>
            <a:r>
              <a:rPr lang="en-US" altLang="en-US" sz="1200" i="1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features</a:t>
            </a:r>
            <a:r>
              <a:rPr lang="en-US" altLang="en-US" sz="1200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 </a:t>
            </a:r>
            <a:endParaRPr lang="en-US" altLang="en-US" sz="1200" dirty="0"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+--attributes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|  +--0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|  +--(...)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+--geometries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|  +--0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|  </a:t>
            </a: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+--1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+--</a:t>
            </a:r>
            <a:r>
              <a:rPr lang="en-US" altLang="en-US" sz="1200" i="1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shared</a:t>
            </a:r>
            <a:endParaRPr lang="en-US" altLang="en-US" sz="1200" dirty="0"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|  </a:t>
            </a:r>
            <a:r>
              <a:rPr lang="en-US" altLang="en-US" sz="1200" i="1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+--</a:t>
            </a:r>
            <a:r>
              <a:rPr lang="en-US" altLang="en-US" sz="1200" i="1" dirty="0" err="1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sharedResource</a:t>
            </a:r>
            <a:r>
              <a:rPr lang="en-US" altLang="en-US" sz="1200" i="1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+--textures  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|  +--0  (e.g. "jpeg")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|  +--1  (e.g. "</a:t>
            </a:r>
            <a:r>
              <a:rPr lang="en-US" altLang="en-US" sz="1200" dirty="0" err="1">
                <a:latin typeface="Calibri" panose="020F0502020204030204" pitchFamily="34" charset="0"/>
              </a:rPr>
              <a:t>dds</a:t>
            </a:r>
            <a:r>
              <a:rPr lang="en-US" altLang="en-US" sz="1200" dirty="0">
                <a:latin typeface="Calibri" panose="020F0502020204030204" pitchFamily="34" charset="0"/>
              </a:rPr>
              <a:t>")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|  +--(...)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+--</a:t>
            </a:r>
            <a:r>
              <a:rPr lang="en-US" altLang="en-US" sz="1200" dirty="0" err="1">
                <a:solidFill>
                  <a:srgbClr val="FFC000"/>
                </a:solidFill>
                <a:latin typeface="Calibri" panose="020F0502020204030204" pitchFamily="34" charset="0"/>
              </a:rPr>
              <a:t>nodepages</a:t>
            </a:r>
            <a:endParaRPr lang="en-US" altLang="en-US" sz="1200" dirty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|  +--0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|  +--1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|  +--(...)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+-- statistics 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2469988" y="1135222"/>
            <a:ext cx="1600566" cy="6463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200" b="0" dirty="0">
                <a:latin typeface="Calibri" panose="020F0502020204030204" pitchFamily="34" charset="0"/>
              </a:rPr>
              <a:t>unchanged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200" b="0" dirty="0">
                <a:solidFill>
                  <a:srgbClr val="FFC000"/>
                </a:solidFill>
                <a:latin typeface="Calibri" panose="020F0502020204030204" pitchFamily="34" charset="0"/>
              </a:rPr>
              <a:t>added to specs v1.7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200" b="0" i="1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deprecated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4696690" y="524683"/>
            <a:ext cx="6043353" cy="38933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Node pages meta-data: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nodes per page, </a:t>
            </a:r>
            <a:r>
              <a:rPr lang="en-US" sz="1600" dirty="0" err="1"/>
              <a:t>lod</a:t>
            </a:r>
            <a:r>
              <a:rPr lang="en-US" sz="1600" dirty="0"/>
              <a:t> metric.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Texture-set definitions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Replaces </a:t>
            </a:r>
            <a:r>
              <a:rPr lang="en-US" sz="1600" i="1" dirty="0" err="1">
                <a:solidFill>
                  <a:schemeClr val="tx1">
                    <a:lumMod val="75000"/>
                  </a:schemeClr>
                </a:solidFill>
              </a:rPr>
              <a:t>sharedResources</a:t>
            </a:r>
            <a:endParaRPr lang="en-US" sz="1600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Simpler definition of available compressed formats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Material definitions </a:t>
            </a:r>
            <a:endParaRPr lang="en-US" sz="1600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Replaces </a:t>
            </a:r>
            <a:r>
              <a:rPr lang="en-US" sz="1600" i="1" dirty="0" err="1">
                <a:solidFill>
                  <a:schemeClr val="tx1">
                    <a:lumMod val="75000"/>
                  </a:schemeClr>
                </a:solidFill>
              </a:rPr>
              <a:t>sharedResources</a:t>
            </a:r>
            <a:endParaRPr lang="en-US" sz="1600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glTF</a:t>
            </a:r>
            <a:r>
              <a:rPr lang="en-US" sz="1600" dirty="0"/>
              <a:t> equivalency (metallic-roughness material model)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Mesh definitions</a:t>
            </a:r>
            <a:endParaRPr lang="en-US" sz="1600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replaces </a:t>
            </a:r>
            <a:r>
              <a:rPr lang="en-US" sz="1600" i="1" dirty="0" err="1">
                <a:solidFill>
                  <a:schemeClr val="tx1">
                    <a:lumMod val="75000"/>
                  </a:schemeClr>
                </a:solidFill>
              </a:rPr>
              <a:t>defaultGeometrySchema</a:t>
            </a:r>
            <a:endParaRPr lang="en-US" sz="1600" i="1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replaces </a:t>
            </a:r>
            <a:r>
              <a:rPr lang="en-US" sz="1600" i="1" dirty="0" err="1">
                <a:solidFill>
                  <a:schemeClr val="tx1">
                    <a:lumMod val="75000"/>
                  </a:schemeClr>
                </a:solidFill>
              </a:rPr>
              <a:t>sharedResources</a:t>
            </a:r>
            <a:r>
              <a:rPr lang="en-US" sz="1600" i="1" dirty="0">
                <a:solidFill>
                  <a:schemeClr val="tx1">
                    <a:lumMod val="75000"/>
                  </a:schemeClr>
                </a:solidFill>
              </a:rPr>
              <a:t>.</a:t>
            </a:r>
            <a:r>
              <a:rPr lang="en-US" sz="1600" dirty="0"/>
              <a:t>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Describes compressed geometry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 bwMode="auto">
          <a:xfrm flipH="1">
            <a:off x="3163614" y="1933905"/>
            <a:ext cx="1533076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4696690" y="4571225"/>
            <a:ext cx="5968539" cy="33855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Compress geometry buffer </a:t>
            </a:r>
            <a:r>
              <a:rPr lang="en-US" sz="1600" dirty="0"/>
              <a:t>(Draco)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96690" y="5064757"/>
            <a:ext cx="5968539" cy="33855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Paged-nodes</a:t>
            </a:r>
            <a:r>
              <a:rPr lang="en-US" sz="1600" dirty="0"/>
              <a:t>.</a:t>
            </a:r>
          </a:p>
        </p:txBody>
      </p:sp>
      <p:cxnSp>
        <p:nvCxnSpPr>
          <p:cNvPr id="18" name="Straight Arrow Connector 17"/>
          <p:cNvCxnSpPr>
            <a:cxnSpLocks/>
            <a:stCxn id="17" idx="1"/>
          </p:cNvCxnSpPr>
          <p:nvPr/>
        </p:nvCxnSpPr>
        <p:spPr bwMode="auto">
          <a:xfrm flipH="1">
            <a:off x="1502980" y="5234034"/>
            <a:ext cx="319371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CE894600-DC96-4BB0-838B-B3A2CA89029D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rot="10800000">
            <a:off x="1283680" y="3773214"/>
            <a:ext cx="3413011" cy="967288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8596070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0" y="497959"/>
            <a:ext cx="10826496" cy="36933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Performance: Paged-index example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5640588" y="487119"/>
            <a:ext cx="5795176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node_per_page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node_id_in_page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node_per_page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3881" y="1141661"/>
            <a:ext cx="4906298" cy="5693866"/>
          </a:xfrm>
          <a:prstGeom prst="rect">
            <a:avLst/>
          </a:prstGeom>
          <a:solidFill>
            <a:srgbClr val="053264">
              <a:alpha val="61000"/>
            </a:srgb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"index"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1024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lodThreshold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50.43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obb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"center"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20.82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41.988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76.56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halfSize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64.93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11.4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70.315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"quaternion"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-0.0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0.03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-0.20569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0.9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lvl="2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n-US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"children"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1400" b="1" dirty="0">
                <a:solidFill>
                  <a:srgbClr val="B5CEA8"/>
                </a:solidFill>
                <a:latin typeface="Consolas" panose="020B0609020204030204" pitchFamily="49" charset="0"/>
              </a:rPr>
              <a:t>2025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B5CEA8"/>
                </a:solidFill>
                <a:latin typeface="Consolas" panose="020B0609020204030204" pitchFamily="49" charset="0"/>
              </a:rPr>
              <a:t>2036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"meshes"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	"material"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		"definition"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		"resource"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},</a:t>
            </a:r>
          </a:p>
          <a:p>
            <a:pPr lvl="1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"geometry"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pPr lvl="1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	"definition"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	"resource"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vertexCount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14587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featureCount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"attribute"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pPr lvl="1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	"resource"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}}]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40588" y="1177132"/>
            <a:ext cx="5968539" cy="58477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This node index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page_id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1024/64 = 16</a:t>
            </a:r>
            <a:r>
              <a:rPr lang="en-US" sz="1600" dirty="0"/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/layers/0/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nodepages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/16</a:t>
            </a:r>
          </a:p>
        </p:txBody>
      </p:sp>
      <p:cxnSp>
        <p:nvCxnSpPr>
          <p:cNvPr id="16" name="Straight Arrow Connector 15"/>
          <p:cNvCxnSpPr>
            <a:cxnSpLocks/>
            <a:endCxn id="15" idx="1"/>
          </p:cNvCxnSpPr>
          <p:nvPr/>
        </p:nvCxnSpPr>
        <p:spPr bwMode="auto">
          <a:xfrm>
            <a:off x="2165131" y="1469520"/>
            <a:ext cx="3475457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5640588" y="2697952"/>
            <a:ext cx="5968539" cy="58477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Index of the children in the node array ( both on page 31)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/layers/0/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nodepages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/31</a:t>
            </a:r>
          </a:p>
        </p:txBody>
      </p:sp>
      <p:cxnSp>
        <p:nvCxnSpPr>
          <p:cNvPr id="19" name="Straight Arrow Connector 18"/>
          <p:cNvCxnSpPr>
            <a:cxnSpLocks/>
            <a:endCxn id="18" idx="1"/>
          </p:cNvCxnSpPr>
          <p:nvPr/>
        </p:nvCxnSpPr>
        <p:spPr bwMode="auto">
          <a:xfrm>
            <a:off x="3153103" y="2990340"/>
            <a:ext cx="2487485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5640588" y="3499326"/>
            <a:ext cx="5968539" cy="33855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Index material definition for this node </a:t>
            </a:r>
            <a:r>
              <a:rPr lang="en-US" sz="1400" dirty="0"/>
              <a:t>(see 3dSceneLayer.json)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5640588" y="3926425"/>
            <a:ext cx="5968539" cy="33855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Mat. Texture: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/layers/0/nodes/</a:t>
            </a: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/textures/…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 bwMode="auto">
          <a:xfrm>
            <a:off x="2831123" y="4054479"/>
            <a:ext cx="2809465" cy="41223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5640588" y="4364162"/>
            <a:ext cx="5968539" cy="33855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Mesh definition (geometry/attribute buffers) </a:t>
            </a:r>
            <a:r>
              <a:rPr lang="en-US" sz="1200" dirty="0"/>
              <a:t>(see 3dSceneLayer.json)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5640588" y="4835053"/>
            <a:ext cx="5968539" cy="33855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Geometry: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layers/0/nodes/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/geometries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/…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48000" y="5867685"/>
            <a:ext cx="5968539" cy="33855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Attributes: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/layers/0/nodes/</a:t>
            </a: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/attributes/…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xmlns="" id="{0C98D96F-A7BB-4D0D-A4FF-21B2C46F259A}"/>
              </a:ext>
            </a:extLst>
          </p:cNvPr>
          <p:cNvCxnSpPr>
            <a:cxnSpLocks/>
            <a:endCxn id="24" idx="1"/>
          </p:cNvCxnSpPr>
          <p:nvPr/>
        </p:nvCxnSpPr>
        <p:spPr bwMode="auto">
          <a:xfrm flipV="1">
            <a:off x="2734076" y="4533439"/>
            <a:ext cx="2906512" cy="169278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xmlns="" id="{416CD6B0-BA1D-4DAD-B369-806E2A4DA306}"/>
              </a:ext>
            </a:extLst>
          </p:cNvPr>
          <p:cNvCxnSpPr>
            <a:cxnSpLocks/>
            <a:endCxn id="30" idx="1"/>
          </p:cNvCxnSpPr>
          <p:nvPr/>
        </p:nvCxnSpPr>
        <p:spPr bwMode="auto">
          <a:xfrm>
            <a:off x="2936929" y="4914276"/>
            <a:ext cx="2703659" cy="90054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xmlns="" id="{D8C17631-72B7-487D-AF23-3B9503ECFFB2}"/>
              </a:ext>
            </a:extLst>
          </p:cNvPr>
          <p:cNvCxnSpPr>
            <a:cxnSpLocks/>
            <a:endCxn id="35" idx="1"/>
          </p:cNvCxnSpPr>
          <p:nvPr/>
        </p:nvCxnSpPr>
        <p:spPr bwMode="auto">
          <a:xfrm>
            <a:off x="2831123" y="5938281"/>
            <a:ext cx="2916877" cy="98681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0673362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Performance:  remove “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sharedResource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490107"/>
            <a:ext cx="10369296" cy="49948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shared.material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2800" dirty="0"/>
              <a:t>moved to </a:t>
            </a:r>
            <a:r>
              <a:rPr lang="en-US" sz="2400" b="0" i="1" dirty="0" err="1"/>
              <a:t>layer.materialDefinitions</a:t>
            </a:r>
            <a:endParaRPr lang="en-US" sz="2400" b="0" i="1" dirty="0"/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shared.texture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2800" dirty="0"/>
              <a:t>moved to </a:t>
            </a:r>
            <a:r>
              <a:rPr lang="en-US" sz="2400" b="0" i="1" dirty="0" err="1"/>
              <a:t>layer.textureSetDefinitions</a:t>
            </a:r>
            <a:r>
              <a:rPr lang="en-US" sz="28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Resources are implicitly shared </a:t>
            </a:r>
            <a:r>
              <a:rPr lang="en-US" sz="2400" dirty="0"/>
              <a:t>(</a:t>
            </a:r>
            <a:r>
              <a:rPr lang="en-US" b="0" i="1" dirty="0"/>
              <a:t>texture, attributes, geometries</a:t>
            </a:r>
            <a:r>
              <a:rPr lang="en-US" sz="2400" dirty="0"/>
              <a:t>) using indirection ID:</a:t>
            </a:r>
          </a:p>
          <a:p>
            <a:pPr lvl="1">
              <a:lnSpc>
                <a:spcPct val="150000"/>
              </a:lnSpc>
            </a:pPr>
            <a:r>
              <a:rPr lang="en-US" sz="2400" b="0" i="1" dirty="0" err="1"/>
              <a:t>node.geometry.resource</a:t>
            </a:r>
            <a:endParaRPr lang="en-US" sz="2400" b="0" i="1" dirty="0"/>
          </a:p>
          <a:p>
            <a:pPr lvl="1">
              <a:lnSpc>
                <a:spcPct val="150000"/>
              </a:lnSpc>
            </a:pPr>
            <a:r>
              <a:rPr lang="en-US" sz="2400" b="0" i="1" dirty="0" err="1"/>
              <a:t>node.material.resource</a:t>
            </a:r>
            <a:endParaRPr lang="en-US" sz="2400" b="0" i="1" dirty="0"/>
          </a:p>
          <a:p>
            <a:pPr lvl="1">
              <a:lnSpc>
                <a:spcPct val="150000"/>
              </a:lnSpc>
            </a:pPr>
            <a:r>
              <a:rPr lang="en-US" sz="2400" b="0" i="1" dirty="0" err="1"/>
              <a:t>node.attributes.resource</a:t>
            </a:r>
            <a:endParaRPr lang="en-US" sz="2400" b="0" i="1" dirty="0"/>
          </a:p>
          <a:p>
            <a:pPr lvl="1">
              <a:lnSpc>
                <a:spcPct val="150000"/>
              </a:lnSpc>
            </a:pPr>
            <a:endParaRPr lang="en-US" sz="2400" b="0" i="1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18081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25" y="671998"/>
            <a:ext cx="10826496" cy="36933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Performance:  remove “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sharedResource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185" y="1357137"/>
            <a:ext cx="3692013" cy="3323987"/>
          </a:xfrm>
          <a:prstGeom prst="rect">
            <a:avLst/>
          </a:prstGeom>
          <a:solidFill>
            <a:srgbClr val="053264">
              <a:alpha val="61000"/>
            </a:srgb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textureSetDefinitions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  "formats"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lvl="2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"index"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"format"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"jpg"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"index"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"format"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dds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"index"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"format"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"ktx-etc2"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],</a:t>
            </a: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}]}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96965" y="2554384"/>
            <a:ext cx="6069631" cy="132343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u="sng" dirty="0"/>
              <a:t>Per-node</a:t>
            </a:r>
            <a:r>
              <a:rPr lang="en-US" sz="1600" dirty="0"/>
              <a:t> texture definition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/>
              <a:t> with support for jpg, </a:t>
            </a:r>
            <a:r>
              <a:rPr lang="en-US" sz="1600" dirty="0" err="1"/>
              <a:t>dxt</a:t>
            </a:r>
            <a:r>
              <a:rPr lang="en-US" sz="1600" dirty="0"/>
              <a:t> and etc2 compression: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/layers/0/nodes/</a:t>
            </a:r>
            <a:r>
              <a:rPr lang="en-US" sz="16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resource_id</a:t>
            </a:r>
            <a:r>
              <a:rPr lang="en-US" sz="16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/textures/</a:t>
            </a: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.jpg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/layers/0/nodes/</a:t>
            </a:r>
            <a:r>
              <a:rPr lang="en-US" sz="16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resource_id</a:t>
            </a:r>
            <a:r>
              <a:rPr lang="en-US" sz="16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/textures/</a:t>
            </a: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.dds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/layers/0/nodes/</a:t>
            </a:r>
            <a:r>
              <a:rPr lang="en-US" sz="16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resource_id</a:t>
            </a:r>
            <a:r>
              <a:rPr lang="en-US" sz="16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/textures/</a:t>
            </a: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.ktx</a:t>
            </a:r>
          </a:p>
        </p:txBody>
      </p:sp>
      <p:cxnSp>
        <p:nvCxnSpPr>
          <p:cNvPr id="16" name="Straight Arrow Connector 15"/>
          <p:cNvCxnSpPr>
            <a:cxnSpLocks/>
            <a:stCxn id="15" idx="1"/>
          </p:cNvCxnSpPr>
          <p:nvPr/>
        </p:nvCxnSpPr>
        <p:spPr bwMode="auto">
          <a:xfrm flipH="1">
            <a:off x="3078354" y="3216104"/>
            <a:ext cx="251861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6580332" y="4325721"/>
            <a:ext cx="4906298" cy="2677656"/>
          </a:xfrm>
          <a:prstGeom prst="rect">
            <a:avLst/>
          </a:prstGeom>
          <a:solidFill>
            <a:srgbClr val="053264">
              <a:alpha val="61000"/>
            </a:srgb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materialDefinitions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alphaCutoff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0.25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doubleSided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"atlas"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pbrMetallicRoughness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		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baseColorTexture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			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textureSetDefinitionId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			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texCoord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3124" y="5160194"/>
            <a:ext cx="5679075" cy="107721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u="sng" dirty="0"/>
              <a:t>Material definition: </a:t>
            </a:r>
          </a:p>
          <a:p>
            <a:r>
              <a:rPr lang="en-US" sz="1600" dirty="0"/>
              <a:t>- Physically-based rendering (</a:t>
            </a:r>
            <a:r>
              <a:rPr lang="en-US" sz="1600" dirty="0" err="1"/>
              <a:t>pbr</a:t>
            </a:r>
            <a:r>
              <a:rPr lang="en-US" sz="1600" dirty="0"/>
              <a:t>) metal roughness model </a:t>
            </a:r>
          </a:p>
          <a:p>
            <a:r>
              <a:rPr lang="en-US" sz="1600" dirty="0"/>
              <a:t>- Equivalency with </a:t>
            </a:r>
            <a:r>
              <a:rPr lang="en-US" sz="1600" dirty="0" err="1"/>
              <a:t>glTF</a:t>
            </a:r>
            <a:endParaRPr lang="en-US" sz="1600" b="1" u="sng" dirty="0"/>
          </a:p>
          <a:p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>
            <a:cxnSpLocks/>
            <a:stCxn id="22" idx="3"/>
          </p:cNvCxnSpPr>
          <p:nvPr/>
        </p:nvCxnSpPr>
        <p:spPr bwMode="auto">
          <a:xfrm>
            <a:off x="6172199" y="5698803"/>
            <a:ext cx="408133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Elbow Connector 24"/>
          <p:cNvCxnSpPr>
            <a:cxnSpLocks/>
          </p:cNvCxnSpPr>
          <p:nvPr/>
        </p:nvCxnSpPr>
        <p:spPr bwMode="auto">
          <a:xfrm rot="10800000">
            <a:off x="4248199" y="4105138"/>
            <a:ext cx="6461847" cy="1507390"/>
          </a:xfrm>
          <a:prstGeom prst="bentConnector3">
            <a:avLst>
              <a:gd name="adj1" fmla="val -260"/>
            </a:avLst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88449356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Legacy geometry buffer is left </a:t>
            </a:r>
            <a:r>
              <a:rPr lang="en-US" dirty="0">
                <a:solidFill>
                  <a:srgbClr val="FFC000"/>
                </a:solidFill>
              </a:rPr>
              <a:t>unchanged</a:t>
            </a:r>
            <a:r>
              <a:rPr lang="en-US" dirty="0"/>
              <a:t>, but benefits from simpler </a:t>
            </a:r>
            <a:r>
              <a:rPr lang="en-US" b="0" i="1" dirty="0" err="1"/>
              <a:t>layer.geometryDefinition</a:t>
            </a:r>
            <a:endParaRPr lang="en-US" b="0" i="1" dirty="0"/>
          </a:p>
          <a:p>
            <a:endParaRPr lang="en-US" b="0" i="1" dirty="0"/>
          </a:p>
          <a:p>
            <a:r>
              <a:rPr lang="en-US" dirty="0"/>
              <a:t>Additional </a:t>
            </a:r>
            <a:r>
              <a:rPr lang="en-US" dirty="0">
                <a:solidFill>
                  <a:srgbClr val="FFC000"/>
                </a:solidFill>
              </a:rPr>
              <a:t>Draco compressed </a:t>
            </a:r>
            <a:r>
              <a:rPr lang="en-US" dirty="0"/>
              <a:t>mesh resource:</a:t>
            </a:r>
          </a:p>
          <a:p>
            <a:pPr lvl="1"/>
            <a:r>
              <a:rPr lang="en-US" dirty="0"/>
              <a:t>Typical saving: 40-60%</a:t>
            </a:r>
          </a:p>
          <a:p>
            <a:pPr lvl="1"/>
            <a:r>
              <a:rPr lang="en-US" dirty="0"/>
              <a:t>Vertex attribute indexing may be retained</a:t>
            </a:r>
          </a:p>
          <a:p>
            <a:pPr lvl="1"/>
            <a:r>
              <a:rPr lang="en-US" dirty="0"/>
              <a:t>Extended to embed </a:t>
            </a:r>
            <a:r>
              <a:rPr lang="en-US" b="0" i="1" dirty="0" err="1"/>
              <a:t>FeatureID</a:t>
            </a:r>
            <a:r>
              <a:rPr lang="en-US" b="0" i="1" dirty="0"/>
              <a:t> </a:t>
            </a:r>
            <a:r>
              <a:rPr lang="en-US" dirty="0"/>
              <a:t>and </a:t>
            </a:r>
            <a:r>
              <a:rPr lang="en-US" b="0" i="1" dirty="0" err="1"/>
              <a:t>UV_regions</a:t>
            </a:r>
            <a:endParaRPr lang="en-US" b="0" i="1" dirty="0"/>
          </a:p>
          <a:p>
            <a:pPr lvl="1"/>
            <a:r>
              <a:rPr lang="en-US" dirty="0"/>
              <a:t>Future proof: additional vertex attributes may be added (</a:t>
            </a:r>
            <a:r>
              <a:rPr lang="en-US" b="0" i="1" dirty="0" err="1"/>
              <a:t>uv</a:t>
            </a:r>
            <a:r>
              <a:rPr lang="en-US" b="0" i="1" dirty="0"/>
              <a:t>[n]</a:t>
            </a:r>
            <a:r>
              <a:rPr lang="en-US" dirty="0"/>
              <a:t>), multiple encoding may be supported, etc.</a:t>
            </a:r>
          </a:p>
          <a:p>
            <a:pPr lvl="1"/>
            <a:endParaRPr lang="en-US" dirty="0"/>
          </a:p>
          <a:p>
            <a:pPr marL="283464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Performance: Geometry compression</a:t>
            </a:r>
          </a:p>
        </p:txBody>
      </p:sp>
    </p:spTree>
    <p:extLst>
      <p:ext uri="{BB962C8B-B14F-4D97-AF65-F5344CB8AC3E}">
        <p14:creationId xmlns:p14="http://schemas.microsoft.com/office/powerpoint/2010/main" val="30913495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sri_Corporate_Template-Dark" id="{62A57839-816C-DD40-89BF-1C32BC75980C}" vid="{B3749CB9-E79A-FB42-8D76-A7C3AB67D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B09B909685840A5AA5DC537182835" ma:contentTypeVersion="1" ma:contentTypeDescription="Create a new document." ma:contentTypeScope="" ma:versionID="647b6714bcbd012a02104274568241a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68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A2D97EB6-C9B5-45C6-85A6-D4FE6E1D9856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8B8D6152-B933-4294-8151-3CF2A1B01F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1.xml><?xml version="1.0" encoding="utf-8"?>
<ds:datastoreItem xmlns:ds="http://schemas.openxmlformats.org/officeDocument/2006/customXml" ds:itemID="{94844715-80D4-4BDB-8DF0-52D9314E2485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22A42D4B-0AAE-44C9-A2EF-48BDE1C5260A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53220D22-8257-492D-8F60-ECE474D7C478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9E56F111-9E55-4604-91C2-8352AE933430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E1A338E5-2E37-4973-87E6-4C02B0B7F460}">
  <ds:schemaRefs>
    <ds:schemaRef ds:uri="http://schemas.microsoft.com/sharepoint/v3/contenttype/forms"/>
  </ds:schemaRefs>
</ds:datastoreItem>
</file>

<file path=customXml/itemProps16.xml><?xml version="1.0" encoding="utf-8"?>
<ds:datastoreItem xmlns:ds="http://schemas.openxmlformats.org/officeDocument/2006/customXml" ds:itemID="{18DF8D07-6137-4D85-8010-4650942E033A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5B58CDD1-2BF6-415B-A256-DBBCC6A48D56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81E133DB-697E-4C10-B192-8899027B1EC6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19.xml><?xml version="1.0" encoding="utf-8"?>
<ds:datastoreItem xmlns:ds="http://schemas.openxmlformats.org/officeDocument/2006/customXml" ds:itemID="{2FE51124-E413-4DA5-9E06-A6EB32D0C127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C3102E66-5C5A-4AAF-9C94-24819091B61E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EF0D8C03-B10D-4D20-AC38-CA6799A7A314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352E5095-9B98-4AF0-9861-BDC020ABBCFC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8EED6C1C-A455-42E4-8CBE-649F5A755068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7A70D44C-B768-49FE-A70F-C6199D3EE9A7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328DCA66-548E-4424-83E1-09FFD45EE4B0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10846DB9-88C0-41D7-ACE4-BEC3A7488A03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D6F15B81-7660-4E9F-B613-8AA4F84B6DA3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FDE85643-3216-4103-A1BD-63F5E1D42D73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16EF6D11-DC4F-410C-A4BF-DF081B432591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6D2D132B-596B-4D69-A43B-566EB6C10C03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E47732B9-9C1B-4723-B4AA-A21238C5DF44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7684026F-E81F-4167-824A-3AA1BAEAE133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3A5DA3C3-46A0-47F8-855A-99C7684A98A2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D4E2A01F-BEC1-4558-9AD1-A87ED70D910B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D32008F3-64AC-45EB-A05B-F6120AE62290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905F88FE-324F-4FBE-89BB-9CEE04D6CACF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DE4ACD9E-0233-451D-890D-5732E05DB574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FB58F897-2A4D-4309-8E20-83FD28E6FE27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AE5A340C-916E-449C-AA30-CD41B151A0D4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33F5FE6F-FF86-471A-919E-6C74E3669390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AB25B40B-929A-4CD0-B9AB-7142442027B6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2C9ABD96-756D-41D3-909F-6F7B4C6B6E1F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86B5FFB5-BF2F-45EA-BC75-C41726A8F251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71658D62-F010-45F1-9326-EDC465FED48E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7147CA22-2BC4-4917-83D2-7CA4C34A80D4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B7E6AAC2-10E8-4F0C-BCC5-34BD332F8972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EB8D7141-3508-4B4E-8051-37E3E4C09D17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B0302D17-5923-4CC0-9EB4-0E57930F5A8E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998905D7-FE59-48DE-A74A-5B0009B7827F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DA46DABE-45F1-4E65-A939-497CB70F357D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A77C5B54-CA1C-4010-8D5D-ED406825EBB7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55235559-86B9-428B-8DAF-8EE6262226D5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4ADFB689-BC87-4869-ADD0-8C3555150450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612F64FD-E61D-43DE-A84B-8FC0DA8FC26C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C9037CA3-5499-457D-8238-F29CBEBDF143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039A5E78-EC42-40DE-A05E-1C7FCA140310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653D88A7-0F5E-41C5-A5C5-47DF37C594C5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2672FF5B-1ADC-45B0-9698-61421F5761E7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C4AF463C-FA8B-436D-9853-3318650FDAB8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DB399249-DB96-4601-9BA5-97791613CF3A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3E253610-1BBE-4C16-A1DA-4D6F07A3A74E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76859AF2-E75C-459B-8657-EEEA80BC8153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5A1E471A-DB16-4174-9D85-6F159A344CDB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9DC677B7-6D9E-42B7-AD1F-75D1804EAF7D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9E8787D6-C7B8-48EC-8C13-4069AE6320BD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4617AF64-94DB-48BB-8BE2-3BCF6B12593F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C1BF2448-6CBA-44DB-9E22-BED59BA834DF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AC4EB402-C456-4A26-8A92-B48606FF9264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EE9F405B-FE7A-4AB8-9CB8-9A75FBA69A95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4ADFB73A-380D-41FC-8C37-7155886326FA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F6EFD530-1E3E-47B8-A55C-19EC63E3C655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E559A846-F914-4753-A2DC-D33AFE44114C}">
  <ds:schemaRefs>
    <ds:schemaRef ds:uri="ESRI.ArcGIS.Mapping.OfficeIntegration.PowerPointInfo"/>
  </ds:schemaRefs>
</ds:datastoreItem>
</file>

<file path=customXml/itemProps68.xml><?xml version="1.0" encoding="utf-8"?>
<ds:datastoreItem xmlns:ds="http://schemas.openxmlformats.org/officeDocument/2006/customXml" ds:itemID="{096117C4-1661-4D3B-B9F6-BC19E0F3E90B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E5F80E3B-5636-41B2-898D-5D17189605B7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E940B40D-12DB-4BFA-BBB6-2269FD71FF92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F29452FE-972E-43F8-B54C-969F4C69C00B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849</Words>
  <Application>Microsoft Office PowerPoint</Application>
  <PresentationFormat>Widescreen</PresentationFormat>
  <Paragraphs>269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Consolas</vt:lpstr>
      <vt:lpstr>Lucida Grande</vt:lpstr>
      <vt:lpstr>Esri_Corporate_Template-Dark</vt:lpstr>
      <vt:lpstr> I3S version 1.7</vt:lpstr>
      <vt:lpstr>PowerPoint Presentation</vt:lpstr>
      <vt:lpstr>Design goals</vt:lpstr>
      <vt:lpstr>Forward compatibility</vt:lpstr>
      <vt:lpstr>Overview</vt:lpstr>
      <vt:lpstr>Performance: Paged-index example</vt:lpstr>
      <vt:lpstr>Performance:  remove “sharedResource”</vt:lpstr>
      <vt:lpstr>Performance:  remove “sharedResource”</vt:lpstr>
      <vt:lpstr>Performance: Geometry compression</vt:lpstr>
      <vt:lpstr>Performance: Geometry Definition example:</vt:lpstr>
      <vt:lpstr>PowerPoint Presentation</vt:lpstr>
      <vt:lpstr>Promote I3S adoption:</vt:lpstr>
      <vt:lpstr>SDK for I3S content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I3S Specification v1.7</dc:title>
  <dc:creator/>
  <cp:lastModifiedBy/>
  <cp:revision>7</cp:revision>
  <dcterms:created xsi:type="dcterms:W3CDTF">2018-06-29T00:53:55Z</dcterms:created>
  <dcterms:modified xsi:type="dcterms:W3CDTF">2018-12-11T02:01:06Z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0x0101007CCB09B909685840A5AA5DC537182835</vt:lpwstr>
  </property>
</Properties>
</file>