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8" r:id="rId3"/>
    <p:sldId id="270" r:id="rId4"/>
    <p:sldId id="269" r:id="rId5"/>
    <p:sldId id="27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5C97-1077-4622-A936-229BE89647D5}" type="datetimeFigureOut">
              <a:rPr lang="de-CH" smtClean="0"/>
              <a:t>30.09.2016</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143E-EF4A-4301-818F-AAC38F278E03}" type="slidenum">
              <a:rPr lang="de-CH" smtClean="0"/>
              <a:t>‹#›</a:t>
            </a:fld>
            <a:endParaRPr lang="de-CH"/>
          </a:p>
        </p:txBody>
      </p:sp>
    </p:spTree>
    <p:extLst>
      <p:ext uri="{BB962C8B-B14F-4D97-AF65-F5344CB8AC3E}">
        <p14:creationId xmlns:p14="http://schemas.microsoft.com/office/powerpoint/2010/main" val="40736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1409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9611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7459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400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4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24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9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50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67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5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01648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53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8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9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193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0144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8477DB91-D4F4-47C0-BB7C-05B39326A595}" type="datetimeFigureOut">
              <a:rPr lang="de-CH" smtClean="0"/>
              <a:t>30.09.2016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59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8477DB91-D4F4-47C0-BB7C-05B39326A595}" type="datetimeFigureOut">
              <a:rPr lang="de-CH" smtClean="0"/>
              <a:t>30.09.2016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3017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7DB91-D4F4-47C0-BB7C-05B39326A595}" type="datetimeFigureOut">
              <a:rPr lang="de-CH" smtClean="0"/>
              <a:t>30.09.2016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40370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05661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230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DB91-D4F4-47C0-BB7C-05B39326A595}" type="datetimeFigureOut">
              <a:rPr lang="de-CH" smtClean="0"/>
              <a:t>30.09.2016</a:t>
            </a:fld>
            <a:endParaRPr lang="de-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7634-58BC-4012-9651-1A4460382D8C}" type="slidenum">
              <a:rPr lang="de-CH" smtClean="0"/>
              <a:t>‹#›</a:t>
            </a:fld>
            <a:endParaRPr lang="de-CH"/>
          </a:p>
        </p:txBody>
      </p:sp>
    </p:spTree>
    <p:extLst>
      <p:ext uri="{BB962C8B-B14F-4D97-AF65-F5344CB8AC3E}">
        <p14:creationId xmlns:p14="http://schemas.microsoft.com/office/powerpoint/2010/main" val="19492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01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19672" y="980728"/>
            <a:ext cx="5366882" cy="4248472"/>
            <a:chOff x="2483768" y="1772816"/>
            <a:chExt cx="5046656" cy="4140460"/>
          </a:xfrm>
        </p:grpSpPr>
        <p:cxnSp>
          <p:nvCxnSpPr>
            <p:cNvPr id="4" name="Straight Connector 3"/>
            <p:cNvCxnSpPr>
              <a:stCxn id="16" idx="4"/>
              <a:endCxn id="19" idx="0"/>
            </p:cNvCxnSpPr>
            <p:nvPr/>
          </p:nvCxnSpPr>
          <p:spPr>
            <a:xfrm>
              <a:off x="6087216" y="3753036"/>
              <a:ext cx="0" cy="648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a:stCxn id="17" idx="2"/>
              <a:endCxn id="13" idx="0"/>
            </p:cNvCxnSpPr>
            <p:nvPr/>
          </p:nvCxnSpPr>
          <p:spPr>
            <a:xfrm flipH="1">
              <a:off x="2846856" y="2276872"/>
              <a:ext cx="1440160"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a:stCxn id="17" idx="3"/>
              <a:endCxn id="14" idx="0"/>
            </p:cNvCxnSpPr>
            <p:nvPr/>
          </p:nvCxnSpPr>
          <p:spPr>
            <a:xfrm flipH="1">
              <a:off x="3926976" y="2429624"/>
              <a:ext cx="423312"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p:cNvCxnSpPr>
              <a:stCxn id="17" idx="5"/>
              <a:endCxn id="15" idx="0"/>
            </p:cNvCxnSpPr>
            <p:nvPr/>
          </p:nvCxnSpPr>
          <p:spPr>
            <a:xfrm>
              <a:off x="4655792" y="2429624"/>
              <a:ext cx="351304"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p:cNvCxnSpPr>
              <a:stCxn id="17" idx="6"/>
              <a:endCxn id="16" idx="0"/>
            </p:cNvCxnSpPr>
            <p:nvPr/>
          </p:nvCxnSpPr>
          <p:spPr>
            <a:xfrm>
              <a:off x="4719064" y="2276872"/>
              <a:ext cx="1368152"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a:stCxn id="16" idx="3"/>
              <a:endCxn id="18" idx="0"/>
            </p:cNvCxnSpPr>
            <p:nvPr/>
          </p:nvCxnSpPr>
          <p:spPr>
            <a:xfrm flipH="1">
              <a:off x="5007096"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a:stCxn id="16" idx="5"/>
              <a:endCxn id="20" idx="0"/>
            </p:cNvCxnSpPr>
            <p:nvPr/>
          </p:nvCxnSpPr>
          <p:spPr>
            <a:xfrm>
              <a:off x="6239968"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19" idx="3"/>
              <a:endCxn id="29" idx="0"/>
            </p:cNvCxnSpPr>
            <p:nvPr/>
          </p:nvCxnSpPr>
          <p:spPr>
            <a:xfrm flipH="1">
              <a:off x="5591544" y="4769884"/>
              <a:ext cx="342920"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a:stCxn id="19" idx="5"/>
              <a:endCxn id="30" idx="0"/>
            </p:cNvCxnSpPr>
            <p:nvPr/>
          </p:nvCxnSpPr>
          <p:spPr>
            <a:xfrm>
              <a:off x="6239968" y="4769884"/>
              <a:ext cx="431696" cy="711344"/>
            </a:xfrm>
            <a:prstGeom prst="line">
              <a:avLst/>
            </a:prstGeom>
          </p:spPr>
          <p:style>
            <a:lnRef idx="2">
              <a:schemeClr val="accent3"/>
            </a:lnRef>
            <a:fillRef idx="0">
              <a:schemeClr val="accent3"/>
            </a:fillRef>
            <a:effectRef idx="1">
              <a:schemeClr val="accent3"/>
            </a:effectRef>
            <a:fontRef idx="minor">
              <a:schemeClr val="tx1"/>
            </a:fontRef>
          </p:style>
        </p:cxnSp>
        <p:sp>
          <p:nvSpPr>
            <p:cNvPr id="13" name="Oval 12"/>
            <p:cNvSpPr/>
            <p:nvPr/>
          </p:nvSpPr>
          <p:spPr>
            <a:xfrm>
              <a:off x="263083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4" name="Oval 13"/>
            <p:cNvSpPr/>
            <p:nvPr/>
          </p:nvSpPr>
          <p:spPr>
            <a:xfrm>
              <a:off x="371095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5" name="Oval 14"/>
            <p:cNvSpPr/>
            <p:nvPr/>
          </p:nvSpPr>
          <p:spPr>
            <a:xfrm>
              <a:off x="479107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6" name="Oval 15"/>
            <p:cNvSpPr/>
            <p:nvPr/>
          </p:nvSpPr>
          <p:spPr>
            <a:xfrm>
              <a:off x="587119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7" name="Oval 16"/>
            <p:cNvSpPr/>
            <p:nvPr/>
          </p:nvSpPr>
          <p:spPr>
            <a:xfrm>
              <a:off x="4287016" y="206084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8" name="Oval 17"/>
            <p:cNvSpPr/>
            <p:nvPr/>
          </p:nvSpPr>
          <p:spPr>
            <a:xfrm>
              <a:off x="479107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9" name="Oval 18"/>
            <p:cNvSpPr/>
            <p:nvPr/>
          </p:nvSpPr>
          <p:spPr>
            <a:xfrm>
              <a:off x="587119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0" name="Oval 19"/>
            <p:cNvSpPr/>
            <p:nvPr/>
          </p:nvSpPr>
          <p:spPr>
            <a:xfrm>
              <a:off x="695131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1" name="Rectangle 20"/>
            <p:cNvSpPr/>
            <p:nvPr/>
          </p:nvSpPr>
          <p:spPr>
            <a:xfrm>
              <a:off x="4169860" y="1772816"/>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root</a:t>
              </a:r>
              <a:endParaRPr lang="de-CH" sz="1050" dirty="0"/>
            </a:p>
          </p:txBody>
        </p:sp>
        <p:sp>
          <p:nvSpPr>
            <p:cNvPr id="22" name="Rectangle 21"/>
            <p:cNvSpPr/>
            <p:nvPr/>
          </p:nvSpPr>
          <p:spPr>
            <a:xfrm>
              <a:off x="248376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0</a:t>
              </a:r>
              <a:endParaRPr lang="de-CH" sz="1050" dirty="0"/>
            </a:p>
          </p:txBody>
        </p:sp>
        <p:sp>
          <p:nvSpPr>
            <p:cNvPr id="23" name="Rectangle 22"/>
            <p:cNvSpPr/>
            <p:nvPr/>
          </p:nvSpPr>
          <p:spPr>
            <a:xfrm>
              <a:off x="3550801"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1</a:t>
              </a:r>
              <a:endParaRPr lang="de-CH" sz="1050" dirty="0"/>
            </a:p>
          </p:txBody>
        </p:sp>
        <p:sp>
          <p:nvSpPr>
            <p:cNvPr id="24" name="Rectangle 23"/>
            <p:cNvSpPr/>
            <p:nvPr/>
          </p:nvSpPr>
          <p:spPr>
            <a:xfrm>
              <a:off x="464400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2</a:t>
              </a:r>
              <a:endParaRPr lang="de-CH" sz="1050" dirty="0"/>
            </a:p>
          </p:txBody>
        </p:sp>
        <p:sp>
          <p:nvSpPr>
            <p:cNvPr id="25" name="Rectangle 24"/>
            <p:cNvSpPr/>
            <p:nvPr/>
          </p:nvSpPr>
          <p:spPr>
            <a:xfrm>
              <a:off x="572412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a:t>
              </a:r>
              <a:endParaRPr lang="de-CH" sz="1050" dirty="0"/>
            </a:p>
          </p:txBody>
        </p:sp>
        <p:sp>
          <p:nvSpPr>
            <p:cNvPr id="26" name="Rectangle 25"/>
            <p:cNvSpPr/>
            <p:nvPr/>
          </p:nvSpPr>
          <p:spPr>
            <a:xfrm>
              <a:off x="464400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3-0</a:t>
              </a:r>
              <a:endParaRPr lang="de-CH" sz="1050" dirty="0"/>
            </a:p>
          </p:txBody>
        </p:sp>
        <p:sp>
          <p:nvSpPr>
            <p:cNvPr id="27" name="Rectangle 26"/>
            <p:cNvSpPr/>
            <p:nvPr/>
          </p:nvSpPr>
          <p:spPr>
            <a:xfrm>
              <a:off x="572412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a:t>
              </a:r>
              <a:endParaRPr lang="de-CH" sz="1050" dirty="0"/>
            </a:p>
          </p:txBody>
        </p:sp>
        <p:sp>
          <p:nvSpPr>
            <p:cNvPr id="28" name="Rectangle 27"/>
            <p:cNvSpPr/>
            <p:nvPr/>
          </p:nvSpPr>
          <p:spPr>
            <a:xfrm>
              <a:off x="680424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3-2</a:t>
              </a:r>
              <a:endParaRPr lang="de-CH" sz="1050" dirty="0"/>
            </a:p>
          </p:txBody>
        </p:sp>
        <p:sp>
          <p:nvSpPr>
            <p:cNvPr id="29" name="Oval 28"/>
            <p:cNvSpPr/>
            <p:nvPr/>
          </p:nvSpPr>
          <p:spPr>
            <a:xfrm>
              <a:off x="537552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0" name="Oval 29"/>
            <p:cNvSpPr/>
            <p:nvPr/>
          </p:nvSpPr>
          <p:spPr>
            <a:xfrm>
              <a:off x="645564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1" name="Rectangle 30"/>
            <p:cNvSpPr/>
            <p:nvPr/>
          </p:nvSpPr>
          <p:spPr>
            <a:xfrm>
              <a:off x="522845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3-1-0</a:t>
              </a:r>
              <a:endParaRPr lang="de-CH" sz="1050" dirty="0"/>
            </a:p>
          </p:txBody>
        </p:sp>
        <p:sp>
          <p:nvSpPr>
            <p:cNvPr id="32" name="Rectangle 31"/>
            <p:cNvSpPr/>
            <p:nvPr/>
          </p:nvSpPr>
          <p:spPr>
            <a:xfrm>
              <a:off x="630857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3-1-1</a:t>
              </a:r>
              <a:endParaRPr lang="de-CH" sz="1050" dirty="0"/>
            </a:p>
          </p:txBody>
        </p:sp>
      </p:grpSp>
      <p:sp>
        <p:nvSpPr>
          <p:cNvPr id="2" name="Rectangle 1"/>
          <p:cNvSpPr/>
          <p:nvPr/>
        </p:nvSpPr>
        <p:spPr>
          <a:xfrm>
            <a:off x="763632" y="5949280"/>
            <a:ext cx="5677091" cy="369332"/>
          </a:xfrm>
          <a:prstGeom prst="rect">
            <a:avLst/>
          </a:prstGeom>
        </p:spPr>
        <p:txBody>
          <a:bodyPr wrap="square">
            <a:spAutoFit/>
          </a:bodyPr>
          <a:lstStyle/>
          <a:p>
            <a:r>
              <a:rPr lang="en-US" b="1" dirty="0" smtClean="0">
                <a:solidFill>
                  <a:srgbClr val="333333"/>
                </a:solidFill>
                <a:latin typeface="+mj-lt"/>
              </a:rPr>
              <a:t>A </a:t>
            </a:r>
            <a:r>
              <a:rPr lang="en-US" b="1" dirty="0">
                <a:solidFill>
                  <a:srgbClr val="333333"/>
                </a:solidFill>
                <a:latin typeface="+mj-lt"/>
              </a:rPr>
              <a:t>sample Index Tree with </a:t>
            </a:r>
            <a:r>
              <a:rPr lang="en-US" b="1" dirty="0" smtClean="0">
                <a:solidFill>
                  <a:srgbClr val="333333"/>
                </a:solidFill>
                <a:latin typeface="+mj-lt"/>
              </a:rPr>
              <a:t>Tree-keys</a:t>
            </a:r>
            <a:endParaRPr lang="en-US" b="1" dirty="0">
              <a:latin typeface="+mj-lt"/>
            </a:endParaRPr>
          </a:p>
        </p:txBody>
      </p:sp>
    </p:spTree>
    <p:extLst>
      <p:ext uri="{BB962C8B-B14F-4D97-AF65-F5344CB8AC3E}">
        <p14:creationId xmlns:p14="http://schemas.microsoft.com/office/powerpoint/2010/main" val="29534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59632" y="1052736"/>
            <a:ext cx="6174686" cy="3943684"/>
            <a:chOff x="1449387" y="444761"/>
            <a:chExt cx="7256086" cy="4691424"/>
          </a:xfrm>
        </p:grpSpPr>
        <p:cxnSp>
          <p:nvCxnSpPr>
            <p:cNvPr id="182" name="Straight Connector 181"/>
            <p:cNvCxnSpPr>
              <a:stCxn id="16" idx="5"/>
              <a:endCxn id="19" idx="0"/>
            </p:cNvCxnSpPr>
            <p:nvPr/>
          </p:nvCxnSpPr>
          <p:spPr>
            <a:xfrm>
              <a:off x="2654867" y="2280939"/>
              <a:ext cx="399225"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cxnSp>
          <p:nvCxnSpPr>
            <p:cNvPr id="184" name="Straight Connector 183"/>
            <p:cNvCxnSpPr>
              <a:stCxn id="16" idx="3"/>
              <a:endCxn id="18" idx="0"/>
            </p:cNvCxnSpPr>
            <p:nvPr/>
          </p:nvCxnSpPr>
          <p:spPr>
            <a:xfrm flipH="1">
              <a:off x="1848762" y="2280939"/>
              <a:ext cx="389183"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sp>
          <p:nvSpPr>
            <p:cNvPr id="16" name="Oval 15"/>
            <p:cNvSpPr/>
            <p:nvPr/>
          </p:nvSpPr>
          <p:spPr>
            <a:xfrm>
              <a:off x="2151598" y="1821524"/>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13" name="Straight Arrow Connector 112"/>
            <p:cNvCxnSpPr>
              <a:stCxn id="16" idx="7"/>
            </p:cNvCxnSpPr>
            <p:nvPr/>
          </p:nvCxnSpPr>
          <p:spPr>
            <a:xfrm flipV="1">
              <a:off x="2654867" y="444761"/>
              <a:ext cx="2862972" cy="145558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5"/>
            </p:cNvCxnSpPr>
            <p:nvPr/>
          </p:nvCxnSpPr>
          <p:spPr>
            <a:xfrm>
              <a:off x="2654867" y="2280939"/>
              <a:ext cx="2646948" cy="285524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789647" y="494428"/>
              <a:ext cx="4463232" cy="4248471"/>
            </a:xfrm>
            <a:prstGeom prst="ellipse">
              <a:avLst/>
            </a:prstGeom>
            <a:solidFill>
              <a:schemeClr val="accent6"/>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88" dirty="0">
                <a:solidFill>
                  <a:prstClr val="white"/>
                </a:solidFill>
              </a:endParaRPr>
            </a:p>
          </p:txBody>
        </p:sp>
        <p:sp>
          <p:nvSpPr>
            <p:cNvPr id="124" name="TextBox 123"/>
            <p:cNvSpPr txBox="1"/>
            <p:nvPr/>
          </p:nvSpPr>
          <p:spPr>
            <a:xfrm>
              <a:off x="4997061" y="547268"/>
              <a:ext cx="3708412" cy="4185761"/>
            </a:xfrm>
            <a:prstGeom prst="rect">
              <a:avLst/>
            </a:prstGeom>
            <a:noFill/>
          </p:spPr>
          <p:txBody>
            <a:bodyPr wrap="square" rtlCol="0">
              <a:spAutoFit/>
            </a:bodyPr>
            <a:lstStyle/>
            <a:p>
              <a:r>
                <a:rPr lang="en-US" sz="900" b="1" dirty="0">
                  <a:solidFill>
                    <a:prstClr val="white"/>
                  </a:solidFill>
                </a:rPr>
                <a:t>{</a:t>
              </a:r>
            </a:p>
            <a:p>
              <a:pPr>
                <a:tabLst>
                  <a:tab pos="86916" algn="l"/>
                </a:tabLst>
              </a:pPr>
              <a:r>
                <a:rPr lang="en-US" sz="900" b="1" dirty="0">
                  <a:solidFill>
                    <a:prstClr val="white"/>
                  </a:solidFill>
                </a:rPr>
                <a:t>    "id": "3", </a:t>
              </a:r>
            </a:p>
            <a:p>
              <a:pPr>
                <a:tabLst>
                  <a:tab pos="86916" algn="l"/>
                </a:tabLst>
              </a:pPr>
              <a:r>
                <a:rPr lang="en-US" sz="900" b="1" dirty="0">
                  <a:solidFill>
                    <a:prstClr val="white"/>
                  </a:solidFill>
                </a:rPr>
                <a:t>    "level": 1,</a:t>
              </a:r>
            </a:p>
            <a:p>
              <a:pPr>
                <a:tabLst>
                  <a:tab pos="86916" algn="l"/>
                </a:tabLst>
              </a:pPr>
              <a:r>
                <a:rPr lang="en-US" sz="900" b="1" dirty="0">
                  <a:solidFill>
                    <a:prstClr val="white"/>
                  </a:solidFill>
                </a:rPr>
                <a:t>    "MBS":[...],</a:t>
              </a:r>
            </a:p>
            <a:p>
              <a:pPr>
                <a:tabLst>
                  <a:tab pos="86916" algn="l"/>
                </a:tabLst>
              </a:pPr>
              <a:r>
                <a:rPr lang="en-US" sz="900" b="1" dirty="0">
                  <a:solidFill>
                    <a:prstClr val="white"/>
                  </a:solidFill>
                </a:rPr>
                <a:t>    "</a:t>
              </a:r>
              <a:r>
                <a:rPr lang="en-US" sz="900" b="1" dirty="0" err="1">
                  <a:solidFill>
                    <a:prstClr val="white"/>
                  </a:solidFill>
                </a:rPr>
                <a:t>lodSelection</a:t>
              </a:r>
              <a:r>
                <a:rPr lang="en-US" sz="900" b="1" dirty="0">
                  <a:solidFill>
                    <a:prstClr val="white"/>
                  </a:solidFill>
                </a:rPr>
                <a:t>" : [</a:t>
              </a:r>
            </a:p>
            <a:p>
              <a:pPr indent="86916">
                <a:tabLst>
                  <a:tab pos="86916" algn="l"/>
                </a:tabLst>
              </a:pPr>
              <a:r>
                <a:rPr lang="en-US" sz="900" b="1" dirty="0">
                  <a:solidFill>
                    <a:prstClr val="white"/>
                  </a:solidFill>
                </a:rPr>
                <a:t>{"</a:t>
              </a:r>
              <a:r>
                <a:rPr lang="en-US" sz="900" b="1" dirty="0" err="1">
                  <a:solidFill>
                    <a:prstClr val="white"/>
                  </a:solidFill>
                </a:rPr>
                <a:t>metricType</a:t>
              </a:r>
              <a:r>
                <a:rPr lang="en-US" sz="900" b="1" dirty="0">
                  <a:solidFill>
                    <a:prstClr val="white"/>
                  </a:solidFill>
                </a:rPr>
                <a:t>" : "</a:t>
              </a:r>
              <a:r>
                <a:rPr lang="en-US" sz="900" b="1" dirty="0" err="1">
                  <a:solidFill>
                    <a:prstClr val="white"/>
                  </a:solidFill>
                </a:rPr>
                <a:t>maxScreenThreshold</a:t>
              </a:r>
              <a:r>
                <a:rPr lang="en-US" sz="900" b="1" dirty="0">
                  <a:solidFill>
                    <a:prstClr val="white"/>
                  </a:solidFill>
                </a:rPr>
                <a:t>", … }]</a:t>
              </a:r>
            </a:p>
            <a:p>
              <a:pPr indent="86916">
                <a:tabLst>
                  <a:tab pos="129779" algn="l"/>
                </a:tabLst>
              </a:pPr>
              <a:r>
                <a:rPr lang="en-US" sz="900" b="1" dirty="0">
                  <a:solidFill>
                    <a:prstClr val="white"/>
                  </a:solidFill>
                </a:rPr>
                <a:t>	……</a:t>
              </a:r>
            </a:p>
            <a:p>
              <a:pPr>
                <a:tabLst>
                  <a:tab pos="129779" algn="l"/>
                </a:tabLst>
              </a:pPr>
              <a:r>
                <a:rPr lang="en-US" sz="900" b="1" dirty="0">
                  <a:solidFill>
                    <a:srgbClr val="FFC000">
                      <a:lumMod val="40000"/>
                      <a:lumOff val="60000"/>
                    </a:srgbClr>
                  </a:solidFill>
                  <a:effectLst>
                    <a:outerShdw blurRad="38100" dist="38100" dir="2700000" algn="tl">
                      <a:srgbClr val="000000">
                        <a:alpha val="43137"/>
                      </a:srgbClr>
                    </a:outerShdw>
                  </a:effectLst>
                </a:rPr>
                <a:t>  	</a:t>
              </a:r>
              <a:r>
                <a:rPr lang="en-US" sz="900" b="1" dirty="0">
                  <a:solidFill>
                    <a:prstClr val="white"/>
                  </a:solidFill>
                </a:rPr>
                <a:t>"</a:t>
              </a:r>
              <a:r>
                <a:rPr lang="en-US" sz="900" b="1" dirty="0" err="1">
                  <a:solidFill>
                    <a:srgbClr val="FFC000">
                      <a:lumMod val="40000"/>
                      <a:lumOff val="60000"/>
                    </a:srgbClr>
                  </a:solidFill>
                  <a:effectLst>
                    <a:outerShdw blurRad="38100" dist="38100" dir="2700000" algn="tl">
                      <a:srgbClr val="000000">
                        <a:alpha val="43137"/>
                      </a:srgbClr>
                    </a:outerShdw>
                  </a:effectLst>
                </a:rPr>
                <a:t>featureData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"./features/0"}],</a:t>
              </a:r>
            </a:p>
            <a:p>
              <a:pPr>
                <a:tabLst>
                  <a:tab pos="129779" algn="l"/>
                </a:tabLst>
              </a:pPr>
              <a:r>
                <a:rPr lang="en-US" sz="900" b="1" dirty="0">
                  <a:solidFill>
                    <a:prstClr val="white"/>
                  </a:solidFill>
                </a:rPr>
                <a:t>	"</a:t>
              </a:r>
              <a:r>
                <a:rPr lang="en-US" sz="900" b="1" dirty="0">
                  <a:solidFill>
                    <a:srgbClr val="FFC000">
                      <a:lumMod val="40000"/>
                      <a:lumOff val="60000"/>
                    </a:srgbClr>
                  </a:solidFill>
                  <a:effectLst>
                    <a:outerShdw blurRad="38100" dist="38100" dir="2700000" algn="tl">
                      <a:srgbClr val="000000">
                        <a:alpha val="43137"/>
                      </a:srgbClr>
                    </a:outerShdw>
                  </a:effectLst>
                </a:rPr>
                <a:t>geometryData</a:t>
              </a:r>
              <a:r>
                <a:rPr lang="en-US" sz="900" b="1" dirty="0">
                  <a:solidFill>
                    <a:prstClr val="white"/>
                  </a:solidFill>
                </a:rPr>
                <a:t>": [ {</a:t>
              </a:r>
            </a:p>
            <a:p>
              <a:pPr>
                <a:tabLst>
                  <a:tab pos="86916" algn="l"/>
                </a:tabLst>
              </a:pPr>
              <a:r>
                <a:rPr lang="en-US" sz="900" b="1" dirty="0">
                  <a:solidFill>
                    <a:prstClr val="white"/>
                  </a:solidFill>
                </a:rPr>
                <a:t>           "href": "./geometries/0"}],</a:t>
              </a:r>
            </a:p>
            <a:p>
              <a:pPr>
                <a:tabLst>
                  <a:tab pos="128588"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attributeData</a:t>
              </a:r>
              <a:r>
                <a:rPr lang="en-US" sz="900" b="1" dirty="0">
                  <a:solidFill>
                    <a:prstClr val="white"/>
                  </a:solidFill>
                </a:rPr>
                <a:t>": [ {</a:t>
              </a:r>
            </a:p>
            <a:p>
              <a:pPr>
                <a:tabLst>
                  <a:tab pos="86916" algn="l"/>
                </a:tabLst>
              </a:pPr>
              <a:r>
                <a:rPr lang="en-US" sz="900" b="1" dirty="0">
                  <a:solidFill>
                    <a:prstClr val="white"/>
                  </a:solidFill>
                </a:rPr>
                <a:t>           "href": "./attributes/f_0/0"},</a:t>
              </a:r>
            </a:p>
            <a:p>
              <a:pPr>
                <a:tabLst>
                  <a:tab pos="86916" algn="l"/>
                </a:tabLst>
              </a:pPr>
              <a:r>
                <a:rPr lang="en-US" sz="900" b="1" dirty="0">
                  <a:solidFill>
                    <a:prstClr val="white"/>
                  </a:solidFill>
                </a:rPr>
                <a:t>           "href": "./attributes/f_1/0"}],</a:t>
              </a:r>
            </a:p>
            <a:p>
              <a:pPr>
                <a:tabLst>
                  <a:tab pos="82154"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textureData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"./textures/0_0"}],</a:t>
              </a:r>
            </a:p>
            <a:p>
              <a:pPr>
                <a:tabLst>
                  <a:tab pos="129779"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sharedResource</a:t>
              </a:r>
              <a:r>
                <a:rPr lang="en-US" sz="900" b="1" dirty="0">
                  <a:solidFill>
                    <a:prstClr val="white"/>
                  </a:solidFill>
                </a:rPr>
                <a:t>": {"</a:t>
              </a:r>
              <a:r>
                <a:rPr lang="en-US" sz="900" b="1" dirty="0" err="1">
                  <a:solidFill>
                    <a:prstClr val="white"/>
                  </a:solidFill>
                </a:rPr>
                <a:t>href</a:t>
              </a:r>
              <a:r>
                <a:rPr lang="en-US" sz="900" b="1" dirty="0">
                  <a:solidFill>
                    <a:prstClr val="white"/>
                  </a:solidFill>
                </a:rPr>
                <a:t>": "./shared"},</a:t>
              </a:r>
            </a:p>
            <a:p>
              <a:pPr>
                <a:tabLst>
                  <a:tab pos="129779" algn="l"/>
                </a:tabLst>
              </a:pPr>
              <a:r>
                <a:rPr lang="en-US" sz="900" b="1" dirty="0">
                  <a:solidFill>
                    <a:prstClr val="white"/>
                  </a:solidFill>
                </a:rPr>
                <a:t> 	…..	</a:t>
              </a:r>
            </a:p>
            <a:p>
              <a:pPr>
                <a:tabLst>
                  <a:tab pos="86916" algn="l"/>
                </a:tabLst>
              </a:pPr>
              <a:r>
                <a:rPr lang="en-US" sz="900" b="1" dirty="0">
                  <a:solidFill>
                    <a:prstClr val="white"/>
                  </a:solidFill>
                </a:rPr>
                <a:t>    "children": [ </a:t>
              </a:r>
            </a:p>
            <a:p>
              <a:pPr>
                <a:tabLst>
                  <a:tab pos="86916" algn="l"/>
                </a:tabLst>
              </a:pPr>
              <a:r>
                <a:rPr lang="en-US" sz="900" b="1" dirty="0">
                  <a:solidFill>
                    <a:prstClr val="white"/>
                  </a:solidFill>
                </a:rPr>
                <a:t>            {"id": "3-0","href": "../3-0"}, </a:t>
              </a:r>
            </a:p>
            <a:p>
              <a:pPr>
                <a:tabLst>
                  <a:tab pos="86916" algn="l"/>
                </a:tabLst>
              </a:pPr>
              <a:r>
                <a:rPr lang="en-US" sz="900" b="1" dirty="0">
                  <a:solidFill>
                    <a:prstClr val="white"/>
                  </a:solidFill>
                </a:rPr>
                <a:t>	         {"id": "3-1", "</a:t>
              </a:r>
              <a:r>
                <a:rPr lang="en-US" sz="900" b="1" dirty="0" err="1">
                  <a:solidFill>
                    <a:prstClr val="white"/>
                  </a:solidFill>
                </a:rPr>
                <a:t>href</a:t>
              </a:r>
              <a:r>
                <a:rPr lang="en-US" sz="900" b="1" dirty="0">
                  <a:solidFill>
                    <a:prstClr val="white"/>
                  </a:solidFill>
                </a:rPr>
                <a:t>": "../3-1"}]</a:t>
              </a:r>
            </a:p>
            <a:p>
              <a:pPr>
                <a:tabLst>
                  <a:tab pos="86916" algn="l"/>
                </a:tabLst>
              </a:pPr>
              <a:r>
                <a:rPr lang="en-US" sz="900" b="1" dirty="0">
                  <a:solidFill>
                    <a:prstClr val="white"/>
                  </a:solidFill>
                </a:rPr>
                <a:t>}</a:t>
              </a:r>
            </a:p>
          </p:txBody>
        </p:sp>
        <p:sp>
          <p:nvSpPr>
            <p:cNvPr id="18" name="Oval 17"/>
            <p:cNvSpPr/>
            <p:nvPr/>
          </p:nvSpPr>
          <p:spPr>
            <a:xfrm>
              <a:off x="155395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275928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41" name="Rectangle 140"/>
            <p:cNvSpPr/>
            <p:nvPr/>
          </p:nvSpPr>
          <p:spPr>
            <a:xfrm>
              <a:off x="2043353" y="1500247"/>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142" name="Rectangle 141"/>
            <p:cNvSpPr/>
            <p:nvPr/>
          </p:nvSpPr>
          <p:spPr>
            <a:xfrm>
              <a:off x="1449387"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143" name="Rectangle 142"/>
            <p:cNvSpPr/>
            <p:nvPr/>
          </p:nvSpPr>
          <p:spPr>
            <a:xfrm>
              <a:off x="2655243"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grpSp>
      <p:sp>
        <p:nvSpPr>
          <p:cNvPr id="2" name="Rectangle 1"/>
          <p:cNvSpPr/>
          <p:nvPr/>
        </p:nvSpPr>
        <p:spPr>
          <a:xfrm>
            <a:off x="683568" y="5733256"/>
            <a:ext cx="7569841" cy="646331"/>
          </a:xfrm>
          <a:prstGeom prst="rect">
            <a:avLst/>
          </a:prstGeom>
        </p:spPr>
        <p:txBody>
          <a:bodyPr wrap="square">
            <a:spAutoFit/>
          </a:bodyPr>
          <a:lstStyle/>
          <a:p>
            <a:r>
              <a:rPr lang="en-US" b="1" dirty="0" smtClean="0">
                <a:solidFill>
                  <a:srgbClr val="333333"/>
                </a:solidFill>
              </a:rPr>
              <a:t>Diagram </a:t>
            </a:r>
            <a:r>
              <a:rPr lang="en-US" b="1" dirty="0">
                <a:solidFill>
                  <a:srgbClr val="333333"/>
                </a:solidFill>
              </a:rPr>
              <a:t>illustrates the content of an I3S node as stored in its node </a:t>
            </a:r>
            <a:r>
              <a:rPr lang="en-US" b="1" dirty="0" smtClean="0">
                <a:solidFill>
                  <a:srgbClr val="333333"/>
                </a:solidFill>
              </a:rPr>
              <a:t>index </a:t>
            </a:r>
            <a:r>
              <a:rPr lang="en-US" b="1" dirty="0">
                <a:solidFill>
                  <a:srgbClr val="333333"/>
                </a:solidFill>
              </a:rPr>
              <a:t>document.</a:t>
            </a:r>
            <a:endParaRPr lang="en-US" b="1" dirty="0"/>
          </a:p>
        </p:txBody>
      </p:sp>
    </p:spTree>
    <p:extLst>
      <p:ext uri="{BB962C8B-B14F-4D97-AF65-F5344CB8AC3E}">
        <p14:creationId xmlns:p14="http://schemas.microsoft.com/office/powerpoint/2010/main" val="25068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187624" y="1124744"/>
            <a:ext cx="6534248" cy="3582397"/>
            <a:chOff x="2677184" y="1590851"/>
            <a:chExt cx="5555980" cy="3126367"/>
          </a:xfrm>
        </p:grpSpPr>
        <p:cxnSp>
          <p:nvCxnSpPr>
            <p:cNvPr id="15" name="Straight Connector 14"/>
            <p:cNvCxnSpPr>
              <a:stCxn id="18" idx="3"/>
              <a:endCxn id="6" idx="0"/>
            </p:cNvCxnSpPr>
            <p:nvPr/>
          </p:nvCxnSpPr>
          <p:spPr>
            <a:xfrm flipH="1">
              <a:off x="4658888" y="3582756"/>
              <a:ext cx="66471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80" name="Oval 79"/>
            <p:cNvSpPr/>
            <p:nvPr/>
          </p:nvSpPr>
          <p:spPr>
            <a:xfrm>
              <a:off x="5262692" y="31981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3" name="Straight Connector 12"/>
            <p:cNvCxnSpPr>
              <a:stCxn id="27" idx="1"/>
            </p:cNvCxnSpPr>
            <p:nvPr/>
          </p:nvCxnSpPr>
          <p:spPr>
            <a:xfrm flipH="1">
              <a:off x="3656740" y="2220483"/>
              <a:ext cx="1612048" cy="1028497"/>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a:stCxn id="27" idx="3"/>
              <a:endCxn id="19" idx="0"/>
            </p:cNvCxnSpPr>
            <p:nvPr/>
          </p:nvCxnSpPr>
          <p:spPr>
            <a:xfrm>
              <a:off x="5688844" y="2220483"/>
              <a:ext cx="1566064" cy="993497"/>
            </a:xfrm>
            <a:prstGeom prst="line">
              <a:avLst/>
            </a:prstGeom>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3454032"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6" name="Oval 5"/>
            <p:cNvSpPr/>
            <p:nvPr/>
          </p:nvSpPr>
          <p:spPr>
            <a:xfrm>
              <a:off x="4442864"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2" name="Straight Connector 11"/>
            <p:cNvCxnSpPr>
              <a:stCxn id="17" idx="4"/>
              <a:endCxn id="18" idx="0"/>
            </p:cNvCxnSpPr>
            <p:nvPr/>
          </p:nvCxnSpPr>
          <p:spPr>
            <a:xfrm flipH="1">
              <a:off x="5476352" y="2414842"/>
              <a:ext cx="2364" cy="799138"/>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a:stCxn id="18" idx="5"/>
              <a:endCxn id="24" idx="0"/>
            </p:cNvCxnSpPr>
            <p:nvPr/>
          </p:nvCxnSpPr>
          <p:spPr>
            <a:xfrm>
              <a:off x="5629104" y="3582756"/>
              <a:ext cx="79063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5262692" y="19827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8" name="Oval 17"/>
            <p:cNvSpPr/>
            <p:nvPr/>
          </p:nvSpPr>
          <p:spPr>
            <a:xfrm>
              <a:off x="5260328"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7038884"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0" name="Rectangle 19"/>
            <p:cNvSpPr/>
            <p:nvPr/>
          </p:nvSpPr>
          <p:spPr>
            <a:xfrm>
              <a:off x="5115628" y="1644419"/>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21" name="Rectangle 20"/>
            <p:cNvSpPr/>
            <p:nvPr/>
          </p:nvSpPr>
          <p:spPr>
            <a:xfrm>
              <a:off x="3309332"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22" name="Rectangle 21"/>
            <p:cNvSpPr/>
            <p:nvPr/>
          </p:nvSpPr>
          <p:spPr>
            <a:xfrm>
              <a:off x="5115627"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sp>
          <p:nvSpPr>
            <p:cNvPr id="23" name="Rectangle 22"/>
            <p:cNvSpPr/>
            <p:nvPr/>
          </p:nvSpPr>
          <p:spPr>
            <a:xfrm>
              <a:off x="6888088"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3-2</a:t>
              </a:r>
              <a:endParaRPr lang="de-CH" sz="1050" dirty="0">
                <a:solidFill>
                  <a:prstClr val="white"/>
                </a:solidFill>
              </a:endParaRPr>
            </a:p>
          </p:txBody>
        </p:sp>
        <p:sp>
          <p:nvSpPr>
            <p:cNvPr id="24" name="Oval 23"/>
            <p:cNvSpPr/>
            <p:nvPr/>
          </p:nvSpPr>
          <p:spPr>
            <a:xfrm>
              <a:off x="6203712"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5" name="Rectangle 24"/>
            <p:cNvSpPr/>
            <p:nvPr/>
          </p:nvSpPr>
          <p:spPr>
            <a:xfrm>
              <a:off x="4323518"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3-1-0</a:t>
              </a:r>
              <a:endParaRPr lang="de-CH" sz="1050" dirty="0">
                <a:solidFill>
                  <a:prstClr val="white"/>
                </a:solidFill>
              </a:endParaRPr>
            </a:p>
          </p:txBody>
        </p:sp>
        <p:sp>
          <p:nvSpPr>
            <p:cNvPr id="26" name="Rectangle 25"/>
            <p:cNvSpPr/>
            <p:nvPr/>
          </p:nvSpPr>
          <p:spPr>
            <a:xfrm>
              <a:off x="6045826"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3-1-1</a:t>
              </a:r>
              <a:endParaRPr lang="de-CH" sz="1050" dirty="0">
                <a:solidFill>
                  <a:prstClr val="white"/>
                </a:solidFill>
              </a:endParaRPr>
            </a:p>
          </p:txBody>
        </p:sp>
        <p:sp>
          <p:nvSpPr>
            <p:cNvPr id="27" name="Rectangle 26"/>
            <p:cNvSpPr/>
            <p:nvPr/>
          </p:nvSpPr>
          <p:spPr>
            <a:xfrm>
              <a:off x="5268788" y="2076467"/>
              <a:ext cx="420056"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2-5</a:t>
              </a:r>
              <a:endParaRPr lang="de-CH" sz="1050" dirty="0">
                <a:solidFill>
                  <a:prstClr val="white"/>
                </a:solidFill>
              </a:endParaRPr>
            </a:p>
          </p:txBody>
        </p:sp>
        <p:sp>
          <p:nvSpPr>
            <p:cNvPr id="31" name="Rectangle 30"/>
            <p:cNvSpPr/>
            <p:nvPr/>
          </p:nvSpPr>
          <p:spPr>
            <a:xfrm>
              <a:off x="7053896" y="3318672"/>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4</a:t>
              </a:r>
              <a:endParaRPr lang="de-CH" sz="1050" dirty="0">
                <a:solidFill>
                  <a:prstClr val="white"/>
                </a:solidFill>
              </a:endParaRPr>
            </a:p>
          </p:txBody>
        </p:sp>
        <p:sp>
          <p:nvSpPr>
            <p:cNvPr id="30" name="Rectangle 29"/>
            <p:cNvSpPr/>
            <p:nvPr/>
          </p:nvSpPr>
          <p:spPr>
            <a:xfrm>
              <a:off x="5256840" y="3318672"/>
              <a:ext cx="47667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5,6</a:t>
              </a:r>
              <a:endParaRPr lang="de-CH" sz="1050" dirty="0">
                <a:solidFill>
                  <a:prstClr val="white"/>
                </a:solidFill>
              </a:endParaRPr>
            </a:p>
          </p:txBody>
        </p:sp>
        <p:sp>
          <p:nvSpPr>
            <p:cNvPr id="34" name="Rectangle 33"/>
            <p:cNvSpPr/>
            <p:nvPr/>
          </p:nvSpPr>
          <p:spPr>
            <a:xfrm>
              <a:off x="4463024" y="440110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a:t>
              </a:r>
              <a:endParaRPr lang="de-CH" sz="1050" dirty="0">
                <a:solidFill>
                  <a:prstClr val="white"/>
                </a:solidFill>
              </a:endParaRPr>
            </a:p>
          </p:txBody>
        </p:sp>
        <p:sp>
          <p:nvSpPr>
            <p:cNvPr id="35" name="Rectangle 34"/>
            <p:cNvSpPr/>
            <p:nvPr/>
          </p:nvSpPr>
          <p:spPr>
            <a:xfrm>
              <a:off x="6225656" y="439745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6</a:t>
              </a:r>
              <a:endParaRPr lang="de-CH" sz="1050" dirty="0">
                <a:solidFill>
                  <a:prstClr val="white"/>
                </a:solidFill>
              </a:endParaRPr>
            </a:p>
          </p:txBody>
        </p:sp>
        <p:sp>
          <p:nvSpPr>
            <p:cNvPr id="36" name="Rectangle 35"/>
            <p:cNvSpPr/>
            <p:nvPr/>
          </p:nvSpPr>
          <p:spPr>
            <a:xfrm>
              <a:off x="6016154" y="2076585"/>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g5</a:t>
              </a:r>
              <a:endParaRPr lang="de-CH" sz="1050" dirty="0">
                <a:solidFill>
                  <a:prstClr val="white"/>
                </a:solidFill>
              </a:endParaRPr>
            </a:p>
          </p:txBody>
        </p:sp>
        <p:cxnSp>
          <p:nvCxnSpPr>
            <p:cNvPr id="39" name="Straight Connector 38"/>
            <p:cNvCxnSpPr>
              <a:endCxn id="40" idx="1"/>
            </p:cNvCxnSpPr>
            <p:nvPr/>
          </p:nvCxnSpPr>
          <p:spPr>
            <a:xfrm>
              <a:off x="5733512"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0" name="Rectangle 39"/>
            <p:cNvSpPr/>
            <p:nvPr/>
          </p:nvSpPr>
          <p:spPr>
            <a:xfrm>
              <a:off x="6012400"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g3</a:t>
              </a:r>
              <a:endParaRPr lang="de-CH" sz="1050" dirty="0">
                <a:solidFill>
                  <a:prstClr val="white"/>
                </a:solidFill>
              </a:endParaRPr>
            </a:p>
          </p:txBody>
        </p:sp>
        <p:cxnSp>
          <p:nvCxnSpPr>
            <p:cNvPr id="41" name="Straight Connector 40"/>
            <p:cNvCxnSpPr>
              <a:endCxn id="42" idx="1"/>
            </p:cNvCxnSpPr>
            <p:nvPr/>
          </p:nvCxnSpPr>
          <p:spPr>
            <a:xfrm>
              <a:off x="4868212" y="455132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2" name="Rectangle 41"/>
            <p:cNvSpPr/>
            <p:nvPr/>
          </p:nvSpPr>
          <p:spPr>
            <a:xfrm>
              <a:off x="5147100"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g0</a:t>
              </a:r>
              <a:endParaRPr lang="de-CH" sz="1050" dirty="0">
                <a:solidFill>
                  <a:prstClr val="white"/>
                </a:solidFill>
              </a:endParaRPr>
            </a:p>
          </p:txBody>
        </p:sp>
        <p:sp>
          <p:nvSpPr>
            <p:cNvPr id="47" name="Rectangle 46"/>
            <p:cNvSpPr/>
            <p:nvPr/>
          </p:nvSpPr>
          <p:spPr>
            <a:xfrm>
              <a:off x="418020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CH" sz="1050" dirty="0">
                  <a:solidFill>
                    <a:prstClr val="white"/>
                  </a:solidFill>
                </a:rPr>
                <a:t>g2</a:t>
              </a:r>
            </a:p>
          </p:txBody>
        </p:sp>
        <p:sp>
          <p:nvSpPr>
            <p:cNvPr id="48" name="Rectangular Callout 47"/>
            <p:cNvSpPr/>
            <p:nvPr/>
          </p:nvSpPr>
          <p:spPr>
            <a:xfrm>
              <a:off x="2677184" y="1590851"/>
              <a:ext cx="1485611" cy="654118"/>
            </a:xfrm>
            <a:prstGeom prst="wedgeRectCallout">
              <a:avLst>
                <a:gd name="adj1" fmla="val 122911"/>
                <a:gd name="adj2" fmla="val 352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825" dirty="0">
                  <a:solidFill>
                    <a:prstClr val="black"/>
                  </a:solidFill>
                </a:rPr>
                <a:t>Feature 6 is not included at this level of detail</a:t>
              </a:r>
              <a:endParaRPr lang="de-CH" sz="825" dirty="0">
                <a:solidFill>
                  <a:prstClr val="black"/>
                </a:solidFill>
              </a:endParaRPr>
            </a:p>
          </p:txBody>
        </p:sp>
        <p:cxnSp>
          <p:nvCxnSpPr>
            <p:cNvPr id="49" name="Straight Connector 48"/>
            <p:cNvCxnSpPr>
              <a:endCxn id="50" idx="1"/>
            </p:cNvCxnSpPr>
            <p:nvPr/>
          </p:nvCxnSpPr>
          <p:spPr>
            <a:xfrm>
              <a:off x="746050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50" name="Rectangle 49"/>
            <p:cNvSpPr/>
            <p:nvPr/>
          </p:nvSpPr>
          <p:spPr>
            <a:xfrm>
              <a:off x="773938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g4</a:t>
              </a:r>
              <a:endParaRPr lang="de-CH" sz="1050" dirty="0">
                <a:solidFill>
                  <a:prstClr val="white"/>
                </a:solidFill>
              </a:endParaRPr>
            </a:p>
          </p:txBody>
        </p:sp>
        <p:sp>
          <p:nvSpPr>
            <p:cNvPr id="37" name="Rectangle 36"/>
            <p:cNvSpPr/>
            <p:nvPr/>
          </p:nvSpPr>
          <p:spPr>
            <a:xfrm>
              <a:off x="6888088"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g1</a:t>
              </a:r>
              <a:endParaRPr lang="de-CH" sz="1050" dirty="0">
                <a:solidFill>
                  <a:prstClr val="white"/>
                </a:solidFill>
              </a:endParaRPr>
            </a:p>
          </p:txBody>
        </p:sp>
        <p:sp>
          <p:nvSpPr>
            <p:cNvPr id="28" name="Rectangle 27"/>
            <p:cNvSpPr/>
            <p:nvPr/>
          </p:nvSpPr>
          <p:spPr>
            <a:xfrm>
              <a:off x="3435595" y="3342210"/>
              <a:ext cx="46892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sz="1050" dirty="0">
                <a:solidFill>
                  <a:prstClr val="white"/>
                </a:solidFill>
              </a:endParaRPr>
            </a:p>
            <a:p>
              <a:pPr algn="ctr"/>
              <a:r>
                <a:rPr lang="de-DE" sz="1050" dirty="0">
                  <a:solidFill>
                    <a:prstClr val="white"/>
                  </a:solidFill>
                </a:rPr>
                <a:t>2,3</a:t>
              </a:r>
              <a:endParaRPr lang="de-CH" sz="1050" dirty="0">
                <a:solidFill>
                  <a:prstClr val="white"/>
                </a:solidFill>
              </a:endParaRPr>
            </a:p>
            <a:p>
              <a:pPr algn="ctr"/>
              <a:endParaRPr lang="de-CH" sz="1050" dirty="0">
                <a:solidFill>
                  <a:prstClr val="white"/>
                </a:solidFill>
              </a:endParaRPr>
            </a:p>
          </p:txBody>
        </p:sp>
        <p:cxnSp>
          <p:nvCxnSpPr>
            <p:cNvPr id="43" name="Straight Connector 42"/>
            <p:cNvCxnSpPr/>
            <p:nvPr/>
          </p:nvCxnSpPr>
          <p:spPr>
            <a:xfrm>
              <a:off x="6636850" y="4546858"/>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46" name="Straight Connector 45"/>
            <p:cNvCxnSpPr>
              <a:endCxn id="47" idx="1"/>
            </p:cNvCxnSpPr>
            <p:nvPr/>
          </p:nvCxnSpPr>
          <p:spPr>
            <a:xfrm>
              <a:off x="390132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38" name="Straight Connector 37"/>
            <p:cNvCxnSpPr>
              <a:endCxn id="36" idx="1"/>
            </p:cNvCxnSpPr>
            <p:nvPr/>
          </p:nvCxnSpPr>
          <p:spPr>
            <a:xfrm>
              <a:off x="5665516" y="2220483"/>
              <a:ext cx="350638" cy="118"/>
            </a:xfrm>
            <a:prstGeom prst="line">
              <a:avLst/>
            </a:prstGeom>
            <a:ln>
              <a:prstDash val="sysDot"/>
            </a:ln>
          </p:spPr>
          <p:style>
            <a:lnRef idx="2">
              <a:schemeClr val="accent5"/>
            </a:lnRef>
            <a:fillRef idx="0">
              <a:schemeClr val="accent5"/>
            </a:fillRef>
            <a:effectRef idx="1">
              <a:schemeClr val="accent5"/>
            </a:effectRef>
            <a:fontRef idx="minor">
              <a:schemeClr val="tx1"/>
            </a:fontRef>
          </p:style>
        </p:cxnSp>
      </p:grpSp>
      <p:sp>
        <p:nvSpPr>
          <p:cNvPr id="2" name="Rectangle 1"/>
          <p:cNvSpPr/>
          <p:nvPr/>
        </p:nvSpPr>
        <p:spPr>
          <a:xfrm>
            <a:off x="778724" y="5229200"/>
            <a:ext cx="7969739" cy="1169551"/>
          </a:xfrm>
          <a:prstGeom prst="rect">
            <a:avLst/>
          </a:prstGeom>
        </p:spPr>
        <p:txBody>
          <a:bodyPr wrap="square">
            <a:spAutoFit/>
          </a:bodyPr>
          <a:lstStyle/>
          <a:p>
            <a:r>
              <a:rPr lang="en-US" sz="1400" b="1" dirty="0" smtClean="0">
                <a:solidFill>
                  <a:srgbClr val="333333"/>
                </a:solidFill>
                <a:latin typeface="+mj-lt"/>
              </a:rPr>
              <a:t>Nodes </a:t>
            </a:r>
            <a:r>
              <a:rPr lang="en-US" sz="1400" b="1" dirty="0">
                <a:solidFill>
                  <a:srgbClr val="333333"/>
                </a:solidFill>
                <a:latin typeface="+mj-lt"/>
              </a:rPr>
              <a:t>in a Mesh Pyramid. Orange boxes represent features stored explicitly within the node, the numbers represent feature identifiers. Turquoise boxes represent the geometry instances associated with each node – each geometry instance is an aggregate geometry (a geometry collection) that covers all the features in the node. Blue boxes represent the nodes, the hyphenated numbers represent node ids as string based </a:t>
            </a:r>
            <a:r>
              <a:rPr lang="en-US" sz="1400" b="1" dirty="0" err="1">
                <a:solidFill>
                  <a:srgbClr val="333333"/>
                </a:solidFill>
                <a:latin typeface="+mj-lt"/>
              </a:rPr>
              <a:t>treekeys</a:t>
            </a:r>
            <a:r>
              <a:rPr lang="en-US" sz="1400" b="1" dirty="0">
                <a:solidFill>
                  <a:srgbClr val="333333"/>
                </a:solidFill>
                <a:latin typeface="+mj-lt"/>
              </a:rPr>
              <a:t>.</a:t>
            </a:r>
            <a:endParaRPr lang="en-US" sz="1400" b="1" dirty="0">
              <a:latin typeface="+mj-lt"/>
            </a:endParaRPr>
          </a:p>
        </p:txBody>
      </p:sp>
      <p:sp>
        <p:nvSpPr>
          <p:cNvPr id="44" name="Title 1"/>
          <p:cNvSpPr>
            <a:spLocks noGrp="1"/>
          </p:cNvSpPr>
          <p:nvPr>
            <p:ph type="title"/>
          </p:nvPr>
        </p:nvSpPr>
        <p:spPr>
          <a:xfrm>
            <a:off x="457200" y="87061"/>
            <a:ext cx="8229600" cy="1143000"/>
          </a:xfrm>
        </p:spPr>
        <p:txBody>
          <a:bodyPr/>
          <a:lstStyle/>
          <a:p>
            <a:r>
              <a:rPr lang="de-DE" dirty="0" err="1" smtClean="0"/>
              <a:t>Node-Switching</a:t>
            </a:r>
            <a:endParaRPr lang="de-CH" dirty="0"/>
          </a:p>
        </p:txBody>
      </p:sp>
    </p:spTree>
    <p:extLst>
      <p:ext uri="{BB962C8B-B14F-4D97-AF65-F5344CB8AC3E}">
        <p14:creationId xmlns:p14="http://schemas.microsoft.com/office/powerpoint/2010/main" val="273491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392" y="856094"/>
            <a:ext cx="7192423" cy="857250"/>
          </a:xfrm>
        </p:spPr>
        <p:txBody>
          <a:bodyPr/>
          <a:lstStyle/>
          <a:p>
            <a:r>
              <a:rPr lang="de-DE" dirty="0" smtClean="0"/>
              <a:t>Scene Layer Package (SLPK)</a:t>
            </a:r>
            <a:endParaRPr lang="de-CH" dirty="0"/>
          </a:p>
        </p:txBody>
      </p:sp>
      <p:sp>
        <p:nvSpPr>
          <p:cNvPr id="4" name="Rectangle 3"/>
          <p:cNvSpPr/>
          <p:nvPr/>
        </p:nvSpPr>
        <p:spPr>
          <a:xfrm>
            <a:off x="467544" y="1713344"/>
            <a:ext cx="8229600" cy="4039485"/>
          </a:xfrm>
          <a:prstGeom prst="rect">
            <a:avLst/>
          </a:prstGeom>
          <a:ln>
            <a:prstDash val="sysDot"/>
          </a:ln>
        </p:spPr>
        <p:style>
          <a:lnRef idx="1">
            <a:schemeClr val="dk1"/>
          </a:lnRef>
          <a:fillRef idx="2">
            <a:schemeClr val="dk1"/>
          </a:fillRef>
          <a:effectRef idx="1">
            <a:schemeClr val="dk1"/>
          </a:effectRef>
          <a:fontRef idx="minor">
            <a:schemeClr val="dk1"/>
          </a:fontRef>
        </p:style>
        <p:txBody>
          <a:bodyPr rtlCol="0" anchor="t"/>
          <a:lstStyle/>
          <a:p>
            <a:pPr algn="ctr"/>
            <a:r>
              <a:rPr lang="de-DE" sz="1350" b="1" dirty="0">
                <a:solidFill>
                  <a:prstClr val="black"/>
                </a:solidFill>
              </a:rPr>
              <a:t>   Archive.slpk</a:t>
            </a:r>
            <a:endParaRPr lang="de-CH" sz="1350" b="1" dirty="0">
              <a:solidFill>
                <a:prstClr val="black"/>
              </a:solidFill>
            </a:endParaRPr>
          </a:p>
        </p:txBody>
      </p:sp>
      <p:grpSp>
        <p:nvGrpSpPr>
          <p:cNvPr id="3" name="Group 2"/>
          <p:cNvGrpSpPr/>
          <p:nvPr/>
        </p:nvGrpSpPr>
        <p:grpSpPr>
          <a:xfrm>
            <a:off x="727194" y="2016121"/>
            <a:ext cx="7760240" cy="337625"/>
            <a:chOff x="969594" y="1584803"/>
            <a:chExt cx="10346986" cy="450166"/>
          </a:xfrm>
        </p:grpSpPr>
        <p:sp>
          <p:nvSpPr>
            <p:cNvPr id="5" name="Rectangle 4"/>
            <p:cNvSpPr/>
            <p:nvPr/>
          </p:nvSpPr>
          <p:spPr>
            <a:xfrm>
              <a:off x="969594"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metadata.json</a:t>
              </a:r>
              <a:endParaRPr lang="de-CH" sz="1350" dirty="0">
                <a:solidFill>
                  <a:prstClr val="white"/>
                </a:solidFill>
              </a:endParaRPr>
            </a:p>
          </p:txBody>
        </p:sp>
        <p:sp>
          <p:nvSpPr>
            <p:cNvPr id="23" name="Rectangle 22"/>
            <p:cNvSpPr/>
            <p:nvPr/>
          </p:nvSpPr>
          <p:spPr>
            <a:xfrm>
              <a:off x="6150220"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3dScenelayer.json.gz</a:t>
              </a:r>
              <a:endParaRPr lang="de-CH" sz="1350" dirty="0">
                <a:solidFill>
                  <a:prstClr val="white"/>
                </a:solidFill>
              </a:endParaRPr>
            </a:p>
          </p:txBody>
        </p:sp>
      </p:grpSp>
      <p:grpSp>
        <p:nvGrpSpPr>
          <p:cNvPr id="9" name="Group 8"/>
          <p:cNvGrpSpPr/>
          <p:nvPr/>
        </p:nvGrpSpPr>
        <p:grpSpPr>
          <a:xfrm>
            <a:off x="727194" y="2489199"/>
            <a:ext cx="7745506" cy="3155618"/>
            <a:chOff x="969592" y="2175931"/>
            <a:chExt cx="10327341" cy="4207491"/>
          </a:xfrm>
        </p:grpSpPr>
        <p:sp>
          <p:nvSpPr>
            <p:cNvPr id="6" name="Rectangle 5"/>
            <p:cNvSpPr/>
            <p:nvPr/>
          </p:nvSpPr>
          <p:spPr>
            <a:xfrm>
              <a:off x="969592" y="2175931"/>
              <a:ext cx="10327341" cy="4207491"/>
            </a:xfrm>
            <a:prstGeom prst="rect">
              <a:avLst/>
            </a:prstGeom>
            <a:solidFill>
              <a:schemeClr val="accent1">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tabLst>
                  <a:tab pos="3429000" algn="l"/>
                </a:tabLst>
              </a:pPr>
              <a:r>
                <a:rPr lang="de-DE" sz="1350" dirty="0">
                  <a:solidFill>
                    <a:prstClr val="white"/>
                  </a:solidFill>
                </a:rPr>
                <a:t>                                                                                        /nodes</a:t>
              </a: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CH" sz="1350" dirty="0">
                <a:solidFill>
                  <a:prstClr val="white"/>
                </a:solidFill>
              </a:endParaRPr>
            </a:p>
          </p:txBody>
        </p:sp>
        <p:grpSp>
          <p:nvGrpSpPr>
            <p:cNvPr id="7" name="Group 6"/>
            <p:cNvGrpSpPr/>
            <p:nvPr/>
          </p:nvGrpSpPr>
          <p:grpSpPr>
            <a:xfrm>
              <a:off x="1292320" y="2542190"/>
              <a:ext cx="9681883" cy="939659"/>
              <a:chOff x="1292320" y="2542190"/>
              <a:chExt cx="9681883" cy="939659"/>
            </a:xfrm>
          </p:grpSpPr>
          <p:sp>
            <p:nvSpPr>
              <p:cNvPr id="8" name="Rectangle 7"/>
              <p:cNvSpPr/>
              <p:nvPr/>
            </p:nvSpPr>
            <p:spPr>
              <a:xfrm>
                <a:off x="1292320" y="2542190"/>
                <a:ext cx="9681883" cy="939659"/>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de-DE" sz="1350" dirty="0">
                    <a:solidFill>
                      <a:prstClr val="white"/>
                    </a:solidFill>
                  </a:rPr>
                  <a:t>   /nodes/root</a:t>
                </a:r>
                <a:endParaRPr lang="de-CH" sz="1350" dirty="0">
                  <a:solidFill>
                    <a:prstClr val="white"/>
                  </a:solidFill>
                </a:endParaRPr>
              </a:p>
            </p:txBody>
          </p:sp>
          <p:sp>
            <p:nvSpPr>
              <p:cNvPr id="11" name="Rectangle 10"/>
              <p:cNvSpPr/>
              <p:nvPr/>
            </p:nvSpPr>
            <p:spPr>
              <a:xfrm>
                <a:off x="1466063" y="2837274"/>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grpSp>
        <p:sp>
          <p:nvSpPr>
            <p:cNvPr id="25" name="Rectangle 24"/>
            <p:cNvSpPr/>
            <p:nvPr/>
          </p:nvSpPr>
          <p:spPr>
            <a:xfrm>
              <a:off x="1290333" y="4208154"/>
              <a:ext cx="9681883" cy="1873328"/>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169444" algn="l"/>
                </a:tabLst>
              </a:pPr>
              <a:r>
                <a:rPr lang="de-DE" sz="1350" dirty="0">
                  <a:solidFill>
                    <a:prstClr val="white"/>
                  </a:solidFill>
                </a:rPr>
                <a:t>         /nodes/1-4-2-0/</a:t>
              </a:r>
              <a:endParaRPr lang="de-CH" sz="1350" dirty="0">
                <a:solidFill>
                  <a:prstClr val="white"/>
                </a:solidFill>
              </a:endParaRPr>
            </a:p>
          </p:txBody>
        </p:sp>
        <p:sp>
          <p:nvSpPr>
            <p:cNvPr id="26" name="Rectangle 25"/>
            <p:cNvSpPr/>
            <p:nvPr/>
          </p:nvSpPr>
          <p:spPr>
            <a:xfrm>
              <a:off x="1466063" y="4545507"/>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sp>
          <p:nvSpPr>
            <p:cNvPr id="28" name="Rectangle 27"/>
            <p:cNvSpPr/>
            <p:nvPr/>
          </p:nvSpPr>
          <p:spPr>
            <a:xfrm>
              <a:off x="6486853" y="5034398"/>
              <a:ext cx="1675165" cy="92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Shared/ sharedResource.json.gz</a:t>
              </a:r>
              <a:endParaRPr lang="de-CH" sz="1350" dirty="0">
                <a:solidFill>
                  <a:prstClr val="white"/>
                </a:solidFill>
              </a:endParaRPr>
            </a:p>
          </p:txBody>
        </p:sp>
        <p:sp>
          <p:nvSpPr>
            <p:cNvPr id="30" name="Rectangle 29"/>
            <p:cNvSpPr/>
            <p:nvPr/>
          </p:nvSpPr>
          <p:spPr>
            <a:xfrm>
              <a:off x="8264854" y="5033744"/>
              <a:ext cx="253433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350" dirty="0">
                <a:solidFill>
                  <a:prstClr val="white"/>
                </a:solidFill>
              </a:endParaRPr>
            </a:p>
            <a:p>
              <a:r>
                <a:rPr lang="de-DE" sz="1350" dirty="0">
                  <a:solidFill>
                    <a:prstClr val="white"/>
                  </a:solidFill>
                </a:rPr>
                <a:t>attributes/f_0/0.bin.gz</a:t>
              </a:r>
            </a:p>
            <a:p>
              <a:r>
                <a:rPr lang="de-DE" sz="1350" dirty="0">
                  <a:solidFill>
                    <a:prstClr val="white"/>
                  </a:solidFill>
                </a:rPr>
                <a:t>attributes/f_1/0.bin.gz</a:t>
              </a:r>
              <a:endParaRPr lang="de-CH" sz="1350" dirty="0">
                <a:solidFill>
                  <a:prstClr val="white"/>
                </a:solidFill>
              </a:endParaRPr>
            </a:p>
            <a:p>
              <a:endParaRPr lang="de-CH" sz="1350" dirty="0">
                <a:solidFill>
                  <a:prstClr val="white"/>
                </a:solidFill>
              </a:endParaRPr>
            </a:p>
          </p:txBody>
        </p:sp>
        <p:sp>
          <p:nvSpPr>
            <p:cNvPr id="19" name="Rectangle 18"/>
            <p:cNvSpPr/>
            <p:nvPr/>
          </p:nvSpPr>
          <p:spPr>
            <a:xfrm>
              <a:off x="1438934" y="5040615"/>
              <a:ext cx="1455215" cy="91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50" dirty="0">
                  <a:solidFill>
                    <a:prstClr val="white"/>
                  </a:solidFill>
                </a:rPr>
                <a:t>geometries/ 0.bin.gz</a:t>
              </a:r>
              <a:endParaRPr lang="de-CH" sz="1350" dirty="0">
                <a:solidFill>
                  <a:prstClr val="white"/>
                </a:solidFill>
              </a:endParaRPr>
            </a:p>
          </p:txBody>
        </p:sp>
        <p:sp>
          <p:nvSpPr>
            <p:cNvPr id="20" name="Rectangle 19"/>
            <p:cNvSpPr/>
            <p:nvPr/>
          </p:nvSpPr>
          <p:spPr>
            <a:xfrm>
              <a:off x="4754192" y="5041718"/>
              <a:ext cx="1654857"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features/ 0.json.gz</a:t>
              </a:r>
              <a:endParaRPr lang="de-CH" sz="1350" dirty="0">
                <a:solidFill>
                  <a:prstClr val="white"/>
                </a:solidFill>
              </a:endParaRPr>
            </a:p>
          </p:txBody>
        </p:sp>
        <p:sp>
          <p:nvSpPr>
            <p:cNvPr id="21" name="Rectangle 20"/>
            <p:cNvSpPr/>
            <p:nvPr/>
          </p:nvSpPr>
          <p:spPr>
            <a:xfrm>
              <a:off x="3017292" y="5047755"/>
              <a:ext cx="1613756" cy="91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textures/ </a:t>
              </a:r>
              <a:r>
                <a:rPr lang="de-DE" sz="1350" dirty="0" smtClean="0">
                  <a:solidFill>
                    <a:prstClr val="white"/>
                  </a:solidFill>
                </a:rPr>
                <a:t>0_0.jpeg,</a:t>
              </a:r>
              <a:endParaRPr lang="de-DE" sz="1350" dirty="0">
                <a:solidFill>
                  <a:prstClr val="white"/>
                </a:solidFill>
              </a:endParaRPr>
            </a:p>
            <a:p>
              <a:pPr algn="ctr"/>
              <a:r>
                <a:rPr lang="de-CH" sz="1350" dirty="0" smtClean="0">
                  <a:solidFill>
                    <a:prstClr val="white"/>
                  </a:solidFill>
                </a:rPr>
                <a:t>0_0_1.dds.gz</a:t>
              </a:r>
              <a:endParaRPr lang="de-CH" sz="1350" dirty="0">
                <a:solidFill>
                  <a:prstClr val="white"/>
                </a:solidFill>
              </a:endParaRPr>
            </a:p>
          </p:txBody>
        </p:sp>
        <p:sp>
          <p:nvSpPr>
            <p:cNvPr id="16" name="Rectangle 15"/>
            <p:cNvSpPr/>
            <p:nvPr/>
          </p:nvSpPr>
          <p:spPr>
            <a:xfrm>
              <a:off x="1297747" y="3662452"/>
              <a:ext cx="9676456" cy="400743"/>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215879" algn="l"/>
                </a:tabLst>
              </a:pPr>
              <a:r>
                <a:rPr lang="de-DE" sz="1350" dirty="0">
                  <a:solidFill>
                    <a:prstClr val="white"/>
                  </a:solidFill>
                </a:rPr>
                <a:t> /nodes/....</a:t>
              </a:r>
              <a:endParaRPr lang="de-CH" sz="1350" dirty="0">
                <a:solidFill>
                  <a:prstClr val="white"/>
                </a:solidFill>
              </a:endParaRPr>
            </a:p>
          </p:txBody>
        </p:sp>
      </p:grpSp>
    </p:spTree>
    <p:extLst>
      <p:ext uri="{BB962C8B-B14F-4D97-AF65-F5344CB8AC3E}">
        <p14:creationId xmlns:p14="http://schemas.microsoft.com/office/powerpoint/2010/main" val="56123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210</Words>
  <Application>Microsoft Office PowerPoint</Application>
  <PresentationFormat>On-screen Show (4:3)</PresentationFormat>
  <Paragraphs>80</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Node-Switching</vt:lpstr>
      <vt:lpstr>Scene Layer Package (SLPK)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Thorsten Reitz</dc:creator>
  <cp:lastModifiedBy>Tamrat Belayneh</cp:lastModifiedBy>
  <cp:revision>18</cp:revision>
  <dcterms:created xsi:type="dcterms:W3CDTF">2014-05-13T07:59:01Z</dcterms:created>
  <dcterms:modified xsi:type="dcterms:W3CDTF">2016-09-30T21:20:29Z</dcterms:modified>
</cp:coreProperties>
</file>