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89"/>
  </p:notesMasterIdLst>
  <p:handoutMasterIdLst>
    <p:handoutMasterId r:id="rId90"/>
  </p:handoutMasterIdLst>
  <p:sldIdLst>
    <p:sldId id="587" r:id="rId70"/>
    <p:sldId id="602" r:id="rId71"/>
    <p:sldId id="618" r:id="rId72"/>
    <p:sldId id="588" r:id="rId73"/>
    <p:sldId id="613" r:id="rId74"/>
    <p:sldId id="612" r:id="rId75"/>
    <p:sldId id="611" r:id="rId76"/>
    <p:sldId id="603" r:id="rId77"/>
    <p:sldId id="604" r:id="rId78"/>
    <p:sldId id="614" r:id="rId79"/>
    <p:sldId id="607" r:id="rId80"/>
    <p:sldId id="606" r:id="rId81"/>
    <p:sldId id="616" r:id="rId82"/>
    <p:sldId id="615" r:id="rId83"/>
    <p:sldId id="605" r:id="rId84"/>
    <p:sldId id="608" r:id="rId85"/>
    <p:sldId id="609" r:id="rId86"/>
    <p:sldId id="610" r:id="rId87"/>
    <p:sldId id="595" r:id="rId8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64"/>
    <a:srgbClr val="0073B4"/>
    <a:srgbClr val="E0F4FE"/>
    <a:srgbClr val="438EB7"/>
    <a:srgbClr val="00B9F2"/>
    <a:srgbClr val="007AC2"/>
    <a:srgbClr val="C0E8FF"/>
    <a:srgbClr val="C8EBFF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7950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348" y="114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slide" Target="slides/slide15.xml"/><Relationship Id="rId89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slide" Target="slides/slide18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openxmlformats.org/officeDocument/2006/relationships/handoutMaster" Target="handoutMasters/handout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Nashville 05 model contains a total of 1,117 features.  Of those, 825 are instances.  There are 9 unique instance symbols.</a:t>
            </a:r>
          </a:p>
          <a:p>
            <a:pPr lvl="0"/>
            <a:r>
              <a:rPr lang="en-US" dirty="0"/>
              <a:t>The Nashville 08 model contains a total of 25,183 features.  20,209 are instanced.  There are 4,105 unique symbols.</a:t>
            </a:r>
          </a:p>
          <a:p>
            <a:pPr lvl="0"/>
            <a:r>
              <a:rPr lang="en-US" dirty="0"/>
              <a:t>The Kentucky Champion Court contains 21,048.  11,830 are instanced.  There are 2,119 unique symbols.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9/25/2018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9/25/2018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9/25/2018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12011" y="856256"/>
            <a:ext cx="8525773" cy="747819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performance I3S Meshes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28387" y="6482243"/>
            <a:ext cx="5063613" cy="375758"/>
          </a:xfrm>
          <a:gradFill flip="none" rotWithShape="1">
            <a:gsLst>
              <a:gs pos="95000">
                <a:srgbClr val="053264">
                  <a:alpha val="82000"/>
                </a:srgbClr>
              </a:gs>
              <a:gs pos="0">
                <a:srgbClr val="00B9F2">
                  <a:alpha val="28000"/>
                </a:srgbClr>
              </a:gs>
            </a:gsLst>
            <a:path path="circle">
              <a:fillToRect t="100000" r="10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Ronald </a:t>
            </a:r>
            <a:r>
              <a:rPr lang="en-US" i="1" dirty="0" err="1" smtClean="0">
                <a:latin typeface="Calibri" panose="020F0502020204030204" pitchFamily="34" charset="0"/>
              </a:rPr>
              <a:t>Poirrier</a:t>
            </a:r>
            <a:r>
              <a:rPr lang="en-US" i="1" dirty="0" smtClean="0">
                <a:latin typeface="Calibri" panose="020F0502020204030204" pitchFamily="34" charset="0"/>
              </a:rPr>
              <a:t> - rpoirrier@esri.com</a:t>
            </a:r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Performance: Paged-access Example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1286510"/>
            <a:ext cx="5795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node_id_in_page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node_per_page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612" y="2444708"/>
            <a:ext cx="4906298" cy="3970318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lodThreshold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50.43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obb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"center"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20.82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41.988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76.56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halfSize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64.93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11.4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70.315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"quaternion"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-0.0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0.03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-0.20569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"children"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2025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2036</a:t>
            </a:r>
            <a:r>
              <a:rPr lang="en-US" sz="14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"meshes"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materialId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meshDefinitionId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resourceId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478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vertexCount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526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featureCount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0588" y="2374082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This node index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1024/64 = 16</a:t>
            </a:r>
            <a:r>
              <a:rPr lang="en-US" sz="1600" dirty="0" smtClean="0"/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/16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 bwMode="auto">
          <a:xfrm flipV="1">
            <a:off x="2477729" y="2666470"/>
            <a:ext cx="3162859" cy="165223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40588" y="3696207"/>
            <a:ext cx="5968539" cy="58477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Index of the children in the node array ( on page 31)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nodepages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/31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V="1">
            <a:off x="3490452" y="3988595"/>
            <a:ext cx="2150136" cy="235847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640588" y="4376724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Index material definition for this node </a:t>
            </a:r>
            <a:r>
              <a:rPr lang="en-US" sz="1400" dirty="0" smtClean="0"/>
              <a:t>(see 3dSceneLayer.json)</a:t>
            </a:r>
            <a:endParaRPr lang="en-US" sz="1600" dirty="0" smtClean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106994" y="4546001"/>
            <a:ext cx="2533594" cy="415499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640588" y="4840573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Mesh definition (geometry/attribute buffers) </a:t>
            </a:r>
            <a:r>
              <a:rPr lang="en-US" sz="1200" dirty="0"/>
              <a:t>(see 3dSceneLayer.json)</a:t>
            </a:r>
            <a:endParaRPr lang="en-US" sz="1600" dirty="0" smtClean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 bwMode="auto">
          <a:xfrm flipV="1">
            <a:off x="4119716" y="5009850"/>
            <a:ext cx="1520872" cy="135650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5640588" y="5268609"/>
            <a:ext cx="6394096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Resource locator:</a:t>
            </a:r>
          </a:p>
          <a:p>
            <a:r>
              <a:rPr lang="en-US" sz="1600" dirty="0" smtClean="0"/>
              <a:t>Geometry: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/geometries/0</a:t>
            </a:r>
          </a:p>
          <a:p>
            <a:r>
              <a:rPr lang="en-US" sz="1600" dirty="0" smtClean="0"/>
              <a:t>Geometry(Draco):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/geometries/{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geo_def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smtClean="0"/>
              <a:t>Attributes: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/attributes/{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attrb_id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Textures: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478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/textures/{</a:t>
            </a:r>
            <a:r>
              <a:rPr lang="en-US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material_def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 bwMode="auto">
          <a:xfrm>
            <a:off x="3298723" y="5414520"/>
            <a:ext cx="2341865" cy="515809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6733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remove “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sharedResource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Factor out </a:t>
            </a:r>
            <a:r>
              <a:rPr lang="en-US" sz="2400" dirty="0" smtClean="0"/>
              <a:t>information that is actually shared across multiple nodes: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Material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TextureSetDefinition</a:t>
            </a:r>
            <a:r>
              <a:rPr lang="en-US" sz="2000" dirty="0" smtClean="0"/>
              <a:t> </a:t>
            </a:r>
            <a:r>
              <a:rPr lang="en-US" sz="2000" b="0" i="1" dirty="0" smtClean="0"/>
              <a:t>(see “Texture definition example” slide)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obsolete</a:t>
            </a:r>
            <a:r>
              <a:rPr lang="en-US" sz="2400" dirty="0" smtClean="0"/>
              <a:t> node-specific meta-data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 tile-specific  </a:t>
            </a:r>
            <a:r>
              <a:rPr lang="en-US" sz="2400" dirty="0" smtClean="0"/>
              <a:t>meta-data to node document (</a:t>
            </a:r>
            <a:r>
              <a:rPr lang="en-US" sz="2400" dirty="0" err="1" smtClean="0"/>
              <a:t>texture_id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180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bandwidth usage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 compression:</a:t>
            </a:r>
          </a:p>
          <a:p>
            <a:pPr lvl="1"/>
            <a:r>
              <a:rPr lang="en-US" sz="2000" dirty="0" smtClean="0"/>
              <a:t>Each mesh (or group of mesh) cleanly declares which compressed formats are available</a:t>
            </a:r>
          </a:p>
          <a:p>
            <a:pPr lvl="1"/>
            <a:r>
              <a:rPr lang="en-US" sz="2000" dirty="0" smtClean="0"/>
              <a:t>Remove redundant/contradictory texture information from </a:t>
            </a:r>
            <a:r>
              <a:rPr lang="en-US" sz="2000" b="0" i="1" dirty="0" smtClean="0">
                <a:solidFill>
                  <a:schemeClr val="tx1">
                    <a:lumMod val="85000"/>
                  </a:schemeClr>
                </a:solidFill>
              </a:rPr>
              <a:t>3dLayer</a:t>
            </a:r>
            <a:r>
              <a:rPr lang="en-US" sz="2000" b="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2000" b="0" i="1" dirty="0" smtClean="0">
                <a:solidFill>
                  <a:schemeClr val="tx1">
                    <a:lumMod val="85000"/>
                  </a:schemeClr>
                </a:solidFill>
              </a:rPr>
              <a:t>3dNodeIndexDocument</a:t>
            </a:r>
            <a:r>
              <a:rPr lang="en-US" sz="2000" b="0" dirty="0" smtClean="0">
                <a:solidFill>
                  <a:schemeClr val="tx1">
                    <a:lumMod val="85000"/>
                  </a:schemeClr>
                </a:solidFill>
              </a:rPr>
              <a:t> and </a:t>
            </a:r>
            <a:r>
              <a:rPr lang="en-US" sz="2000" b="0" i="1" dirty="0" err="1" smtClean="0">
                <a:solidFill>
                  <a:schemeClr val="tx1">
                    <a:lumMod val="85000"/>
                  </a:schemeClr>
                </a:solidFill>
              </a:rPr>
              <a:t>sharedResource</a:t>
            </a:r>
            <a:endParaRPr lang="en-US" sz="2000" b="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 Sharing:</a:t>
            </a:r>
          </a:p>
          <a:p>
            <a:pPr lvl="1"/>
            <a:r>
              <a:rPr lang="en-US" sz="2000" dirty="0" smtClean="0"/>
              <a:t>Multiple materials/meshes may reference shared textures in </a:t>
            </a:r>
            <a:r>
              <a:rPr lang="en-US" sz="2000" i="1" dirty="0" smtClean="0">
                <a:solidFill>
                  <a:schemeClr val="tx1">
                    <a:lumMod val="65000"/>
                  </a:schemeClr>
                </a:solidFill>
              </a:rPr>
              <a:t>/shared/textures/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7546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435312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Texture definition example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787" y="1051957"/>
            <a:ext cx="4906298" cy="5693866"/>
          </a:xfrm>
          <a:prstGeom prst="rect">
            <a:avLst/>
          </a:prstGeom>
          <a:solidFill>
            <a:srgbClr val="053264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textureSetDefinitions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jpg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dds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"format"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ktx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"per-node"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jpg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],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"per-layer"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0588" y="2000200"/>
            <a:ext cx="6069631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Per-node</a:t>
            </a:r>
            <a:r>
              <a:rPr lang="en-US" sz="1600" dirty="0" smtClean="0"/>
              <a:t> texture definition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with support for jpg, </a:t>
            </a:r>
            <a:r>
              <a:rPr lang="en-US" sz="1600" dirty="0" err="1" smtClean="0"/>
              <a:t>dxt</a:t>
            </a:r>
            <a:r>
              <a:rPr lang="en-US" sz="1600" dirty="0" smtClean="0"/>
              <a:t> and etc2 compression: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layers/0/nodes/</a:t>
            </a:r>
            <a:r>
              <a:rPr lang="en-US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lang="en-US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.dds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/layers/0/nodes/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lang="en-US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.ktx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 bwMode="auto">
          <a:xfrm>
            <a:off x="3313471" y="2661920"/>
            <a:ext cx="2327117" cy="0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733995" y="4758635"/>
            <a:ext cx="6069631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Per-layer</a:t>
            </a:r>
            <a:r>
              <a:rPr lang="en-US" sz="1600" dirty="0" smtClean="0"/>
              <a:t> (i.e. shared) texture definition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/>
              <a:t> with support for jpg only: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layers/0/shared/textures/</a:t>
            </a:r>
            <a:r>
              <a:rPr lang="en-US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 bwMode="auto">
          <a:xfrm flipV="1">
            <a:off x="3470787" y="5174134"/>
            <a:ext cx="2263208" cy="263105"/>
          </a:xfrm>
          <a:prstGeom prst="straightConnector1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8449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bandwidth usage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1479235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Geometry Compression:</a:t>
            </a:r>
          </a:p>
          <a:p>
            <a:pPr lvl="1"/>
            <a:r>
              <a:rPr lang="en-US" dirty="0" smtClean="0"/>
              <a:t>Support for Draco compressed attributed mesh/point cloud</a:t>
            </a:r>
          </a:p>
          <a:p>
            <a:pPr lvl="1"/>
            <a:r>
              <a:rPr lang="en-US" dirty="0" smtClean="0"/>
              <a:t>… but “legacy” I3S geometry buffers must be duplicated for forward-compatibility.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715" y="2579811"/>
            <a:ext cx="7728155" cy="4031873"/>
          </a:xfrm>
          <a:prstGeom prst="rect">
            <a:avLst/>
          </a:prstGeom>
          <a:solidFill>
            <a:srgbClr val="053264">
              <a:alpha val="66000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geometryBuffers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featureId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"UInt32"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component"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"per-feature"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compressedAttributes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encoding"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draco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attributes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normal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uv0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featureIndex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3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Multiple meshes per node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55222"/>
            <a:ext cx="10369296" cy="538216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I3S 1.6</a:t>
            </a:r>
            <a:r>
              <a:rPr lang="en-US" dirty="0" smtClean="0"/>
              <a:t>: 3dObjects are broken up in into co-trees based on “material” properties (repeated-textures, transparency, etc.)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More nodes to load/display</a:t>
            </a:r>
            <a:r>
              <a:rPr lang="en-US" dirty="0" smtClean="0"/>
              <a:t>. These nodes are usually collocated, so no view-culling advantage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Loss of load consistency </a:t>
            </a:r>
            <a:r>
              <a:rPr lang="en-US" dirty="0" smtClean="0"/>
              <a:t>( i.e. transparent balconies appears/disappears before the rest of the building)</a:t>
            </a:r>
          </a:p>
          <a:p>
            <a:pPr lvl="1"/>
            <a:r>
              <a:rPr lang="en-US" dirty="0" smtClean="0"/>
              <a:t>One-to-one mapping between materials and nodes =&gt;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more nodes than necessary</a:t>
            </a:r>
          </a:p>
          <a:p>
            <a:pPr marL="283464" lvl="1" indent="0">
              <a:buNone/>
            </a:pPr>
            <a:endParaRPr lang="en-US" dirty="0" smtClean="0"/>
          </a:p>
          <a:p>
            <a:pPr marL="2477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I3S 2.0: Multi-mesh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glTF</a:t>
            </a:r>
            <a:r>
              <a:rPr lang="en-US" dirty="0" smtClean="0"/>
              <a:t>: Multi-materials objects (</a:t>
            </a:r>
            <a:r>
              <a:rPr lang="en-US" b="0" dirty="0" smtClean="0"/>
              <a:t>e.g. car </a:t>
            </a:r>
            <a:r>
              <a:rPr lang="en-US" b="0" dirty="0" err="1" smtClean="0"/>
              <a:t>body+wheel+windshield</a:t>
            </a:r>
            <a:r>
              <a:rPr lang="en-US" b="0" dirty="0"/>
              <a:t> </a:t>
            </a:r>
            <a:r>
              <a:rPr lang="en-US" dirty="0" smtClean="0"/>
              <a:t>) are still represented as a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single node with multiple meshes</a:t>
            </a:r>
          </a:p>
          <a:p>
            <a:pPr lvl="1"/>
            <a:r>
              <a:rPr lang="en-US" dirty="0" smtClean="0"/>
              <a:t>BIM could be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 layer </a:t>
            </a:r>
            <a:r>
              <a:rPr lang="en-US" dirty="0" smtClean="0"/>
              <a:t>(instead of </a:t>
            </a:r>
            <a:r>
              <a:rPr lang="en-US" dirty="0" smtClean="0"/>
              <a:t>27)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467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Feature: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Instancing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r>
              <a:rPr lang="en-US" dirty="0" smtClean="0"/>
              <a:t>Very large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bandwidth/memory saving </a:t>
            </a:r>
            <a:r>
              <a:rPr lang="en-US" dirty="0" smtClean="0"/>
              <a:t>for instance scene (BIM)</a:t>
            </a:r>
          </a:p>
          <a:p>
            <a:r>
              <a:rPr lang="en-US" dirty="0" smtClean="0"/>
              <a:t>Support for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per-instance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transformation:</a:t>
            </a:r>
          </a:p>
          <a:p>
            <a:pPr lvl="1"/>
            <a:r>
              <a:rPr lang="en-US" dirty="0" smtClean="0"/>
              <a:t>Translation, Rotation, Scale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eatureId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Limitations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/>
              <a:t>feature_id</a:t>
            </a:r>
            <a:r>
              <a:rPr lang="en-US" dirty="0"/>
              <a:t> </a:t>
            </a:r>
            <a:r>
              <a:rPr lang="en-US" dirty="0" smtClean="0"/>
              <a:t>per instance </a:t>
            </a:r>
          </a:p>
          <a:p>
            <a:pPr lvl="1"/>
            <a:r>
              <a:rPr lang="en-US" dirty="0" smtClean="0"/>
              <a:t>For forward-compatibility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un-instanced geometry </a:t>
            </a:r>
            <a:r>
              <a:rPr lang="en-US" dirty="0" smtClean="0"/>
              <a:t>buffers must available too</a:t>
            </a:r>
          </a:p>
          <a:p>
            <a:pPr lvl="1"/>
            <a:r>
              <a:rPr lang="en-US" dirty="0" smtClean="0"/>
              <a:t>Lower LOD must be built with instancing in mind </a:t>
            </a:r>
            <a:r>
              <a:rPr lang="en-US" b="0" dirty="0" smtClean="0"/>
              <a:t>(simplify each instance first, cluster instances second)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892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 Advanced material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Physically-based rendering </a:t>
            </a:r>
            <a:r>
              <a:rPr lang="en-US" dirty="0"/>
              <a:t>(</a:t>
            </a:r>
            <a:r>
              <a:rPr lang="en-US" dirty="0" err="1" smtClean="0"/>
              <a:t>pbr</a:t>
            </a:r>
            <a:r>
              <a:rPr lang="en-US" dirty="0" smtClean="0"/>
              <a:t>) metal roughness model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Equivalency </a:t>
            </a:r>
            <a:r>
              <a:rPr lang="en-US" dirty="0"/>
              <a:t>with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glTF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Material textures (shadow map, normal map, etc.) may be shared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780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Feature:  Multi-texturing Support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Enable support for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Textured attributes </a:t>
            </a:r>
            <a:r>
              <a:rPr lang="en-US" dirty="0" smtClean="0"/>
              <a:t>(Integrated mesh)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marL="345377" indent="-342900"/>
            <a:r>
              <a:rPr lang="en-US" dirty="0" smtClean="0"/>
              <a:t>High resolution </a:t>
            </a:r>
          </a:p>
          <a:p>
            <a:pPr marL="345377" indent="-342900"/>
            <a:r>
              <a:rPr lang="en-US" dirty="0" smtClean="0"/>
              <a:t>Independent from geometric complexity</a:t>
            </a:r>
          </a:p>
          <a:p>
            <a:pPr marL="345377" indent="-342900"/>
            <a:r>
              <a:rPr lang="en-US" dirty="0" smtClean="0"/>
              <a:t>Better consistency between LOD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“Blurry edges” when zoomed-in</a:t>
            </a:r>
          </a:p>
          <a:p>
            <a:r>
              <a:rPr lang="en-US" dirty="0" err="1" smtClean="0"/>
              <a:t>Lossy</a:t>
            </a:r>
            <a:r>
              <a:rPr lang="en-US" dirty="0" smtClean="0"/>
              <a:t> GPU Texture compression may not be acceptable =&gt; high VRAM usage</a:t>
            </a:r>
          </a:p>
          <a:p>
            <a:r>
              <a:rPr lang="en-US" dirty="0" smtClean="0"/>
              <a:t>Limited attribute type support (8/16 bit attribute only?. No float texture support?)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0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2456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Deliver high performance 3D meshes to customers</a:t>
            </a:r>
          </a:p>
          <a:p>
            <a:endParaRPr lang="en-US" sz="2800" dirty="0"/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Upgrade I3S specs to reduce latency &amp; bandwidth usage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Upgrade 3D clients</a:t>
            </a:r>
          </a:p>
          <a:p>
            <a:pPr marL="626364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Provide tooling to content providers: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Optimize existing content ( v1.6 -&gt; v2.0 upgrade tool)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I3S SDK to help with generating I3S content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9528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799" y="682625"/>
            <a:ext cx="9657735" cy="40875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Integrated Mesh: Test datasets from 3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party data providers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52424DC-D0BA-4191-B398-9350071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93307"/>
              </p:ext>
            </p:extLst>
          </p:nvPr>
        </p:nvGraphicFramePr>
        <p:xfrm>
          <a:off x="612757" y="1684352"/>
          <a:ext cx="5689722" cy="4585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840">
                  <a:extLst>
                    <a:ext uri="{9D8B030D-6E8A-4147-A177-3AD203B41FA5}">
                      <a16:colId xmlns="" xmlns:a16="http://schemas.microsoft.com/office/drawing/2014/main" val="2601222275"/>
                    </a:ext>
                  </a:extLst>
                </a:gridCol>
                <a:gridCol w="1413541">
                  <a:extLst>
                    <a:ext uri="{9D8B030D-6E8A-4147-A177-3AD203B41FA5}">
                      <a16:colId xmlns="" xmlns:a16="http://schemas.microsoft.com/office/drawing/2014/main" val="516034178"/>
                    </a:ext>
                  </a:extLst>
                </a:gridCol>
                <a:gridCol w="1398341">
                  <a:extLst>
                    <a:ext uri="{9D8B030D-6E8A-4147-A177-3AD203B41FA5}">
                      <a16:colId xmlns="" xmlns:a16="http://schemas.microsoft.com/office/drawing/2014/main" val="15791193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24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endor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# of</a:t>
                      </a:r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functional datasets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#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datasets with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erf./drawing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issues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82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Agisoft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3696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  <a:latin typeface="Calibri" panose="020F0502020204030204" pitchFamily="34" charset="0"/>
                        </a:rPr>
                        <a:t>Bentley/</a:t>
                      </a:r>
                      <a:r>
                        <a:rPr lang="en-US" sz="24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Aerometrex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6182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Geo_Jobe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2119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GroundVu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3760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NearMap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42919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Skyline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7762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Vexcel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1879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Calibri" panose="020F0502020204030204" pitchFamily="34" charset="0"/>
                        </a:rPr>
                        <a:t>Vricon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23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FME I3S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exporter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612193" y="1482210"/>
            <a:ext cx="4823902" cy="34130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Issues:</a:t>
            </a:r>
          </a:p>
          <a:p>
            <a:r>
              <a:rPr lang="en-US" dirty="0" smtClean="0"/>
              <a:t>Not specs compliant (won’t draw)</a:t>
            </a:r>
          </a:p>
          <a:p>
            <a:r>
              <a:rPr lang="en-US" dirty="0"/>
              <a:t>Invalid LOD </a:t>
            </a:r>
            <a:r>
              <a:rPr lang="en-US" dirty="0" smtClean="0"/>
              <a:t>metrics</a:t>
            </a:r>
            <a:endParaRPr lang="en-US" dirty="0"/>
          </a:p>
          <a:p>
            <a:r>
              <a:rPr lang="en-US" dirty="0" smtClean="0"/>
              <a:t>Too many “null geometries”</a:t>
            </a:r>
          </a:p>
          <a:p>
            <a:r>
              <a:rPr lang="en-US" dirty="0" smtClean="0"/>
              <a:t>Nodes are too large</a:t>
            </a:r>
          </a:p>
          <a:p>
            <a:r>
              <a:rPr lang="en-US" dirty="0" smtClean="0"/>
              <a:t>Missing LOD</a:t>
            </a:r>
          </a:p>
          <a:p>
            <a:r>
              <a:rPr lang="en-US" dirty="0" smtClean="0"/>
              <a:t>Poor lower LOD texture quality</a:t>
            </a:r>
          </a:p>
          <a:p>
            <a:r>
              <a:rPr lang="en-US" dirty="0" smtClean="0"/>
              <a:t>Visible tile seams at lower LOD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12193" y="4857155"/>
            <a:ext cx="5501149" cy="170651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Contributing factors:</a:t>
            </a:r>
          </a:p>
          <a:p>
            <a:r>
              <a:rPr lang="en-US" dirty="0" smtClean="0"/>
              <a:t>Creating I3S data from specs is difficult (ambiguities, unsupported patterns, etc.)</a:t>
            </a:r>
          </a:p>
          <a:p>
            <a:r>
              <a:rPr lang="en-US" dirty="0" smtClean="0"/>
              <a:t>Limited tooling/doc/examples</a:t>
            </a:r>
          </a:p>
        </p:txBody>
      </p:sp>
    </p:spTree>
    <p:extLst>
      <p:ext uri="{BB962C8B-B14F-4D97-AF65-F5344CB8AC3E}">
        <p14:creationId xmlns:p14="http://schemas.microsoft.com/office/powerpoint/2010/main" val="155561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8536858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SDK for I3S content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197033"/>
            <a:ext cx="10369296" cy="5660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</a:t>
            </a:r>
          </a:p>
          <a:p>
            <a:r>
              <a:rPr lang="en-US" dirty="0" smtClean="0"/>
              <a:t>Better control over Scene Layer performance</a:t>
            </a:r>
          </a:p>
          <a:p>
            <a:r>
              <a:rPr lang="en-US" dirty="0" smtClean="0"/>
              <a:t>Encourages I3S adoption and brings more content to the platform</a:t>
            </a:r>
          </a:p>
          <a:p>
            <a:r>
              <a:rPr lang="en-US" dirty="0" smtClean="0"/>
              <a:t>Helps with compatibility issues and specs upgrades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Minimal shippable product</a:t>
            </a:r>
            <a:endParaRPr lang="en-US" dirty="0" smtClean="0"/>
          </a:p>
          <a:p>
            <a:r>
              <a:rPr lang="en-US" dirty="0" smtClean="0"/>
              <a:t>Closed-source SDK with C++ API (win32/64). </a:t>
            </a:r>
          </a:p>
          <a:p>
            <a:r>
              <a:rPr lang="en-US" dirty="0" smtClean="0"/>
              <a:t>Self-contained, released on GitHub. No ArcGIS11 dependencies. </a:t>
            </a:r>
          </a:p>
          <a:p>
            <a:r>
              <a:rPr lang="en-US" dirty="0" smtClean="0"/>
              <a:t>Support for writing Integrated meshes (but no LOD generation)</a:t>
            </a:r>
          </a:p>
          <a:p>
            <a:r>
              <a:rPr lang="en-US" dirty="0" smtClean="0"/>
              <a:t>Support for “optimizing” SLPK from v1.6 to v2.0 </a:t>
            </a:r>
          </a:p>
          <a:p>
            <a:pPr lvl="1"/>
            <a:r>
              <a:rPr lang="en-US" dirty="0" smtClean="0"/>
              <a:t>paged-access, forward-compatibility, texture/geometry compression </a:t>
            </a:r>
          </a:p>
          <a:p>
            <a:r>
              <a:rPr lang="en-US" dirty="0" smtClean="0"/>
              <a:t>Validation tool for SLPK including stats and performance warnings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52939" y="203906"/>
            <a:ext cx="2374018" cy="14970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5400" b="0" dirty="0" smtClean="0">
                <a:solidFill>
                  <a:schemeClr val="tx1">
                    <a:alpha val="13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{SDK}</a:t>
            </a:r>
            <a:endParaRPr lang="en-US" sz="5400" b="0" dirty="0">
              <a:solidFill>
                <a:schemeClr val="tx1">
                  <a:alpha val="13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SDK for I3S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87180"/>
            <a:ext cx="10369296" cy="5660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considered for following releases:</a:t>
            </a:r>
          </a:p>
          <a:p>
            <a:r>
              <a:rPr lang="en-US" dirty="0"/>
              <a:t>Support </a:t>
            </a:r>
            <a:r>
              <a:rPr lang="en-US" dirty="0" smtClean="0"/>
              <a:t>more SL </a:t>
            </a:r>
            <a:r>
              <a:rPr lang="en-US" dirty="0" smtClean="0"/>
              <a:t>types: 3DObject</a:t>
            </a:r>
            <a:r>
              <a:rPr lang="en-US" dirty="0"/>
              <a:t>, Point and Point </a:t>
            </a:r>
            <a:r>
              <a:rPr lang="en-US" dirty="0" smtClean="0"/>
              <a:t>Cloud</a:t>
            </a:r>
            <a:endParaRPr lang="en-US" dirty="0"/>
          </a:p>
          <a:p>
            <a:r>
              <a:rPr lang="en-US" dirty="0" smtClean="0"/>
              <a:t>Support for LOD generation</a:t>
            </a:r>
          </a:p>
          <a:p>
            <a:r>
              <a:rPr lang="en-US" dirty="0" smtClean="0"/>
              <a:t>Support for “splitting” large nodes </a:t>
            </a:r>
          </a:p>
          <a:p>
            <a:r>
              <a:rPr lang="en-US" dirty="0" smtClean="0"/>
              <a:t>Bindings for Python</a:t>
            </a:r>
          </a:p>
          <a:p>
            <a:r>
              <a:rPr lang="en-US" dirty="0" smtClean="0"/>
              <a:t>Utilities: AOI to SLPK</a:t>
            </a:r>
          </a:p>
          <a:p>
            <a:r>
              <a:rPr lang="en-US" dirty="0" smtClean="0"/>
              <a:t>Importers: OBJ, OSGB, TIN to I3S</a:t>
            </a:r>
          </a:p>
          <a:p>
            <a:r>
              <a:rPr lang="en-US" dirty="0" smtClean="0"/>
              <a:t>Support more platforms (Linux?)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Challenge: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LOD generation requires textured-mesh simplification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52939" y="203906"/>
            <a:ext cx="2374018" cy="14970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5400" b="0" dirty="0" smtClean="0">
                <a:solidFill>
                  <a:schemeClr val="tx1">
                    <a:alpha val="13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{SDK}</a:t>
            </a:r>
            <a:endParaRPr lang="en-US" sz="5400" b="0" dirty="0">
              <a:solidFill>
                <a:schemeClr val="tx1">
                  <a:alpha val="13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39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I3S Specs Upgrade: Design goals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197033"/>
            <a:ext cx="10369296" cy="56609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Forward-compatibility </a:t>
            </a:r>
            <a:r>
              <a:rPr lang="en-US" dirty="0"/>
              <a:t>with v1.6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Reduce latency due to dependent requests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Remove superfluous requests </a:t>
            </a:r>
            <a:r>
              <a:rPr lang="en-US" b="0" dirty="0" smtClean="0"/>
              <a:t>(i.e. </a:t>
            </a:r>
            <a:r>
              <a:rPr lang="en-US" b="0" i="1" dirty="0" err="1" smtClean="0"/>
              <a:t>sharedResource</a:t>
            </a:r>
            <a:r>
              <a:rPr lang="en-US" b="0" dirty="0"/>
              <a:t>)</a:t>
            </a:r>
            <a:endParaRPr lang="en-US" b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Reduce bandwidth (</a:t>
            </a:r>
            <a:r>
              <a:rPr lang="en-US" b="0" dirty="0" smtClean="0"/>
              <a:t>compression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 improvements:</a:t>
            </a:r>
          </a:p>
          <a:p>
            <a:pPr marL="738187" lvl="1" indent="-457200"/>
            <a:r>
              <a:rPr lang="en-US" dirty="0" smtClean="0"/>
              <a:t>Multi-mesh nodes</a:t>
            </a:r>
          </a:p>
          <a:p>
            <a:pPr marL="738187" lvl="1" indent="-457200"/>
            <a:r>
              <a:rPr lang="en-US" dirty="0" smtClean="0"/>
              <a:t>Instancing</a:t>
            </a:r>
            <a:endParaRPr lang="en-US" dirty="0"/>
          </a:p>
          <a:p>
            <a:pPr marL="738187" lvl="1" indent="-457200"/>
            <a:r>
              <a:rPr lang="en-US" dirty="0" smtClean="0"/>
              <a:t>Advanced material (with transparency meta-data)</a:t>
            </a:r>
          </a:p>
          <a:p>
            <a:pPr marL="738187" lvl="1" indent="-457200"/>
            <a:r>
              <a:rPr lang="en-US" dirty="0" smtClean="0"/>
              <a:t>Texture sharing</a:t>
            </a:r>
          </a:p>
          <a:p>
            <a:pPr marL="738187" lvl="1" indent="-457200"/>
            <a:r>
              <a:rPr lang="en-US" dirty="0" smtClean="0"/>
              <a:t>Mixed topology (triangle, point, line)</a:t>
            </a:r>
          </a:p>
          <a:p>
            <a:pPr marL="738187" lvl="1" indent="-457200"/>
            <a:r>
              <a:rPr lang="en-US" dirty="0" smtClean="0"/>
              <a:t>Multi-texturing (textured attributes)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Highly implementable specs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5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Forward compatibility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0607" y="1475879"/>
            <a:ext cx="4554793" cy="22827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Benefits: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/>
              <a:t>“Opt-in” approach to new specs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Progressive roll-out on the platform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Transparent to end-users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545120" y="4314343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Legacy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</a:p>
        </p:txBody>
      </p:sp>
      <p:cxnSp>
        <p:nvCxnSpPr>
          <p:cNvPr id="7" name="Straight Arrow Connector 6"/>
          <p:cNvCxnSpPr>
            <a:stCxn id="4" idx="0"/>
            <a:endCxn id="5" idx="1"/>
          </p:cNvCxnSpPr>
          <p:nvPr/>
        </p:nvCxnSpPr>
        <p:spPr bwMode="auto">
          <a:xfrm flipV="1">
            <a:off x="2602477" y="4550317"/>
            <a:ext cx="942643" cy="45756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5" idx="3"/>
            <a:endCxn id="28" idx="2"/>
          </p:cNvCxnSpPr>
          <p:nvPr/>
        </p:nvCxnSpPr>
        <p:spPr bwMode="auto">
          <a:xfrm flipV="1">
            <a:off x="4744656" y="4508519"/>
            <a:ext cx="487949" cy="417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3521793" y="5347189"/>
            <a:ext cx="1199536" cy="471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Server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2" name="Straight Arrow Connector 11"/>
          <p:cNvCxnSpPr>
            <a:stCxn id="4" idx="0"/>
            <a:endCxn id="11" idx="1"/>
          </p:cNvCxnSpPr>
          <p:nvPr/>
        </p:nvCxnSpPr>
        <p:spPr bwMode="auto">
          <a:xfrm>
            <a:off x="2602477" y="5007882"/>
            <a:ext cx="919316" cy="575281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721329" y="5592948"/>
            <a:ext cx="511277" cy="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688077" y="4786655"/>
            <a:ext cx="914400" cy="1108963"/>
            <a:chOff x="5909188" y="1809134"/>
            <a:chExt cx="914400" cy="1108963"/>
          </a:xfrm>
        </p:grpSpPr>
        <p:sp>
          <p:nvSpPr>
            <p:cNvPr id="4" name="Snip Single Corner Rectangle 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SLPK 2.0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32605" y="5347189"/>
            <a:ext cx="1070385" cy="1108963"/>
            <a:chOff x="5909188" y="1809134"/>
            <a:chExt cx="914400" cy="1108963"/>
          </a:xfrm>
        </p:grpSpPr>
        <p:sp>
          <p:nvSpPr>
            <p:cNvPr id="24" name="Snip Single Corner Rectangle 23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2.0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909188" y="2584842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2605" y="4287292"/>
            <a:ext cx="1079039" cy="775708"/>
            <a:chOff x="5909188" y="1809134"/>
            <a:chExt cx="914400" cy="775708"/>
          </a:xfrm>
        </p:grpSpPr>
        <p:sp>
          <p:nvSpPr>
            <p:cNvPr id="28" name="Snip Single Corner Rectangle 27"/>
            <p:cNvSpPr/>
            <p:nvPr/>
          </p:nvSpPr>
          <p:spPr bwMode="auto">
            <a:xfrm>
              <a:off x="5909188" y="1809134"/>
              <a:ext cx="914400" cy="442453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Service 1.6</a:t>
              </a: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09188" y="2251587"/>
              <a:ext cx="914400" cy="333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940046" y="1399184"/>
            <a:ext cx="687095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Drawbacks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Increased storage size (mostly from geometry duplication)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More complex to create and edit (SDK would help here)</a:t>
            </a: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7829550" y="5395735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2.0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4" name="Straight Arrow Connector 33"/>
          <p:cNvCxnSpPr>
            <a:stCxn id="26" idx="3"/>
            <a:endCxn id="33" idx="2"/>
          </p:cNvCxnSpPr>
          <p:nvPr/>
        </p:nvCxnSpPr>
        <p:spPr bwMode="auto">
          <a:xfrm flipV="1">
            <a:off x="6302990" y="5852935"/>
            <a:ext cx="1526560" cy="436590"/>
          </a:xfrm>
          <a:prstGeom prst="straightConnector1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3"/>
          </p:cNvCxnSpPr>
          <p:nvPr/>
        </p:nvCxnSpPr>
        <p:spPr bwMode="auto">
          <a:xfrm>
            <a:off x="6311644" y="4896373"/>
            <a:ext cx="1509253" cy="66493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Round Diagonal Corner Rectangle 39"/>
          <p:cNvSpPr/>
          <p:nvPr/>
        </p:nvSpPr>
        <p:spPr bwMode="auto">
          <a:xfrm>
            <a:off x="7820897" y="4211469"/>
            <a:ext cx="914400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Clients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1.6</a:t>
            </a: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1" name="Straight Arrow Connector 40"/>
          <p:cNvCxnSpPr>
            <a:stCxn id="28" idx="0"/>
            <a:endCxn id="40" idx="2"/>
          </p:cNvCxnSpPr>
          <p:nvPr/>
        </p:nvCxnSpPr>
        <p:spPr bwMode="auto">
          <a:xfrm>
            <a:off x="6311644" y="4508519"/>
            <a:ext cx="1509253" cy="16015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>
            <a:stCxn id="25" idx="3"/>
          </p:cNvCxnSpPr>
          <p:nvPr/>
        </p:nvCxnSpPr>
        <p:spPr bwMode="auto">
          <a:xfrm flipV="1">
            <a:off x="6302990" y="4845602"/>
            <a:ext cx="1526560" cy="111066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037992" y="1732085"/>
            <a:ext cx="0" cy="1582615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90459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7199" y="1126155"/>
            <a:ext cx="3613355" cy="56323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+--3DSceneLayer.json (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with added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fields</a:t>
            </a:r>
            <a:r>
              <a:rPr lang="en-US" altLang="en-US" sz="1200" dirty="0" smtClean="0">
                <a:latin typeface="Calibri" panose="020F0502020204030204" pitchFamily="34" charset="0"/>
              </a:rPr>
              <a:t>) 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+--nodes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3dNodeIndexDocument</a:t>
            </a:r>
            <a:r>
              <a:rPr lang="en-US" altLang="en-US" sz="1200" dirty="0">
                <a:latin typeface="Calibri" panose="020F0502020204030204" pitchFamily="34" charset="0"/>
              </a:rPr>
              <a:t> </a:t>
            </a:r>
            <a:endParaRPr lang="en-US" altLang="en-US" sz="1200" dirty="0" smtClean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features</a:t>
            </a:r>
            <a:r>
              <a:rPr lang="en-US" altLang="en-US" sz="1200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US" altLang="en-US" sz="1200" dirty="0" smtClean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latin typeface="Calibri" panose="020F0502020204030204" pitchFamily="34" charset="0"/>
              </a:rPr>
              <a:t>|  </a:t>
            </a:r>
            <a:r>
              <a:rPr lang="en-US" altLang="en-US" sz="1200" dirty="0">
                <a:latin typeface="Calibri" panose="020F0502020204030204" pitchFamily="34" charset="0"/>
              </a:rPr>
              <a:t>|  +--attributes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+--geometries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1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</a:t>
            </a:r>
            <a:r>
              <a:rPr lang="en-US" altLang="en-US" sz="1200" i="1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</a:t>
            </a:r>
            <a:endParaRPr lang="en-US" altLang="en-US" sz="1200" dirty="0"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i="1" dirty="0" err="1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sharedResource</a:t>
            </a:r>
            <a:r>
              <a:rPr lang="en-US" altLang="en-US" sz="1200" i="1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+--textures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+--0  (e.g. "jpeg")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+--1  (e.g. "</a:t>
            </a:r>
            <a:r>
              <a:rPr lang="en-US" altLang="en-US" sz="1200" dirty="0" err="1">
                <a:latin typeface="Calibri" panose="020F0502020204030204" pitchFamily="34" charset="0"/>
              </a:rPr>
              <a:t>dds</a:t>
            </a:r>
            <a:r>
              <a:rPr lang="en-US" altLang="en-US" sz="1200" dirty="0">
                <a:latin typeface="Calibri" panose="020F0502020204030204" pitchFamily="34" charset="0"/>
              </a:rPr>
              <a:t>")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|  |  +--(...)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instances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(optional)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| 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+--(...) 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|  +--(...)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err="1" smtClean="0">
                <a:solidFill>
                  <a:srgbClr val="FFC000"/>
                </a:solidFill>
                <a:latin typeface="Calibri" panose="020F0502020204030204" pitchFamily="34" charset="0"/>
              </a:rPr>
              <a:t>nodepages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+--1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+--(...)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+--shared (optional)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|  </a:t>
            </a: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textures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+--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0 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|  |  </a:t>
            </a:r>
            <a:r>
              <a:rPr lang="en-US" altLang="en-US" sz="12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+--(...)</a:t>
            </a:r>
            <a:endParaRPr lang="en-US" altLang="en-US" sz="1200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+-- statistics 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469988" y="406416"/>
            <a:ext cx="1600566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 smtClean="0">
                <a:latin typeface="Calibri" panose="020F0502020204030204" pitchFamily="34" charset="0"/>
              </a:rPr>
              <a:t>unchanged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 smtClean="0">
                <a:solidFill>
                  <a:srgbClr val="FFC000"/>
                </a:solidFill>
                <a:latin typeface="Calibri" panose="020F0502020204030204" pitchFamily="34" charset="0"/>
              </a:rPr>
              <a:t>added to specs v2.0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i="1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deprecated</a:t>
            </a:r>
            <a:endParaRPr lang="en-US" altLang="en-US" sz="1200" b="0" i="1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6691" y="524683"/>
            <a:ext cx="6043353" cy="35702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Node pages meta-data </a:t>
            </a:r>
            <a:r>
              <a:rPr lang="en-US" sz="1600" dirty="0" smtClean="0"/>
              <a:t>(nodes per page, </a:t>
            </a:r>
            <a:r>
              <a:rPr lang="en-US" sz="1600" dirty="0" err="1" smtClean="0"/>
              <a:t>lod</a:t>
            </a:r>
            <a:r>
              <a:rPr lang="en-US" sz="1600" dirty="0" smtClean="0"/>
              <a:t> metric)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Texture-set definitions </a:t>
            </a:r>
            <a:r>
              <a:rPr lang="en-US" sz="1600" dirty="0"/>
              <a:t>(replaces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r>
              <a:rPr lang="en-US" sz="1600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Multi-texturing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Simpler definition of available compressed formats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Material definitions </a:t>
            </a:r>
            <a:r>
              <a:rPr lang="en-US" sz="1600" dirty="0" smtClean="0"/>
              <a:t>(replaces </a:t>
            </a:r>
            <a:r>
              <a:rPr lang="en-US" sz="1600" i="1" dirty="0" err="1" smtClean="0">
                <a:solidFill>
                  <a:schemeClr val="tx1">
                    <a:lumMod val="75000"/>
                  </a:schemeClr>
                </a:solidFill>
              </a:rPr>
              <a:t>sharedResources</a:t>
            </a:r>
            <a:r>
              <a:rPr lang="en-US" sz="1600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glTF</a:t>
            </a:r>
            <a:r>
              <a:rPr lang="en-US" sz="1600" dirty="0" smtClean="0"/>
              <a:t> equivalency (metallic-roughness material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Mesh definitions </a:t>
            </a:r>
            <a:r>
              <a:rPr lang="en-US" sz="1600" dirty="0" smtClean="0"/>
              <a:t>( replaces </a:t>
            </a:r>
            <a:r>
              <a:rPr lang="en-US" sz="1600" i="1" dirty="0" err="1" smtClean="0">
                <a:solidFill>
                  <a:schemeClr val="tx1">
                    <a:lumMod val="75000"/>
                  </a:schemeClr>
                </a:solidFill>
              </a:rPr>
              <a:t>defaultGeometrySchema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i="1" dirty="0" smtClean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Multi-mesh, multi-schema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Mixed topology</a:t>
            </a:r>
            <a:endParaRPr lang="en-US" sz="1600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Instance buffer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 bwMode="auto">
          <a:xfrm>
            <a:off x="3121794" y="1309513"/>
            <a:ext cx="1574897" cy="10002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96691" y="4281540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Compress geometry buffer </a:t>
            </a:r>
            <a:r>
              <a:rPr lang="en-US" sz="1600" dirty="0" smtClean="0"/>
              <a:t>(Draco)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 bwMode="auto">
          <a:xfrm>
            <a:off x="1323473" y="3117479"/>
            <a:ext cx="3373218" cy="1333338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696691" y="4806743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Geometry instancing</a:t>
            </a:r>
            <a:endParaRPr lang="en-US" sz="1600" b="1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 bwMode="auto">
          <a:xfrm>
            <a:off x="2303138" y="4375654"/>
            <a:ext cx="2393553" cy="600366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4696691" y="5331946"/>
            <a:ext cx="596853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Paged-nodes</a:t>
            </a:r>
            <a:r>
              <a:rPr lang="en-US" sz="1600" dirty="0" smtClean="0"/>
              <a:t> (with multi-mesh per node support)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 bwMode="auto">
          <a:xfrm>
            <a:off x="1577304" y="5161935"/>
            <a:ext cx="3119387" cy="339288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696691" y="5857150"/>
            <a:ext cx="5901308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Shared textures </a:t>
            </a:r>
            <a:r>
              <a:rPr lang="en-US" sz="1600" dirty="0" smtClean="0"/>
              <a:t>(e.g</a:t>
            </a:r>
            <a:r>
              <a:rPr lang="en-US" sz="1400" dirty="0" smtClean="0"/>
              <a:t>. f</a:t>
            </a:r>
            <a:r>
              <a:rPr lang="en-US" sz="1600" dirty="0" smtClean="0"/>
              <a:t>or advanced materials)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1907458" y="6026427"/>
            <a:ext cx="2789233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5960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Performance: Paged-access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490107"/>
            <a:ext cx="10369296" cy="49948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Speed-up BVH traversal by paging multiple nodes per request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Implications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Switch from “discoverable” URL schema to “by-convention” URL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page = </a:t>
            </a:r>
            <a:r>
              <a:rPr lang="en-US" dirty="0" err="1" smtClean="0"/>
              <a:t>node_index</a:t>
            </a:r>
            <a:r>
              <a:rPr lang="en-US" dirty="0" smtClean="0"/>
              <a:t> / </a:t>
            </a:r>
            <a:r>
              <a:rPr lang="en-US" dirty="0" err="1" smtClean="0"/>
              <a:t>node_page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“IDs” to replace “</a:t>
            </a:r>
            <a:r>
              <a:rPr lang="en-US" dirty="0" err="1" smtClean="0"/>
              <a:t>href</a:t>
            </a:r>
            <a:r>
              <a:rPr lang="en-US" dirty="0" smtClean="0"/>
              <a:t>” ( convention vs. discoverable)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nodes per document, so node must be compact =&gt; remove redundant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086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81E133DB-697E-4C10-B192-8899027B1EC6}">
  <ds:schemaRefs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18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42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1412</Words>
  <Application>Microsoft Office PowerPoint</Application>
  <PresentationFormat>Widescreen</PresentationFormat>
  <Paragraphs>319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Consolas</vt:lpstr>
      <vt:lpstr>Lucida Grande</vt:lpstr>
      <vt:lpstr>Esri_Corporate_Template-Dark</vt:lpstr>
      <vt:lpstr> High performance I3S Meshes</vt:lpstr>
      <vt:lpstr>PowerPoint Presentation</vt:lpstr>
      <vt:lpstr>Integrated Mesh: Test datasets from 3rd party data providers</vt:lpstr>
      <vt:lpstr>SDK for I3S content</vt:lpstr>
      <vt:lpstr>SDK for I3S content</vt:lpstr>
      <vt:lpstr>I3S Specs Upgrade: Design goals</vt:lpstr>
      <vt:lpstr>Forward compatibility</vt:lpstr>
      <vt:lpstr>Overview</vt:lpstr>
      <vt:lpstr>Performance: Paged-access</vt:lpstr>
      <vt:lpstr>Performance: Paged-access Example</vt:lpstr>
      <vt:lpstr>Performance:  remove “sharedResource”</vt:lpstr>
      <vt:lpstr>Performance: reduce bandwidth usage</vt:lpstr>
      <vt:lpstr>Texture definition example</vt:lpstr>
      <vt:lpstr>Performance: reduce bandwidth usage</vt:lpstr>
      <vt:lpstr>Feature: Multiple meshes per node</vt:lpstr>
      <vt:lpstr>Feature: Instancing</vt:lpstr>
      <vt:lpstr>Feature:  Advanced material</vt:lpstr>
      <vt:lpstr>Feature:  Multi-texturing Support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2018-06-29T00:53:55Z</dcterms:created>
  <dcterms:modified xsi:type="dcterms:W3CDTF">2018-09-26T00:00:20Z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