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
  </p:notesMasterIdLst>
  <p:sldIdLst>
    <p:sldId id="268" r:id="rId3"/>
    <p:sldId id="270" r:id="rId4"/>
    <p:sldId id="269" r:id="rId5"/>
    <p:sldId id="271" r:id="rId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45C97-1077-4622-A936-229BE89647D5}" type="datetimeFigureOut">
              <a:rPr lang="de-CH" smtClean="0"/>
              <a:t>20.10.2016</a:t>
            </a:fld>
            <a:endParaRPr lang="de-C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9143E-EF4A-4301-818F-AAC38F278E03}" type="slidenum">
              <a:rPr lang="de-CH" smtClean="0"/>
              <a:t>‹#›</a:t>
            </a:fld>
            <a:endParaRPr lang="de-CH"/>
          </a:p>
        </p:txBody>
      </p:sp>
    </p:spTree>
    <p:extLst>
      <p:ext uri="{BB962C8B-B14F-4D97-AF65-F5344CB8AC3E}">
        <p14:creationId xmlns:p14="http://schemas.microsoft.com/office/powerpoint/2010/main" val="4073619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C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20.10.2016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51409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20.10.2016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96110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C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20.10.2016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274599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10/20/2016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9820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10/20/2016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4008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10/20/2016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2417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10/20/2016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1247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A1C0D5-83DB-474F-923D-2419E5C54391}" type="datetimeFigureOut">
              <a:rPr lang="en-US" smtClean="0">
                <a:solidFill>
                  <a:prstClr val="black">
                    <a:tint val="75000"/>
                  </a:prstClr>
                </a:solidFill>
              </a:rPr>
              <a:pPr/>
              <a:t>10/20/2016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198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A1C0D5-83DB-474F-923D-2419E5C54391}" type="datetimeFigureOut">
              <a:rPr lang="en-US" smtClean="0">
                <a:solidFill>
                  <a:prstClr val="black">
                    <a:tint val="75000"/>
                  </a:prstClr>
                </a:solidFill>
              </a:rPr>
              <a:pPr/>
              <a:t>10/20/2016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5501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1C0D5-83DB-474F-923D-2419E5C54391}" type="datetimeFigureOut">
              <a:rPr lang="en-US" smtClean="0">
                <a:solidFill>
                  <a:prstClr val="black">
                    <a:tint val="75000"/>
                  </a:prstClr>
                </a:solidFill>
              </a:rPr>
              <a:pPr/>
              <a:t>10/20/2016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4674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10/20/2016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3456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fld id="{8477DB91-D4F4-47C0-BB7C-05B39326A595}" type="datetimeFigureOut">
              <a:rPr lang="de-CH" smtClean="0"/>
              <a:t>20.10.2016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201648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A1C0D5-83DB-474F-923D-2419E5C54391}" type="datetimeFigureOut">
              <a:rPr lang="en-US" smtClean="0">
                <a:solidFill>
                  <a:prstClr val="black">
                    <a:tint val="75000"/>
                  </a:prstClr>
                </a:solidFill>
              </a:rPr>
              <a:pPr/>
              <a:t>10/20/2016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5537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10/20/2016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8389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A1C0D5-83DB-474F-923D-2419E5C54391}" type="datetimeFigureOut">
              <a:rPr lang="en-US" smtClean="0">
                <a:solidFill>
                  <a:prstClr val="black">
                    <a:tint val="75000"/>
                  </a:prstClr>
                </a:solidFill>
              </a:rPr>
              <a:pPr/>
              <a:t>10/20/2016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4982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7DB91-D4F4-47C0-BB7C-05B39326A595}" type="datetimeFigureOut">
              <a:rPr lang="de-CH" smtClean="0"/>
              <a:t>20.10.2016</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21937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Date Placeholder 4"/>
          <p:cNvSpPr>
            <a:spLocks noGrp="1"/>
          </p:cNvSpPr>
          <p:nvPr>
            <p:ph type="dt" sz="half" idx="10"/>
          </p:nvPr>
        </p:nvSpPr>
        <p:spPr/>
        <p:txBody>
          <a:bodyPr/>
          <a:lstStyle/>
          <a:p>
            <a:fld id="{8477DB91-D4F4-47C0-BB7C-05B39326A595}" type="datetimeFigureOut">
              <a:rPr lang="de-CH" smtClean="0"/>
              <a:t>20.10.2016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201440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7" name="Date Placeholder 6"/>
          <p:cNvSpPr>
            <a:spLocks noGrp="1"/>
          </p:cNvSpPr>
          <p:nvPr>
            <p:ph type="dt" sz="half" idx="10"/>
          </p:nvPr>
        </p:nvSpPr>
        <p:spPr/>
        <p:txBody>
          <a:bodyPr/>
          <a:lstStyle/>
          <a:p>
            <a:fld id="{8477DB91-D4F4-47C0-BB7C-05B39326A595}" type="datetimeFigureOut">
              <a:rPr lang="de-CH" smtClean="0"/>
              <a:t>20.10.2016</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5594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Date Placeholder 2"/>
          <p:cNvSpPr>
            <a:spLocks noGrp="1"/>
          </p:cNvSpPr>
          <p:nvPr>
            <p:ph type="dt" sz="half" idx="10"/>
          </p:nvPr>
        </p:nvSpPr>
        <p:spPr/>
        <p:txBody>
          <a:bodyPr/>
          <a:lstStyle/>
          <a:p>
            <a:fld id="{8477DB91-D4F4-47C0-BB7C-05B39326A595}" type="datetimeFigureOut">
              <a:rPr lang="de-CH" smtClean="0"/>
              <a:t>20.10.2016</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330178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7DB91-D4F4-47C0-BB7C-05B39326A595}" type="datetimeFigureOut">
              <a:rPr lang="de-CH" smtClean="0"/>
              <a:t>20.10.2016</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403709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C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7DB91-D4F4-47C0-BB7C-05B39326A595}" type="datetimeFigureOut">
              <a:rPr lang="de-CH" smtClean="0"/>
              <a:t>20.10.2016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05661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7DB91-D4F4-47C0-BB7C-05B39326A595}" type="datetimeFigureOut">
              <a:rPr lang="de-CH" smtClean="0"/>
              <a:t>20.10.2016</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49C77634-58BC-4012-9651-1A4460382D8C}" type="slidenum">
              <a:rPr lang="de-CH" smtClean="0"/>
              <a:t>‹#›</a:t>
            </a:fld>
            <a:endParaRPr lang="de-CH"/>
          </a:p>
        </p:txBody>
      </p:sp>
    </p:spTree>
    <p:extLst>
      <p:ext uri="{BB962C8B-B14F-4D97-AF65-F5344CB8AC3E}">
        <p14:creationId xmlns:p14="http://schemas.microsoft.com/office/powerpoint/2010/main" val="123026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C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7DB91-D4F4-47C0-BB7C-05B39326A595}" type="datetimeFigureOut">
              <a:rPr lang="de-CH" smtClean="0"/>
              <a:t>20.10.2016</a:t>
            </a:fld>
            <a:endParaRPr lang="de-C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77634-58BC-4012-9651-1A4460382D8C}" type="slidenum">
              <a:rPr lang="de-CH" smtClean="0"/>
              <a:t>‹#›</a:t>
            </a:fld>
            <a:endParaRPr lang="de-CH"/>
          </a:p>
        </p:txBody>
      </p:sp>
    </p:spTree>
    <p:extLst>
      <p:ext uri="{BB962C8B-B14F-4D97-AF65-F5344CB8AC3E}">
        <p14:creationId xmlns:p14="http://schemas.microsoft.com/office/powerpoint/2010/main" val="194920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A1C0D5-83DB-474F-923D-2419E5C54391}" type="datetimeFigureOut">
              <a:rPr lang="en-US" smtClean="0">
                <a:solidFill>
                  <a:prstClr val="black">
                    <a:tint val="75000"/>
                  </a:prstClr>
                </a:solidFill>
              </a:rPr>
              <a:pPr/>
              <a:t>10/20/2016</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3BFB92-3CB3-478C-B9FF-DF92FE4558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0124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619672" y="980728"/>
            <a:ext cx="5366882" cy="4248472"/>
            <a:chOff x="2483768" y="1772816"/>
            <a:chExt cx="5046656" cy="4140460"/>
          </a:xfrm>
        </p:grpSpPr>
        <p:cxnSp>
          <p:nvCxnSpPr>
            <p:cNvPr id="4" name="Straight Connector 3"/>
            <p:cNvCxnSpPr>
              <a:stCxn id="16" idx="4"/>
              <a:endCxn id="19" idx="0"/>
            </p:cNvCxnSpPr>
            <p:nvPr/>
          </p:nvCxnSpPr>
          <p:spPr>
            <a:xfrm>
              <a:off x="6087216" y="3753036"/>
              <a:ext cx="0" cy="648072"/>
            </a:xfrm>
            <a:prstGeom prst="line">
              <a:avLst/>
            </a:prstGeom>
          </p:spPr>
          <p:style>
            <a:lnRef idx="2">
              <a:schemeClr val="accent3"/>
            </a:lnRef>
            <a:fillRef idx="0">
              <a:schemeClr val="accent3"/>
            </a:fillRef>
            <a:effectRef idx="1">
              <a:schemeClr val="accent3"/>
            </a:effectRef>
            <a:fontRef idx="minor">
              <a:schemeClr val="tx1"/>
            </a:fontRef>
          </p:style>
        </p:cxnSp>
        <p:cxnSp>
          <p:nvCxnSpPr>
            <p:cNvPr id="5" name="Straight Connector 4"/>
            <p:cNvCxnSpPr>
              <a:stCxn id="17" idx="2"/>
              <a:endCxn id="13" idx="0"/>
            </p:cNvCxnSpPr>
            <p:nvPr/>
          </p:nvCxnSpPr>
          <p:spPr>
            <a:xfrm flipH="1">
              <a:off x="2846856" y="2276872"/>
              <a:ext cx="1440160" cy="1044116"/>
            </a:xfrm>
            <a:prstGeom prst="line">
              <a:avLst/>
            </a:prstGeom>
          </p:spPr>
          <p:style>
            <a:lnRef idx="2">
              <a:schemeClr val="accent3"/>
            </a:lnRef>
            <a:fillRef idx="0">
              <a:schemeClr val="accent3"/>
            </a:fillRef>
            <a:effectRef idx="1">
              <a:schemeClr val="accent3"/>
            </a:effectRef>
            <a:fontRef idx="minor">
              <a:schemeClr val="tx1"/>
            </a:fontRef>
          </p:style>
        </p:cxnSp>
        <p:cxnSp>
          <p:nvCxnSpPr>
            <p:cNvPr id="6" name="Straight Connector 5"/>
            <p:cNvCxnSpPr>
              <a:stCxn id="17" idx="3"/>
              <a:endCxn id="14" idx="0"/>
            </p:cNvCxnSpPr>
            <p:nvPr/>
          </p:nvCxnSpPr>
          <p:spPr>
            <a:xfrm flipH="1">
              <a:off x="3926976" y="2429624"/>
              <a:ext cx="423312" cy="891364"/>
            </a:xfrm>
            <a:prstGeom prst="line">
              <a:avLst/>
            </a:prstGeom>
          </p:spPr>
          <p:style>
            <a:lnRef idx="2">
              <a:schemeClr val="accent3"/>
            </a:lnRef>
            <a:fillRef idx="0">
              <a:schemeClr val="accent3"/>
            </a:fillRef>
            <a:effectRef idx="1">
              <a:schemeClr val="accent3"/>
            </a:effectRef>
            <a:fontRef idx="minor">
              <a:schemeClr val="tx1"/>
            </a:fontRef>
          </p:style>
        </p:cxnSp>
        <p:cxnSp>
          <p:nvCxnSpPr>
            <p:cNvPr id="7" name="Straight Connector 6"/>
            <p:cNvCxnSpPr>
              <a:stCxn id="17" idx="5"/>
              <a:endCxn id="15" idx="0"/>
            </p:cNvCxnSpPr>
            <p:nvPr/>
          </p:nvCxnSpPr>
          <p:spPr>
            <a:xfrm>
              <a:off x="4655792" y="2429624"/>
              <a:ext cx="351304" cy="891364"/>
            </a:xfrm>
            <a:prstGeom prst="line">
              <a:avLst/>
            </a:prstGeom>
          </p:spPr>
          <p:style>
            <a:lnRef idx="2">
              <a:schemeClr val="accent3"/>
            </a:lnRef>
            <a:fillRef idx="0">
              <a:schemeClr val="accent3"/>
            </a:fillRef>
            <a:effectRef idx="1">
              <a:schemeClr val="accent3"/>
            </a:effectRef>
            <a:fontRef idx="minor">
              <a:schemeClr val="tx1"/>
            </a:fontRef>
          </p:style>
        </p:cxnSp>
        <p:cxnSp>
          <p:nvCxnSpPr>
            <p:cNvPr id="8" name="Straight Connector 7"/>
            <p:cNvCxnSpPr>
              <a:stCxn id="17" idx="6"/>
              <a:endCxn id="16" idx="0"/>
            </p:cNvCxnSpPr>
            <p:nvPr/>
          </p:nvCxnSpPr>
          <p:spPr>
            <a:xfrm>
              <a:off x="4719064" y="2276872"/>
              <a:ext cx="1368152" cy="1044116"/>
            </a:xfrm>
            <a:prstGeom prst="line">
              <a:avLst/>
            </a:prstGeom>
          </p:spPr>
          <p:style>
            <a:lnRef idx="2">
              <a:schemeClr val="accent3"/>
            </a:lnRef>
            <a:fillRef idx="0">
              <a:schemeClr val="accent3"/>
            </a:fillRef>
            <a:effectRef idx="1">
              <a:schemeClr val="accent3"/>
            </a:effectRef>
            <a:fontRef idx="minor">
              <a:schemeClr val="tx1"/>
            </a:fontRef>
          </p:style>
        </p:cxnSp>
        <p:cxnSp>
          <p:nvCxnSpPr>
            <p:cNvPr id="9" name="Straight Connector 8"/>
            <p:cNvCxnSpPr>
              <a:stCxn id="16" idx="3"/>
              <a:endCxn id="18" idx="0"/>
            </p:cNvCxnSpPr>
            <p:nvPr/>
          </p:nvCxnSpPr>
          <p:spPr>
            <a:xfrm flipH="1">
              <a:off x="5007096" y="3689764"/>
              <a:ext cx="927368"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0" name="Straight Connector 9"/>
            <p:cNvCxnSpPr>
              <a:stCxn id="16" idx="5"/>
              <a:endCxn id="20" idx="0"/>
            </p:cNvCxnSpPr>
            <p:nvPr/>
          </p:nvCxnSpPr>
          <p:spPr>
            <a:xfrm>
              <a:off x="6239968" y="3689764"/>
              <a:ext cx="927368"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1" name="Straight Connector 10"/>
            <p:cNvCxnSpPr>
              <a:stCxn id="19" idx="3"/>
              <a:endCxn id="29" idx="0"/>
            </p:cNvCxnSpPr>
            <p:nvPr/>
          </p:nvCxnSpPr>
          <p:spPr>
            <a:xfrm flipH="1">
              <a:off x="5591544" y="4769884"/>
              <a:ext cx="342920" cy="711344"/>
            </a:xfrm>
            <a:prstGeom prst="line">
              <a:avLst/>
            </a:prstGeom>
          </p:spPr>
          <p:style>
            <a:lnRef idx="2">
              <a:schemeClr val="accent3"/>
            </a:lnRef>
            <a:fillRef idx="0">
              <a:schemeClr val="accent3"/>
            </a:fillRef>
            <a:effectRef idx="1">
              <a:schemeClr val="accent3"/>
            </a:effectRef>
            <a:fontRef idx="minor">
              <a:schemeClr val="tx1"/>
            </a:fontRef>
          </p:style>
        </p:cxnSp>
        <p:cxnSp>
          <p:nvCxnSpPr>
            <p:cNvPr id="12" name="Straight Connector 11"/>
            <p:cNvCxnSpPr>
              <a:stCxn id="19" idx="5"/>
              <a:endCxn id="30" idx="0"/>
            </p:cNvCxnSpPr>
            <p:nvPr/>
          </p:nvCxnSpPr>
          <p:spPr>
            <a:xfrm>
              <a:off x="6239968" y="4769884"/>
              <a:ext cx="431696" cy="711344"/>
            </a:xfrm>
            <a:prstGeom prst="line">
              <a:avLst/>
            </a:prstGeom>
          </p:spPr>
          <p:style>
            <a:lnRef idx="2">
              <a:schemeClr val="accent3"/>
            </a:lnRef>
            <a:fillRef idx="0">
              <a:schemeClr val="accent3"/>
            </a:fillRef>
            <a:effectRef idx="1">
              <a:schemeClr val="accent3"/>
            </a:effectRef>
            <a:fontRef idx="minor">
              <a:schemeClr val="tx1"/>
            </a:fontRef>
          </p:style>
        </p:cxnSp>
        <p:sp>
          <p:nvSpPr>
            <p:cNvPr id="13" name="Oval 12"/>
            <p:cNvSpPr/>
            <p:nvPr/>
          </p:nvSpPr>
          <p:spPr>
            <a:xfrm>
              <a:off x="263083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4" name="Oval 13"/>
            <p:cNvSpPr/>
            <p:nvPr/>
          </p:nvSpPr>
          <p:spPr>
            <a:xfrm>
              <a:off x="371095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5" name="Oval 14"/>
            <p:cNvSpPr/>
            <p:nvPr/>
          </p:nvSpPr>
          <p:spPr>
            <a:xfrm>
              <a:off x="479107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6" name="Oval 15"/>
            <p:cNvSpPr/>
            <p:nvPr/>
          </p:nvSpPr>
          <p:spPr>
            <a:xfrm>
              <a:off x="5871192" y="332098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7" name="Oval 16"/>
            <p:cNvSpPr/>
            <p:nvPr/>
          </p:nvSpPr>
          <p:spPr>
            <a:xfrm>
              <a:off x="4287016" y="206084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8" name="Oval 17"/>
            <p:cNvSpPr/>
            <p:nvPr/>
          </p:nvSpPr>
          <p:spPr>
            <a:xfrm>
              <a:off x="479107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19" name="Oval 18"/>
            <p:cNvSpPr/>
            <p:nvPr/>
          </p:nvSpPr>
          <p:spPr>
            <a:xfrm>
              <a:off x="587119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20" name="Oval 19"/>
            <p:cNvSpPr/>
            <p:nvPr/>
          </p:nvSpPr>
          <p:spPr>
            <a:xfrm>
              <a:off x="6951312" y="440110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21" name="Rectangle 20"/>
            <p:cNvSpPr/>
            <p:nvPr/>
          </p:nvSpPr>
          <p:spPr>
            <a:xfrm>
              <a:off x="4169860" y="1772816"/>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root</a:t>
              </a:r>
              <a:endParaRPr lang="de-CH" sz="1050" dirty="0"/>
            </a:p>
          </p:txBody>
        </p:sp>
        <p:sp>
          <p:nvSpPr>
            <p:cNvPr id="22" name="Rectangle 21"/>
            <p:cNvSpPr/>
            <p:nvPr/>
          </p:nvSpPr>
          <p:spPr>
            <a:xfrm>
              <a:off x="248376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0</a:t>
              </a:r>
              <a:endParaRPr lang="de-CH" sz="1050" dirty="0"/>
            </a:p>
          </p:txBody>
        </p:sp>
        <p:sp>
          <p:nvSpPr>
            <p:cNvPr id="23" name="Rectangle 22"/>
            <p:cNvSpPr/>
            <p:nvPr/>
          </p:nvSpPr>
          <p:spPr>
            <a:xfrm>
              <a:off x="3550801"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1</a:t>
              </a:r>
              <a:endParaRPr lang="de-CH" sz="1050" dirty="0"/>
            </a:p>
          </p:txBody>
        </p:sp>
        <p:sp>
          <p:nvSpPr>
            <p:cNvPr id="24" name="Rectangle 23"/>
            <p:cNvSpPr/>
            <p:nvPr/>
          </p:nvSpPr>
          <p:spPr>
            <a:xfrm>
              <a:off x="464400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2</a:t>
              </a:r>
              <a:endParaRPr lang="de-CH" sz="1050" dirty="0"/>
            </a:p>
          </p:txBody>
        </p:sp>
        <p:sp>
          <p:nvSpPr>
            <p:cNvPr id="25" name="Rectangle 24"/>
            <p:cNvSpPr/>
            <p:nvPr/>
          </p:nvSpPr>
          <p:spPr>
            <a:xfrm>
              <a:off x="5724128" y="296094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a:t>
              </a:r>
              <a:endParaRPr lang="de-CH" sz="1050" dirty="0"/>
            </a:p>
          </p:txBody>
        </p:sp>
        <p:sp>
          <p:nvSpPr>
            <p:cNvPr id="26" name="Rectangle 25"/>
            <p:cNvSpPr/>
            <p:nvPr/>
          </p:nvSpPr>
          <p:spPr>
            <a:xfrm>
              <a:off x="464400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3-0</a:t>
              </a:r>
              <a:endParaRPr lang="de-CH" sz="1050" dirty="0"/>
            </a:p>
          </p:txBody>
        </p:sp>
        <p:sp>
          <p:nvSpPr>
            <p:cNvPr id="27" name="Rectangle 26"/>
            <p:cNvSpPr/>
            <p:nvPr/>
          </p:nvSpPr>
          <p:spPr>
            <a:xfrm>
              <a:off x="572412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a:t>
              </a:r>
              <a:endParaRPr lang="de-CH" sz="1050" dirty="0"/>
            </a:p>
          </p:txBody>
        </p:sp>
        <p:sp>
          <p:nvSpPr>
            <p:cNvPr id="28" name="Rectangle 27"/>
            <p:cNvSpPr/>
            <p:nvPr/>
          </p:nvSpPr>
          <p:spPr>
            <a:xfrm>
              <a:off x="6804248" y="404106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3-2</a:t>
              </a:r>
              <a:endParaRPr lang="de-CH" sz="1050" dirty="0"/>
            </a:p>
          </p:txBody>
        </p:sp>
        <p:sp>
          <p:nvSpPr>
            <p:cNvPr id="29" name="Oval 28"/>
            <p:cNvSpPr/>
            <p:nvPr/>
          </p:nvSpPr>
          <p:spPr>
            <a:xfrm>
              <a:off x="5375520" y="548122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30" name="Oval 29"/>
            <p:cNvSpPr/>
            <p:nvPr/>
          </p:nvSpPr>
          <p:spPr>
            <a:xfrm>
              <a:off x="6455640" y="5481228"/>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p>
          </p:txBody>
        </p:sp>
        <p:sp>
          <p:nvSpPr>
            <p:cNvPr id="31" name="Rectangle 30"/>
            <p:cNvSpPr/>
            <p:nvPr/>
          </p:nvSpPr>
          <p:spPr>
            <a:xfrm>
              <a:off x="5228456" y="512118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3-1-0</a:t>
              </a:r>
              <a:endParaRPr lang="de-CH" sz="1050" dirty="0"/>
            </a:p>
          </p:txBody>
        </p:sp>
        <p:sp>
          <p:nvSpPr>
            <p:cNvPr id="32" name="Rectangle 31"/>
            <p:cNvSpPr/>
            <p:nvPr/>
          </p:nvSpPr>
          <p:spPr>
            <a:xfrm>
              <a:off x="6308576" y="5121188"/>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t>3-1-1</a:t>
              </a:r>
              <a:endParaRPr lang="de-CH" sz="1050" dirty="0"/>
            </a:p>
          </p:txBody>
        </p:sp>
      </p:grpSp>
      <p:sp>
        <p:nvSpPr>
          <p:cNvPr id="2" name="Rectangle 1"/>
          <p:cNvSpPr/>
          <p:nvPr/>
        </p:nvSpPr>
        <p:spPr>
          <a:xfrm>
            <a:off x="763632" y="5949280"/>
            <a:ext cx="5677091" cy="369332"/>
          </a:xfrm>
          <a:prstGeom prst="rect">
            <a:avLst/>
          </a:prstGeom>
        </p:spPr>
        <p:txBody>
          <a:bodyPr wrap="square">
            <a:spAutoFit/>
          </a:bodyPr>
          <a:lstStyle/>
          <a:p>
            <a:r>
              <a:rPr lang="en-US" b="1" dirty="0" smtClean="0">
                <a:solidFill>
                  <a:srgbClr val="333333"/>
                </a:solidFill>
                <a:latin typeface="+mj-lt"/>
              </a:rPr>
              <a:t>A </a:t>
            </a:r>
            <a:r>
              <a:rPr lang="en-US" b="1" dirty="0">
                <a:solidFill>
                  <a:srgbClr val="333333"/>
                </a:solidFill>
                <a:latin typeface="+mj-lt"/>
              </a:rPr>
              <a:t>sample Index Tree with </a:t>
            </a:r>
            <a:r>
              <a:rPr lang="en-US" b="1" dirty="0" smtClean="0">
                <a:solidFill>
                  <a:srgbClr val="333333"/>
                </a:solidFill>
                <a:latin typeface="+mj-lt"/>
              </a:rPr>
              <a:t>Tree-keys</a:t>
            </a:r>
            <a:endParaRPr lang="en-US" b="1" dirty="0">
              <a:latin typeface="+mj-lt"/>
            </a:endParaRPr>
          </a:p>
        </p:txBody>
      </p:sp>
    </p:spTree>
    <p:extLst>
      <p:ext uri="{BB962C8B-B14F-4D97-AF65-F5344CB8AC3E}">
        <p14:creationId xmlns:p14="http://schemas.microsoft.com/office/powerpoint/2010/main" val="295349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1259632" y="1052736"/>
            <a:ext cx="6174686" cy="3943684"/>
            <a:chOff x="1449387" y="444761"/>
            <a:chExt cx="7256086" cy="4691424"/>
          </a:xfrm>
        </p:grpSpPr>
        <p:cxnSp>
          <p:nvCxnSpPr>
            <p:cNvPr id="182" name="Straight Connector 181"/>
            <p:cNvCxnSpPr>
              <a:stCxn id="16" idx="5"/>
              <a:endCxn id="19" idx="0"/>
            </p:cNvCxnSpPr>
            <p:nvPr/>
          </p:nvCxnSpPr>
          <p:spPr>
            <a:xfrm>
              <a:off x="2654867" y="2280939"/>
              <a:ext cx="399225" cy="1165817"/>
            </a:xfrm>
            <a:prstGeom prst="line">
              <a:avLst/>
            </a:prstGeom>
            <a:noFill/>
            <a:ln w="25400" cap="flat" cmpd="sng" algn="ctr">
              <a:solidFill>
                <a:srgbClr val="9BBB59"/>
              </a:solidFill>
              <a:prstDash val="solid"/>
            </a:ln>
            <a:effectLst>
              <a:outerShdw blurRad="40000" dist="20000" dir="5400000" rotWithShape="0">
                <a:srgbClr val="000000">
                  <a:alpha val="38000"/>
                </a:srgbClr>
              </a:outerShdw>
            </a:effectLst>
          </p:spPr>
        </p:cxnSp>
        <p:cxnSp>
          <p:nvCxnSpPr>
            <p:cNvPr id="184" name="Straight Connector 183"/>
            <p:cNvCxnSpPr>
              <a:stCxn id="16" idx="3"/>
              <a:endCxn id="18" idx="0"/>
            </p:cNvCxnSpPr>
            <p:nvPr/>
          </p:nvCxnSpPr>
          <p:spPr>
            <a:xfrm flipH="1">
              <a:off x="1848762" y="2280939"/>
              <a:ext cx="389183" cy="1165817"/>
            </a:xfrm>
            <a:prstGeom prst="line">
              <a:avLst/>
            </a:prstGeom>
            <a:noFill/>
            <a:ln w="25400" cap="flat" cmpd="sng" algn="ctr">
              <a:solidFill>
                <a:srgbClr val="9BBB59"/>
              </a:solidFill>
              <a:prstDash val="solid"/>
            </a:ln>
            <a:effectLst>
              <a:outerShdw blurRad="40000" dist="20000" dir="5400000" rotWithShape="0">
                <a:srgbClr val="000000">
                  <a:alpha val="38000"/>
                </a:srgbClr>
              </a:outerShdw>
            </a:effectLst>
          </p:spPr>
        </p:cxnSp>
        <p:sp>
          <p:nvSpPr>
            <p:cNvPr id="16" name="Oval 15"/>
            <p:cNvSpPr/>
            <p:nvPr/>
          </p:nvSpPr>
          <p:spPr>
            <a:xfrm>
              <a:off x="2151598" y="1821524"/>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13" name="Straight Arrow Connector 112"/>
            <p:cNvCxnSpPr>
              <a:stCxn id="16" idx="7"/>
            </p:cNvCxnSpPr>
            <p:nvPr/>
          </p:nvCxnSpPr>
          <p:spPr>
            <a:xfrm flipV="1">
              <a:off x="2654867" y="444761"/>
              <a:ext cx="2862972" cy="1455586"/>
            </a:xfrm>
            <a:prstGeom prst="straightConnector1">
              <a:avLst/>
            </a:prstGeom>
            <a:ln w="12700" cmpd="sng">
              <a:gradFill>
                <a:gsLst>
                  <a:gs pos="0">
                    <a:schemeClr val="accent6"/>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6" idx="5"/>
            </p:cNvCxnSpPr>
            <p:nvPr/>
          </p:nvCxnSpPr>
          <p:spPr>
            <a:xfrm>
              <a:off x="2654867" y="2280939"/>
              <a:ext cx="2646948" cy="2855246"/>
            </a:xfrm>
            <a:prstGeom prst="straightConnector1">
              <a:avLst/>
            </a:prstGeom>
            <a:ln w="12700" cmpd="sng">
              <a:gradFill>
                <a:gsLst>
                  <a:gs pos="0">
                    <a:schemeClr val="accent6"/>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miter lim="800000"/>
              <a:tailEnd type="triangle"/>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3789647" y="494428"/>
              <a:ext cx="4463232" cy="4248471"/>
            </a:xfrm>
            <a:prstGeom prst="ellipse">
              <a:avLst/>
            </a:prstGeom>
            <a:solidFill>
              <a:schemeClr val="accent6"/>
            </a:solidFill>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788" dirty="0">
                <a:solidFill>
                  <a:prstClr val="white"/>
                </a:solidFill>
              </a:endParaRPr>
            </a:p>
          </p:txBody>
        </p:sp>
        <p:sp>
          <p:nvSpPr>
            <p:cNvPr id="124" name="TextBox 123"/>
            <p:cNvSpPr txBox="1"/>
            <p:nvPr/>
          </p:nvSpPr>
          <p:spPr>
            <a:xfrm>
              <a:off x="4997061" y="547268"/>
              <a:ext cx="3708412" cy="4185761"/>
            </a:xfrm>
            <a:prstGeom prst="rect">
              <a:avLst/>
            </a:prstGeom>
            <a:noFill/>
          </p:spPr>
          <p:txBody>
            <a:bodyPr wrap="square" rtlCol="0">
              <a:spAutoFit/>
            </a:bodyPr>
            <a:lstStyle/>
            <a:p>
              <a:r>
                <a:rPr lang="en-US" sz="900" b="1" dirty="0">
                  <a:solidFill>
                    <a:prstClr val="white"/>
                  </a:solidFill>
                </a:rPr>
                <a:t>{</a:t>
              </a:r>
            </a:p>
            <a:p>
              <a:pPr>
                <a:tabLst>
                  <a:tab pos="86916" algn="l"/>
                </a:tabLst>
              </a:pPr>
              <a:r>
                <a:rPr lang="en-US" sz="900" b="1" dirty="0">
                  <a:solidFill>
                    <a:prstClr val="white"/>
                  </a:solidFill>
                </a:rPr>
                <a:t>    "id": "3", </a:t>
              </a:r>
            </a:p>
            <a:p>
              <a:pPr>
                <a:tabLst>
                  <a:tab pos="86916" algn="l"/>
                </a:tabLst>
              </a:pPr>
              <a:r>
                <a:rPr lang="en-US" sz="900" b="1" dirty="0">
                  <a:solidFill>
                    <a:prstClr val="white"/>
                  </a:solidFill>
                </a:rPr>
                <a:t>    "level": 1,</a:t>
              </a:r>
            </a:p>
            <a:p>
              <a:pPr>
                <a:tabLst>
                  <a:tab pos="86916" algn="l"/>
                </a:tabLst>
              </a:pPr>
              <a:r>
                <a:rPr lang="en-US" sz="900" b="1" dirty="0">
                  <a:solidFill>
                    <a:prstClr val="white"/>
                  </a:solidFill>
                </a:rPr>
                <a:t>    "MBS":[...],</a:t>
              </a:r>
            </a:p>
            <a:p>
              <a:pPr>
                <a:tabLst>
                  <a:tab pos="86916" algn="l"/>
                </a:tabLst>
              </a:pPr>
              <a:r>
                <a:rPr lang="en-US" sz="900" b="1" dirty="0">
                  <a:solidFill>
                    <a:prstClr val="white"/>
                  </a:solidFill>
                </a:rPr>
                <a:t>    "</a:t>
              </a:r>
              <a:r>
                <a:rPr lang="en-US" sz="900" b="1" dirty="0" err="1">
                  <a:solidFill>
                    <a:prstClr val="white"/>
                  </a:solidFill>
                </a:rPr>
                <a:t>lodSelection</a:t>
              </a:r>
              <a:r>
                <a:rPr lang="en-US" sz="900" b="1" dirty="0">
                  <a:solidFill>
                    <a:prstClr val="white"/>
                  </a:solidFill>
                </a:rPr>
                <a:t>" : [</a:t>
              </a:r>
            </a:p>
            <a:p>
              <a:pPr indent="86916">
                <a:tabLst>
                  <a:tab pos="86916" algn="l"/>
                </a:tabLst>
              </a:pPr>
              <a:r>
                <a:rPr lang="en-US" sz="900" b="1" dirty="0">
                  <a:solidFill>
                    <a:prstClr val="white"/>
                  </a:solidFill>
                </a:rPr>
                <a:t>{"</a:t>
              </a:r>
              <a:r>
                <a:rPr lang="en-US" sz="900" b="1" dirty="0" err="1">
                  <a:solidFill>
                    <a:prstClr val="white"/>
                  </a:solidFill>
                </a:rPr>
                <a:t>metricType</a:t>
              </a:r>
              <a:r>
                <a:rPr lang="en-US" sz="900" b="1" dirty="0">
                  <a:solidFill>
                    <a:prstClr val="white"/>
                  </a:solidFill>
                </a:rPr>
                <a:t>" : "</a:t>
              </a:r>
              <a:r>
                <a:rPr lang="en-US" sz="900" b="1" dirty="0" err="1">
                  <a:solidFill>
                    <a:prstClr val="white"/>
                  </a:solidFill>
                </a:rPr>
                <a:t>maxScreenThreshold</a:t>
              </a:r>
              <a:r>
                <a:rPr lang="en-US" sz="900" b="1" dirty="0">
                  <a:solidFill>
                    <a:prstClr val="white"/>
                  </a:solidFill>
                </a:rPr>
                <a:t>", … }]</a:t>
              </a:r>
            </a:p>
            <a:p>
              <a:pPr indent="86916">
                <a:tabLst>
                  <a:tab pos="129779" algn="l"/>
                </a:tabLst>
              </a:pPr>
              <a:r>
                <a:rPr lang="en-US" sz="900" b="1" dirty="0">
                  <a:solidFill>
                    <a:prstClr val="white"/>
                  </a:solidFill>
                </a:rPr>
                <a:t>	……</a:t>
              </a:r>
            </a:p>
            <a:p>
              <a:pPr>
                <a:tabLst>
                  <a:tab pos="129779" algn="l"/>
                </a:tabLst>
              </a:pPr>
              <a:r>
                <a:rPr lang="en-US" sz="900" b="1" dirty="0">
                  <a:solidFill>
                    <a:srgbClr val="FFC000">
                      <a:lumMod val="40000"/>
                      <a:lumOff val="60000"/>
                    </a:srgbClr>
                  </a:solidFill>
                  <a:effectLst>
                    <a:outerShdw blurRad="38100" dist="38100" dir="2700000" algn="tl">
                      <a:srgbClr val="000000">
                        <a:alpha val="43137"/>
                      </a:srgbClr>
                    </a:outerShdw>
                  </a:effectLst>
                </a:rPr>
                <a:t>  	</a:t>
              </a:r>
              <a:r>
                <a:rPr lang="en-US" sz="900" b="1" dirty="0">
                  <a:solidFill>
                    <a:prstClr val="white"/>
                  </a:solidFill>
                </a:rPr>
                <a:t>"</a:t>
              </a:r>
              <a:r>
                <a:rPr lang="en-US" sz="900" b="1" dirty="0" err="1">
                  <a:solidFill>
                    <a:srgbClr val="FFC000">
                      <a:lumMod val="40000"/>
                      <a:lumOff val="60000"/>
                    </a:srgbClr>
                  </a:solidFill>
                  <a:effectLst>
                    <a:outerShdw blurRad="38100" dist="38100" dir="2700000" algn="tl">
                      <a:srgbClr val="000000">
                        <a:alpha val="43137"/>
                      </a:srgbClr>
                    </a:outerShdw>
                  </a:effectLst>
                </a:rPr>
                <a:t>featureData</a:t>
              </a:r>
              <a:r>
                <a:rPr lang="en-US" sz="900" b="1" dirty="0">
                  <a:solidFill>
                    <a:prstClr val="white"/>
                  </a:solidFill>
                </a:rPr>
                <a:t>": [ {</a:t>
              </a:r>
            </a:p>
            <a:p>
              <a:pPr>
                <a:tabLst>
                  <a:tab pos="86916" algn="l"/>
                </a:tabLst>
              </a:pPr>
              <a:r>
                <a:rPr lang="en-US" sz="900" b="1" dirty="0">
                  <a:solidFill>
                    <a:prstClr val="white"/>
                  </a:solidFill>
                </a:rPr>
                <a:t>           "</a:t>
              </a:r>
              <a:r>
                <a:rPr lang="en-US" sz="900" b="1" dirty="0" err="1">
                  <a:solidFill>
                    <a:prstClr val="white"/>
                  </a:solidFill>
                </a:rPr>
                <a:t>href</a:t>
              </a:r>
              <a:r>
                <a:rPr lang="en-US" sz="900" b="1" dirty="0">
                  <a:solidFill>
                    <a:prstClr val="white"/>
                  </a:solidFill>
                </a:rPr>
                <a:t>": "./features/0"}],</a:t>
              </a:r>
            </a:p>
            <a:p>
              <a:pPr>
                <a:tabLst>
                  <a:tab pos="129779" algn="l"/>
                </a:tabLst>
              </a:pPr>
              <a:r>
                <a:rPr lang="en-US" sz="900" b="1" dirty="0">
                  <a:solidFill>
                    <a:prstClr val="white"/>
                  </a:solidFill>
                </a:rPr>
                <a:t>	"</a:t>
              </a:r>
              <a:r>
                <a:rPr lang="en-US" sz="900" b="1" dirty="0">
                  <a:solidFill>
                    <a:srgbClr val="FFC000">
                      <a:lumMod val="40000"/>
                      <a:lumOff val="60000"/>
                    </a:srgbClr>
                  </a:solidFill>
                  <a:effectLst>
                    <a:outerShdw blurRad="38100" dist="38100" dir="2700000" algn="tl">
                      <a:srgbClr val="000000">
                        <a:alpha val="43137"/>
                      </a:srgbClr>
                    </a:outerShdw>
                  </a:effectLst>
                </a:rPr>
                <a:t>geometryData</a:t>
              </a:r>
              <a:r>
                <a:rPr lang="en-US" sz="900" b="1" dirty="0">
                  <a:solidFill>
                    <a:prstClr val="white"/>
                  </a:solidFill>
                </a:rPr>
                <a:t>": [ {</a:t>
              </a:r>
            </a:p>
            <a:p>
              <a:pPr>
                <a:tabLst>
                  <a:tab pos="86916" algn="l"/>
                </a:tabLst>
              </a:pPr>
              <a:r>
                <a:rPr lang="en-US" sz="900" b="1" dirty="0">
                  <a:solidFill>
                    <a:prstClr val="white"/>
                  </a:solidFill>
                </a:rPr>
                <a:t>           "href": "./geometries/0"}],</a:t>
              </a:r>
            </a:p>
            <a:p>
              <a:pPr>
                <a:tabLst>
                  <a:tab pos="128588"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attributeData</a:t>
              </a:r>
              <a:r>
                <a:rPr lang="en-US" sz="900" b="1" dirty="0">
                  <a:solidFill>
                    <a:prstClr val="white"/>
                  </a:solidFill>
                </a:rPr>
                <a:t>": [ {</a:t>
              </a:r>
            </a:p>
            <a:p>
              <a:pPr>
                <a:tabLst>
                  <a:tab pos="86916" algn="l"/>
                </a:tabLst>
              </a:pPr>
              <a:r>
                <a:rPr lang="en-US" sz="900" b="1" dirty="0">
                  <a:solidFill>
                    <a:prstClr val="white"/>
                  </a:solidFill>
                </a:rPr>
                <a:t>           "href": "./attributes/f_0/0"},</a:t>
              </a:r>
            </a:p>
            <a:p>
              <a:pPr>
                <a:tabLst>
                  <a:tab pos="86916" algn="l"/>
                </a:tabLst>
              </a:pPr>
              <a:r>
                <a:rPr lang="en-US" sz="900" b="1" dirty="0">
                  <a:solidFill>
                    <a:prstClr val="white"/>
                  </a:solidFill>
                </a:rPr>
                <a:t>           "href": "./attributes/f_1/0"}],</a:t>
              </a:r>
            </a:p>
            <a:p>
              <a:pPr>
                <a:tabLst>
                  <a:tab pos="82154"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textureData</a:t>
              </a:r>
              <a:r>
                <a:rPr lang="en-US" sz="900" b="1" dirty="0">
                  <a:solidFill>
                    <a:prstClr val="white"/>
                  </a:solidFill>
                </a:rPr>
                <a:t>": [ {</a:t>
              </a:r>
            </a:p>
            <a:p>
              <a:pPr>
                <a:tabLst>
                  <a:tab pos="86916" algn="l"/>
                </a:tabLst>
              </a:pPr>
              <a:r>
                <a:rPr lang="en-US" sz="900" b="1" dirty="0">
                  <a:solidFill>
                    <a:prstClr val="white"/>
                  </a:solidFill>
                </a:rPr>
                <a:t>           "</a:t>
              </a:r>
              <a:r>
                <a:rPr lang="en-US" sz="900" b="1" dirty="0" err="1">
                  <a:solidFill>
                    <a:prstClr val="white"/>
                  </a:solidFill>
                </a:rPr>
                <a:t>href</a:t>
              </a:r>
              <a:r>
                <a:rPr lang="en-US" sz="900" b="1" dirty="0">
                  <a:solidFill>
                    <a:prstClr val="white"/>
                  </a:solidFill>
                </a:rPr>
                <a:t>": "./textures/0_0"}],</a:t>
              </a:r>
            </a:p>
            <a:p>
              <a:pPr>
                <a:tabLst>
                  <a:tab pos="129779" algn="l"/>
                </a:tabLst>
              </a:pPr>
              <a:r>
                <a:rPr lang="en-US" sz="900" b="1" dirty="0">
                  <a:solidFill>
                    <a:prstClr val="white"/>
                  </a:solidFill>
                </a:rPr>
                <a:t>     "</a:t>
              </a:r>
              <a:r>
                <a:rPr lang="en-US" sz="900" b="1" dirty="0" err="1">
                  <a:solidFill>
                    <a:srgbClr val="FFC000">
                      <a:lumMod val="40000"/>
                      <a:lumOff val="60000"/>
                    </a:srgbClr>
                  </a:solidFill>
                  <a:effectLst>
                    <a:outerShdw blurRad="38100" dist="38100" dir="2700000" algn="tl">
                      <a:srgbClr val="000000">
                        <a:alpha val="43137"/>
                      </a:srgbClr>
                    </a:outerShdw>
                  </a:effectLst>
                </a:rPr>
                <a:t>sharedResource</a:t>
              </a:r>
              <a:r>
                <a:rPr lang="en-US" sz="900" b="1" dirty="0">
                  <a:solidFill>
                    <a:prstClr val="white"/>
                  </a:solidFill>
                </a:rPr>
                <a:t>": {"</a:t>
              </a:r>
              <a:r>
                <a:rPr lang="en-US" sz="900" b="1" dirty="0" err="1">
                  <a:solidFill>
                    <a:prstClr val="white"/>
                  </a:solidFill>
                </a:rPr>
                <a:t>href</a:t>
              </a:r>
              <a:r>
                <a:rPr lang="en-US" sz="900" b="1" dirty="0">
                  <a:solidFill>
                    <a:prstClr val="white"/>
                  </a:solidFill>
                </a:rPr>
                <a:t>": "./shared"},</a:t>
              </a:r>
            </a:p>
            <a:p>
              <a:pPr>
                <a:tabLst>
                  <a:tab pos="129779" algn="l"/>
                </a:tabLst>
              </a:pPr>
              <a:r>
                <a:rPr lang="en-US" sz="900" b="1" dirty="0">
                  <a:solidFill>
                    <a:prstClr val="white"/>
                  </a:solidFill>
                </a:rPr>
                <a:t> 	…..	</a:t>
              </a:r>
            </a:p>
            <a:p>
              <a:pPr>
                <a:tabLst>
                  <a:tab pos="86916" algn="l"/>
                </a:tabLst>
              </a:pPr>
              <a:r>
                <a:rPr lang="en-US" sz="900" b="1" dirty="0">
                  <a:solidFill>
                    <a:prstClr val="white"/>
                  </a:solidFill>
                </a:rPr>
                <a:t>    "children": [ </a:t>
              </a:r>
            </a:p>
            <a:p>
              <a:pPr>
                <a:tabLst>
                  <a:tab pos="86916" algn="l"/>
                </a:tabLst>
              </a:pPr>
              <a:r>
                <a:rPr lang="en-US" sz="900" b="1" dirty="0">
                  <a:solidFill>
                    <a:prstClr val="white"/>
                  </a:solidFill>
                </a:rPr>
                <a:t>            {"id": "3-0","href": "../3-0"}, </a:t>
              </a:r>
            </a:p>
            <a:p>
              <a:pPr>
                <a:tabLst>
                  <a:tab pos="86916" algn="l"/>
                </a:tabLst>
              </a:pPr>
              <a:r>
                <a:rPr lang="en-US" sz="900" b="1" dirty="0">
                  <a:solidFill>
                    <a:prstClr val="white"/>
                  </a:solidFill>
                </a:rPr>
                <a:t>	         {"id": "3-1", "</a:t>
              </a:r>
              <a:r>
                <a:rPr lang="en-US" sz="900" b="1" dirty="0" err="1">
                  <a:solidFill>
                    <a:prstClr val="white"/>
                  </a:solidFill>
                </a:rPr>
                <a:t>href</a:t>
              </a:r>
              <a:r>
                <a:rPr lang="en-US" sz="900" b="1" dirty="0">
                  <a:solidFill>
                    <a:prstClr val="white"/>
                  </a:solidFill>
                </a:rPr>
                <a:t>": "../3-1"}]</a:t>
              </a:r>
            </a:p>
            <a:p>
              <a:pPr>
                <a:tabLst>
                  <a:tab pos="86916" algn="l"/>
                </a:tabLst>
              </a:pPr>
              <a:r>
                <a:rPr lang="en-US" sz="900" b="1" dirty="0">
                  <a:solidFill>
                    <a:prstClr val="white"/>
                  </a:solidFill>
                </a:rPr>
                <a:t>}</a:t>
              </a:r>
            </a:p>
          </p:txBody>
        </p:sp>
        <p:sp>
          <p:nvSpPr>
            <p:cNvPr id="18" name="Oval 17"/>
            <p:cNvSpPr/>
            <p:nvPr/>
          </p:nvSpPr>
          <p:spPr>
            <a:xfrm>
              <a:off x="1553954" y="3446756"/>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9" name="Oval 18"/>
            <p:cNvSpPr/>
            <p:nvPr/>
          </p:nvSpPr>
          <p:spPr>
            <a:xfrm>
              <a:off x="2759284" y="3446756"/>
              <a:ext cx="589616" cy="538238"/>
            </a:xfrm>
            <a:prstGeom prst="ellipse">
              <a:avLst/>
            </a:prstGeom>
            <a:solidFill>
              <a:schemeClr val="accent6"/>
            </a:solidFill>
            <a:effectLst>
              <a:outerShdw blurRad="50800" dist="38100" dir="2700000" algn="tl"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41" name="Rectangle 140"/>
            <p:cNvSpPr/>
            <p:nvPr/>
          </p:nvSpPr>
          <p:spPr>
            <a:xfrm>
              <a:off x="2043353" y="1500247"/>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a:t>
              </a:r>
              <a:endParaRPr lang="de-CH" sz="1050" dirty="0">
                <a:solidFill>
                  <a:prstClr val="white"/>
                </a:solidFill>
              </a:endParaRPr>
            </a:p>
          </p:txBody>
        </p:sp>
        <p:sp>
          <p:nvSpPr>
            <p:cNvPr id="142" name="Rectangle 141"/>
            <p:cNvSpPr/>
            <p:nvPr/>
          </p:nvSpPr>
          <p:spPr>
            <a:xfrm>
              <a:off x="1449387" y="3060028"/>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3-0</a:t>
              </a:r>
              <a:endParaRPr lang="de-CH" sz="1050" dirty="0">
                <a:solidFill>
                  <a:prstClr val="white"/>
                </a:solidFill>
              </a:endParaRPr>
            </a:p>
          </p:txBody>
        </p:sp>
        <p:sp>
          <p:nvSpPr>
            <p:cNvPr id="143" name="Rectangle 142"/>
            <p:cNvSpPr/>
            <p:nvPr/>
          </p:nvSpPr>
          <p:spPr>
            <a:xfrm>
              <a:off x="2655243" y="3060028"/>
              <a:ext cx="797697" cy="321277"/>
            </a:xfrm>
            <a:prstGeom prst="rect">
              <a:avLst/>
            </a:prstGeom>
            <a:effectLst>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a:t>
              </a:r>
              <a:endParaRPr lang="de-CH" sz="1050" dirty="0">
                <a:solidFill>
                  <a:prstClr val="white"/>
                </a:solidFill>
              </a:endParaRPr>
            </a:p>
          </p:txBody>
        </p:sp>
      </p:grpSp>
      <p:sp>
        <p:nvSpPr>
          <p:cNvPr id="2" name="Rectangle 1"/>
          <p:cNvSpPr/>
          <p:nvPr/>
        </p:nvSpPr>
        <p:spPr>
          <a:xfrm>
            <a:off x="683568" y="5733256"/>
            <a:ext cx="7569841" cy="646331"/>
          </a:xfrm>
          <a:prstGeom prst="rect">
            <a:avLst/>
          </a:prstGeom>
        </p:spPr>
        <p:txBody>
          <a:bodyPr wrap="square">
            <a:spAutoFit/>
          </a:bodyPr>
          <a:lstStyle/>
          <a:p>
            <a:r>
              <a:rPr lang="en-US" b="1" dirty="0" smtClean="0">
                <a:solidFill>
                  <a:srgbClr val="333333"/>
                </a:solidFill>
              </a:rPr>
              <a:t>Diagram </a:t>
            </a:r>
            <a:r>
              <a:rPr lang="en-US" b="1" dirty="0">
                <a:solidFill>
                  <a:srgbClr val="333333"/>
                </a:solidFill>
              </a:rPr>
              <a:t>illustrates the content of an I3S node as stored in its node </a:t>
            </a:r>
            <a:r>
              <a:rPr lang="en-US" b="1" dirty="0" smtClean="0">
                <a:solidFill>
                  <a:srgbClr val="333333"/>
                </a:solidFill>
              </a:rPr>
              <a:t>index </a:t>
            </a:r>
            <a:r>
              <a:rPr lang="en-US" b="1" dirty="0">
                <a:solidFill>
                  <a:srgbClr val="333333"/>
                </a:solidFill>
              </a:rPr>
              <a:t>document.</a:t>
            </a:r>
            <a:endParaRPr lang="en-US" b="1" dirty="0"/>
          </a:p>
        </p:txBody>
      </p:sp>
    </p:spTree>
    <p:extLst>
      <p:ext uri="{BB962C8B-B14F-4D97-AF65-F5344CB8AC3E}">
        <p14:creationId xmlns:p14="http://schemas.microsoft.com/office/powerpoint/2010/main" val="2506803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187624" y="1124744"/>
            <a:ext cx="6534248" cy="3582397"/>
            <a:chOff x="2677184" y="1590851"/>
            <a:chExt cx="5555980" cy="3126367"/>
          </a:xfrm>
        </p:grpSpPr>
        <p:cxnSp>
          <p:nvCxnSpPr>
            <p:cNvPr id="15" name="Straight Connector 14"/>
            <p:cNvCxnSpPr>
              <a:stCxn id="18" idx="3"/>
              <a:endCxn id="6" idx="0"/>
            </p:cNvCxnSpPr>
            <p:nvPr/>
          </p:nvCxnSpPr>
          <p:spPr>
            <a:xfrm flipH="1">
              <a:off x="4658888" y="3582756"/>
              <a:ext cx="664712" cy="702414"/>
            </a:xfrm>
            <a:prstGeom prst="line">
              <a:avLst/>
            </a:prstGeom>
          </p:spPr>
          <p:style>
            <a:lnRef idx="2">
              <a:schemeClr val="accent3"/>
            </a:lnRef>
            <a:fillRef idx="0">
              <a:schemeClr val="accent3"/>
            </a:fillRef>
            <a:effectRef idx="1">
              <a:schemeClr val="accent3"/>
            </a:effectRef>
            <a:fontRef idx="minor">
              <a:schemeClr val="tx1"/>
            </a:fontRef>
          </p:style>
        </p:cxnSp>
        <p:sp>
          <p:nvSpPr>
            <p:cNvPr id="80" name="Oval 79"/>
            <p:cNvSpPr/>
            <p:nvPr/>
          </p:nvSpPr>
          <p:spPr>
            <a:xfrm>
              <a:off x="5262692" y="3198194"/>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3" name="Straight Connector 12"/>
            <p:cNvCxnSpPr>
              <a:stCxn id="27" idx="1"/>
            </p:cNvCxnSpPr>
            <p:nvPr/>
          </p:nvCxnSpPr>
          <p:spPr>
            <a:xfrm flipH="1">
              <a:off x="3656740" y="2220483"/>
              <a:ext cx="1612048" cy="1028497"/>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Straight Connector 13"/>
            <p:cNvCxnSpPr>
              <a:stCxn id="27" idx="3"/>
              <a:endCxn id="19" idx="0"/>
            </p:cNvCxnSpPr>
            <p:nvPr/>
          </p:nvCxnSpPr>
          <p:spPr>
            <a:xfrm>
              <a:off x="5688844" y="2220483"/>
              <a:ext cx="1566064" cy="993497"/>
            </a:xfrm>
            <a:prstGeom prst="line">
              <a:avLst/>
            </a:prstGeom>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3454032"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6" name="Oval 5"/>
            <p:cNvSpPr/>
            <p:nvPr/>
          </p:nvSpPr>
          <p:spPr>
            <a:xfrm>
              <a:off x="4442864" y="428517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cxnSp>
          <p:nvCxnSpPr>
            <p:cNvPr id="12" name="Straight Connector 11"/>
            <p:cNvCxnSpPr>
              <a:stCxn id="17" idx="4"/>
              <a:endCxn id="18" idx="0"/>
            </p:cNvCxnSpPr>
            <p:nvPr/>
          </p:nvCxnSpPr>
          <p:spPr>
            <a:xfrm flipH="1">
              <a:off x="5476352" y="2414842"/>
              <a:ext cx="2364" cy="799138"/>
            </a:xfrm>
            <a:prstGeom prst="line">
              <a:avLst/>
            </a:prstGeom>
          </p:spPr>
          <p:style>
            <a:lnRef idx="2">
              <a:schemeClr val="accent3"/>
            </a:lnRef>
            <a:fillRef idx="0">
              <a:schemeClr val="accent3"/>
            </a:fillRef>
            <a:effectRef idx="1">
              <a:schemeClr val="accent3"/>
            </a:effectRef>
            <a:fontRef idx="minor">
              <a:schemeClr val="tx1"/>
            </a:fontRef>
          </p:style>
        </p:cxnSp>
        <p:cxnSp>
          <p:nvCxnSpPr>
            <p:cNvPr id="16" name="Straight Connector 15"/>
            <p:cNvCxnSpPr>
              <a:stCxn id="18" idx="5"/>
              <a:endCxn id="24" idx="0"/>
            </p:cNvCxnSpPr>
            <p:nvPr/>
          </p:nvCxnSpPr>
          <p:spPr>
            <a:xfrm>
              <a:off x="5629104" y="3582756"/>
              <a:ext cx="790632" cy="702414"/>
            </a:xfrm>
            <a:prstGeom prst="line">
              <a:avLst/>
            </a:prstGeom>
          </p:spPr>
          <p:style>
            <a:lnRef idx="2">
              <a:schemeClr val="accent3"/>
            </a:lnRef>
            <a:fillRef idx="0">
              <a:schemeClr val="accent3"/>
            </a:fillRef>
            <a:effectRef idx="1">
              <a:schemeClr val="accent3"/>
            </a:effectRef>
            <a:fontRef idx="minor">
              <a:schemeClr val="tx1"/>
            </a:fontRef>
          </p:style>
        </p:cxnSp>
        <p:sp>
          <p:nvSpPr>
            <p:cNvPr id="17" name="Oval 16"/>
            <p:cNvSpPr/>
            <p:nvPr/>
          </p:nvSpPr>
          <p:spPr>
            <a:xfrm>
              <a:off x="5262692" y="1982794"/>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8" name="Oval 17"/>
            <p:cNvSpPr/>
            <p:nvPr/>
          </p:nvSpPr>
          <p:spPr>
            <a:xfrm>
              <a:off x="5260328"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19" name="Oval 18"/>
            <p:cNvSpPr/>
            <p:nvPr/>
          </p:nvSpPr>
          <p:spPr>
            <a:xfrm>
              <a:off x="7038884" y="321398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20" name="Rectangle 19"/>
            <p:cNvSpPr/>
            <p:nvPr/>
          </p:nvSpPr>
          <p:spPr>
            <a:xfrm>
              <a:off x="5115628" y="1644419"/>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a:t>
              </a:r>
              <a:endParaRPr lang="de-CH" sz="1050" dirty="0">
                <a:solidFill>
                  <a:prstClr val="white"/>
                </a:solidFill>
              </a:endParaRPr>
            </a:p>
          </p:txBody>
        </p:sp>
        <p:sp>
          <p:nvSpPr>
            <p:cNvPr id="21" name="Rectangle 20"/>
            <p:cNvSpPr/>
            <p:nvPr/>
          </p:nvSpPr>
          <p:spPr>
            <a:xfrm>
              <a:off x="3309332"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3-0</a:t>
              </a:r>
              <a:endParaRPr lang="de-CH" sz="1050" dirty="0">
                <a:solidFill>
                  <a:prstClr val="white"/>
                </a:solidFill>
              </a:endParaRPr>
            </a:p>
          </p:txBody>
        </p:sp>
        <p:sp>
          <p:nvSpPr>
            <p:cNvPr id="22" name="Rectangle 21"/>
            <p:cNvSpPr/>
            <p:nvPr/>
          </p:nvSpPr>
          <p:spPr>
            <a:xfrm>
              <a:off x="5115627"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a:t>
              </a:r>
              <a:endParaRPr lang="de-CH" sz="1050" dirty="0">
                <a:solidFill>
                  <a:prstClr val="white"/>
                </a:solidFill>
              </a:endParaRPr>
            </a:p>
          </p:txBody>
        </p:sp>
        <p:sp>
          <p:nvSpPr>
            <p:cNvPr id="23" name="Rectangle 22"/>
            <p:cNvSpPr/>
            <p:nvPr/>
          </p:nvSpPr>
          <p:spPr>
            <a:xfrm>
              <a:off x="6888088" y="2856762"/>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3-2</a:t>
              </a:r>
              <a:endParaRPr lang="de-CH" sz="1050" dirty="0">
                <a:solidFill>
                  <a:prstClr val="white"/>
                </a:solidFill>
              </a:endParaRPr>
            </a:p>
          </p:txBody>
        </p:sp>
        <p:sp>
          <p:nvSpPr>
            <p:cNvPr id="24" name="Oval 23"/>
            <p:cNvSpPr/>
            <p:nvPr/>
          </p:nvSpPr>
          <p:spPr>
            <a:xfrm>
              <a:off x="6203712" y="4285170"/>
              <a:ext cx="432048" cy="432048"/>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de-CH" sz="1350">
                <a:solidFill>
                  <a:prstClr val="white"/>
                </a:solidFill>
              </a:endParaRPr>
            </a:p>
          </p:txBody>
        </p:sp>
        <p:sp>
          <p:nvSpPr>
            <p:cNvPr id="25" name="Rectangle 24"/>
            <p:cNvSpPr/>
            <p:nvPr/>
          </p:nvSpPr>
          <p:spPr>
            <a:xfrm>
              <a:off x="4323518" y="3930341"/>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3-1-0</a:t>
              </a:r>
              <a:endParaRPr lang="de-CH" sz="1050" dirty="0">
                <a:solidFill>
                  <a:prstClr val="white"/>
                </a:solidFill>
              </a:endParaRPr>
            </a:p>
          </p:txBody>
        </p:sp>
        <p:sp>
          <p:nvSpPr>
            <p:cNvPr id="26" name="Rectangle 25"/>
            <p:cNvSpPr/>
            <p:nvPr/>
          </p:nvSpPr>
          <p:spPr>
            <a:xfrm>
              <a:off x="6045826" y="3930341"/>
              <a:ext cx="726176" cy="2880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de-DE" sz="1050" dirty="0">
                  <a:solidFill>
                    <a:prstClr val="white"/>
                  </a:solidFill>
                </a:rPr>
                <a:t>3-1-1</a:t>
              </a:r>
              <a:endParaRPr lang="de-CH" sz="1050" dirty="0">
                <a:solidFill>
                  <a:prstClr val="white"/>
                </a:solidFill>
              </a:endParaRPr>
            </a:p>
          </p:txBody>
        </p:sp>
        <p:sp>
          <p:nvSpPr>
            <p:cNvPr id="27" name="Rectangle 26"/>
            <p:cNvSpPr/>
            <p:nvPr/>
          </p:nvSpPr>
          <p:spPr>
            <a:xfrm>
              <a:off x="5268788" y="2076467"/>
              <a:ext cx="420056"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2-5</a:t>
              </a:r>
              <a:endParaRPr lang="de-CH" sz="1050" dirty="0">
                <a:solidFill>
                  <a:prstClr val="white"/>
                </a:solidFill>
              </a:endParaRPr>
            </a:p>
          </p:txBody>
        </p:sp>
        <p:sp>
          <p:nvSpPr>
            <p:cNvPr id="31" name="Rectangle 30"/>
            <p:cNvSpPr/>
            <p:nvPr/>
          </p:nvSpPr>
          <p:spPr>
            <a:xfrm>
              <a:off x="7053896" y="3318672"/>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4</a:t>
              </a:r>
              <a:endParaRPr lang="de-CH" sz="1050" dirty="0">
                <a:solidFill>
                  <a:prstClr val="white"/>
                </a:solidFill>
              </a:endParaRPr>
            </a:p>
          </p:txBody>
        </p:sp>
        <p:sp>
          <p:nvSpPr>
            <p:cNvPr id="30" name="Rectangle 29"/>
            <p:cNvSpPr/>
            <p:nvPr/>
          </p:nvSpPr>
          <p:spPr>
            <a:xfrm>
              <a:off x="5256840" y="3318672"/>
              <a:ext cx="476672"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5,6</a:t>
              </a:r>
              <a:endParaRPr lang="de-CH" sz="1050" dirty="0">
                <a:solidFill>
                  <a:prstClr val="white"/>
                </a:solidFill>
              </a:endParaRPr>
            </a:p>
          </p:txBody>
        </p:sp>
        <p:sp>
          <p:nvSpPr>
            <p:cNvPr id="34" name="Rectangle 33"/>
            <p:cNvSpPr/>
            <p:nvPr/>
          </p:nvSpPr>
          <p:spPr>
            <a:xfrm>
              <a:off x="4463024" y="4401108"/>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5</a:t>
              </a:r>
              <a:endParaRPr lang="de-CH" sz="1050" dirty="0">
                <a:solidFill>
                  <a:prstClr val="white"/>
                </a:solidFill>
              </a:endParaRPr>
            </a:p>
          </p:txBody>
        </p:sp>
        <p:sp>
          <p:nvSpPr>
            <p:cNvPr id="35" name="Rectangle 34"/>
            <p:cNvSpPr/>
            <p:nvPr/>
          </p:nvSpPr>
          <p:spPr>
            <a:xfrm>
              <a:off x="6225656" y="4397458"/>
              <a:ext cx="410404"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de-DE" sz="1050" dirty="0">
                  <a:solidFill>
                    <a:prstClr val="white"/>
                  </a:solidFill>
                </a:rPr>
                <a:t>6</a:t>
              </a:r>
              <a:endParaRPr lang="de-CH" sz="1050" dirty="0">
                <a:solidFill>
                  <a:prstClr val="white"/>
                </a:solidFill>
              </a:endParaRPr>
            </a:p>
          </p:txBody>
        </p:sp>
        <p:sp>
          <p:nvSpPr>
            <p:cNvPr id="36" name="Rectangle 35"/>
            <p:cNvSpPr/>
            <p:nvPr/>
          </p:nvSpPr>
          <p:spPr>
            <a:xfrm>
              <a:off x="6016154" y="2076585"/>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g5</a:t>
              </a:r>
              <a:endParaRPr lang="de-CH" sz="1050" dirty="0">
                <a:solidFill>
                  <a:prstClr val="white"/>
                </a:solidFill>
              </a:endParaRPr>
            </a:p>
          </p:txBody>
        </p:sp>
        <p:cxnSp>
          <p:nvCxnSpPr>
            <p:cNvPr id="39" name="Straight Connector 38"/>
            <p:cNvCxnSpPr>
              <a:endCxn id="40" idx="1"/>
            </p:cNvCxnSpPr>
            <p:nvPr/>
          </p:nvCxnSpPr>
          <p:spPr>
            <a:xfrm>
              <a:off x="5733512"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40" name="Rectangle 39"/>
            <p:cNvSpPr/>
            <p:nvPr/>
          </p:nvSpPr>
          <p:spPr>
            <a:xfrm>
              <a:off x="6012400"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g3</a:t>
              </a:r>
              <a:endParaRPr lang="de-CH" sz="1050" dirty="0">
                <a:solidFill>
                  <a:prstClr val="white"/>
                </a:solidFill>
              </a:endParaRPr>
            </a:p>
          </p:txBody>
        </p:sp>
        <p:cxnSp>
          <p:nvCxnSpPr>
            <p:cNvPr id="41" name="Straight Connector 40"/>
            <p:cNvCxnSpPr>
              <a:endCxn id="42" idx="1"/>
            </p:cNvCxnSpPr>
            <p:nvPr/>
          </p:nvCxnSpPr>
          <p:spPr>
            <a:xfrm>
              <a:off x="4868212" y="455132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42" name="Rectangle 41"/>
            <p:cNvSpPr/>
            <p:nvPr/>
          </p:nvSpPr>
          <p:spPr>
            <a:xfrm>
              <a:off x="5147100" y="440731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g0</a:t>
              </a:r>
              <a:endParaRPr lang="de-CH" sz="1050" dirty="0">
                <a:solidFill>
                  <a:prstClr val="white"/>
                </a:solidFill>
              </a:endParaRPr>
            </a:p>
          </p:txBody>
        </p:sp>
        <p:sp>
          <p:nvSpPr>
            <p:cNvPr id="47" name="Rectangle 46"/>
            <p:cNvSpPr/>
            <p:nvPr/>
          </p:nvSpPr>
          <p:spPr>
            <a:xfrm>
              <a:off x="4180208"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CH" sz="1050" dirty="0">
                  <a:solidFill>
                    <a:prstClr val="white"/>
                  </a:solidFill>
                </a:rPr>
                <a:t>g2</a:t>
              </a:r>
            </a:p>
          </p:txBody>
        </p:sp>
        <p:sp>
          <p:nvSpPr>
            <p:cNvPr id="48" name="Rectangular Callout 47"/>
            <p:cNvSpPr/>
            <p:nvPr/>
          </p:nvSpPr>
          <p:spPr>
            <a:xfrm>
              <a:off x="2677184" y="1590851"/>
              <a:ext cx="1485611" cy="654118"/>
            </a:xfrm>
            <a:prstGeom prst="wedgeRectCallout">
              <a:avLst>
                <a:gd name="adj1" fmla="val 122911"/>
                <a:gd name="adj2" fmla="val 3526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de-DE" sz="825" dirty="0">
                  <a:solidFill>
                    <a:prstClr val="black"/>
                  </a:solidFill>
                </a:rPr>
                <a:t>Feature 6 is not included at this level of detail</a:t>
              </a:r>
              <a:endParaRPr lang="de-CH" sz="825" dirty="0">
                <a:solidFill>
                  <a:prstClr val="black"/>
                </a:solidFill>
              </a:endParaRPr>
            </a:p>
          </p:txBody>
        </p:sp>
        <p:cxnSp>
          <p:nvCxnSpPr>
            <p:cNvPr id="49" name="Straight Connector 48"/>
            <p:cNvCxnSpPr>
              <a:endCxn id="50" idx="1"/>
            </p:cNvCxnSpPr>
            <p:nvPr/>
          </p:nvCxnSpPr>
          <p:spPr>
            <a:xfrm>
              <a:off x="7460500"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sp>
          <p:nvSpPr>
            <p:cNvPr id="50" name="Rectangle 49"/>
            <p:cNvSpPr/>
            <p:nvPr/>
          </p:nvSpPr>
          <p:spPr>
            <a:xfrm>
              <a:off x="7739388" y="331904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g4</a:t>
              </a:r>
              <a:endParaRPr lang="de-CH" sz="1050" dirty="0">
                <a:solidFill>
                  <a:prstClr val="white"/>
                </a:solidFill>
              </a:endParaRPr>
            </a:p>
          </p:txBody>
        </p:sp>
        <p:sp>
          <p:nvSpPr>
            <p:cNvPr id="37" name="Rectangle 36"/>
            <p:cNvSpPr/>
            <p:nvPr/>
          </p:nvSpPr>
          <p:spPr>
            <a:xfrm>
              <a:off x="6888088" y="4407313"/>
              <a:ext cx="493776" cy="28803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de-DE" sz="1050" dirty="0">
                  <a:solidFill>
                    <a:prstClr val="white"/>
                  </a:solidFill>
                </a:rPr>
                <a:t>g1</a:t>
              </a:r>
              <a:endParaRPr lang="de-CH" sz="1050" dirty="0">
                <a:solidFill>
                  <a:prstClr val="white"/>
                </a:solidFill>
              </a:endParaRPr>
            </a:p>
          </p:txBody>
        </p:sp>
        <p:sp>
          <p:nvSpPr>
            <p:cNvPr id="28" name="Rectangle 27"/>
            <p:cNvSpPr/>
            <p:nvPr/>
          </p:nvSpPr>
          <p:spPr>
            <a:xfrm>
              <a:off x="3435595" y="3342210"/>
              <a:ext cx="468922" cy="288032"/>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de-DE" sz="1050" dirty="0">
                <a:solidFill>
                  <a:prstClr val="white"/>
                </a:solidFill>
              </a:endParaRPr>
            </a:p>
            <a:p>
              <a:pPr algn="ctr"/>
              <a:r>
                <a:rPr lang="de-DE" sz="1050" dirty="0">
                  <a:solidFill>
                    <a:prstClr val="white"/>
                  </a:solidFill>
                </a:rPr>
                <a:t>2,3</a:t>
              </a:r>
              <a:endParaRPr lang="de-CH" sz="1050" dirty="0">
                <a:solidFill>
                  <a:prstClr val="white"/>
                </a:solidFill>
              </a:endParaRPr>
            </a:p>
            <a:p>
              <a:pPr algn="ctr"/>
              <a:endParaRPr lang="de-CH" sz="1050" dirty="0">
                <a:solidFill>
                  <a:prstClr val="white"/>
                </a:solidFill>
              </a:endParaRPr>
            </a:p>
          </p:txBody>
        </p:sp>
        <p:cxnSp>
          <p:nvCxnSpPr>
            <p:cNvPr id="43" name="Straight Connector 42"/>
            <p:cNvCxnSpPr/>
            <p:nvPr/>
          </p:nvCxnSpPr>
          <p:spPr>
            <a:xfrm>
              <a:off x="6636850" y="4546858"/>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cxnSp>
          <p:nvCxnSpPr>
            <p:cNvPr id="46" name="Straight Connector 45"/>
            <p:cNvCxnSpPr>
              <a:endCxn id="47" idx="1"/>
            </p:cNvCxnSpPr>
            <p:nvPr/>
          </p:nvCxnSpPr>
          <p:spPr>
            <a:xfrm>
              <a:off x="3901320" y="3463059"/>
              <a:ext cx="278888" cy="0"/>
            </a:xfrm>
            <a:prstGeom prst="line">
              <a:avLst/>
            </a:prstGeom>
            <a:ln>
              <a:prstDash val="sysDot"/>
            </a:ln>
          </p:spPr>
          <p:style>
            <a:lnRef idx="2">
              <a:schemeClr val="accent5"/>
            </a:lnRef>
            <a:fillRef idx="0">
              <a:schemeClr val="accent5"/>
            </a:fillRef>
            <a:effectRef idx="1">
              <a:schemeClr val="accent5"/>
            </a:effectRef>
            <a:fontRef idx="minor">
              <a:schemeClr val="tx1"/>
            </a:fontRef>
          </p:style>
        </p:cxnSp>
        <p:cxnSp>
          <p:nvCxnSpPr>
            <p:cNvPr id="38" name="Straight Connector 37"/>
            <p:cNvCxnSpPr>
              <a:endCxn id="36" idx="1"/>
            </p:cNvCxnSpPr>
            <p:nvPr/>
          </p:nvCxnSpPr>
          <p:spPr>
            <a:xfrm>
              <a:off x="5665516" y="2220483"/>
              <a:ext cx="350638" cy="118"/>
            </a:xfrm>
            <a:prstGeom prst="line">
              <a:avLst/>
            </a:prstGeom>
            <a:ln>
              <a:prstDash val="sysDot"/>
            </a:ln>
          </p:spPr>
          <p:style>
            <a:lnRef idx="2">
              <a:schemeClr val="accent5"/>
            </a:lnRef>
            <a:fillRef idx="0">
              <a:schemeClr val="accent5"/>
            </a:fillRef>
            <a:effectRef idx="1">
              <a:schemeClr val="accent5"/>
            </a:effectRef>
            <a:fontRef idx="minor">
              <a:schemeClr val="tx1"/>
            </a:fontRef>
          </p:style>
        </p:cxnSp>
      </p:grpSp>
      <p:sp>
        <p:nvSpPr>
          <p:cNvPr id="2" name="Rectangle 1"/>
          <p:cNvSpPr/>
          <p:nvPr/>
        </p:nvSpPr>
        <p:spPr>
          <a:xfrm>
            <a:off x="778724" y="5229200"/>
            <a:ext cx="7969739" cy="1169551"/>
          </a:xfrm>
          <a:prstGeom prst="rect">
            <a:avLst/>
          </a:prstGeom>
        </p:spPr>
        <p:txBody>
          <a:bodyPr wrap="square">
            <a:spAutoFit/>
          </a:bodyPr>
          <a:lstStyle/>
          <a:p>
            <a:r>
              <a:rPr lang="en-US" sz="1400" b="1" dirty="0" smtClean="0">
                <a:solidFill>
                  <a:srgbClr val="333333"/>
                </a:solidFill>
                <a:latin typeface="+mj-lt"/>
              </a:rPr>
              <a:t>Nodes </a:t>
            </a:r>
            <a:r>
              <a:rPr lang="en-US" sz="1400" b="1" dirty="0">
                <a:solidFill>
                  <a:srgbClr val="333333"/>
                </a:solidFill>
                <a:latin typeface="+mj-lt"/>
              </a:rPr>
              <a:t>in a Mesh Pyramid. Orange boxes represent features stored explicitly within the node, the numbers represent feature identifiers. Turquoise boxes represent the geometry instances associated with each node – each geometry instance is an aggregate geometry (a geometry collection) that covers all the features in the node. Blue boxes represent the nodes, the hyphenated numbers represent node ids as string based </a:t>
            </a:r>
            <a:r>
              <a:rPr lang="en-US" sz="1400" b="1" dirty="0" err="1">
                <a:solidFill>
                  <a:srgbClr val="333333"/>
                </a:solidFill>
                <a:latin typeface="+mj-lt"/>
              </a:rPr>
              <a:t>treekeys</a:t>
            </a:r>
            <a:r>
              <a:rPr lang="en-US" sz="1400" b="1" dirty="0">
                <a:solidFill>
                  <a:srgbClr val="333333"/>
                </a:solidFill>
                <a:latin typeface="+mj-lt"/>
              </a:rPr>
              <a:t>.</a:t>
            </a:r>
            <a:endParaRPr lang="en-US" sz="1400" b="1" dirty="0">
              <a:latin typeface="+mj-lt"/>
            </a:endParaRPr>
          </a:p>
        </p:txBody>
      </p:sp>
      <p:sp>
        <p:nvSpPr>
          <p:cNvPr id="44" name="Title 1"/>
          <p:cNvSpPr>
            <a:spLocks noGrp="1"/>
          </p:cNvSpPr>
          <p:nvPr>
            <p:ph type="title"/>
          </p:nvPr>
        </p:nvSpPr>
        <p:spPr>
          <a:xfrm>
            <a:off x="457200" y="87061"/>
            <a:ext cx="8229600" cy="1143000"/>
          </a:xfrm>
        </p:spPr>
        <p:txBody>
          <a:bodyPr/>
          <a:lstStyle/>
          <a:p>
            <a:r>
              <a:rPr lang="de-DE" dirty="0" err="1" smtClean="0"/>
              <a:t>Node-Switching</a:t>
            </a:r>
            <a:endParaRPr lang="de-CH" dirty="0"/>
          </a:p>
        </p:txBody>
      </p:sp>
    </p:spTree>
    <p:extLst>
      <p:ext uri="{BB962C8B-B14F-4D97-AF65-F5344CB8AC3E}">
        <p14:creationId xmlns:p14="http://schemas.microsoft.com/office/powerpoint/2010/main" val="2734913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392" y="856094"/>
            <a:ext cx="7192423" cy="857250"/>
          </a:xfrm>
        </p:spPr>
        <p:txBody>
          <a:bodyPr/>
          <a:lstStyle/>
          <a:p>
            <a:r>
              <a:rPr lang="de-DE" dirty="0" smtClean="0"/>
              <a:t>Scene Layer Package (SLPK)</a:t>
            </a:r>
            <a:endParaRPr lang="de-CH" dirty="0"/>
          </a:p>
        </p:txBody>
      </p:sp>
      <p:sp>
        <p:nvSpPr>
          <p:cNvPr id="4" name="Rectangle 3"/>
          <p:cNvSpPr/>
          <p:nvPr/>
        </p:nvSpPr>
        <p:spPr>
          <a:xfrm>
            <a:off x="467544" y="1713344"/>
            <a:ext cx="8229600" cy="4039485"/>
          </a:xfrm>
          <a:prstGeom prst="rect">
            <a:avLst/>
          </a:prstGeom>
          <a:ln>
            <a:prstDash val="sysDot"/>
          </a:ln>
        </p:spPr>
        <p:style>
          <a:lnRef idx="1">
            <a:schemeClr val="dk1"/>
          </a:lnRef>
          <a:fillRef idx="2">
            <a:schemeClr val="dk1"/>
          </a:fillRef>
          <a:effectRef idx="1">
            <a:schemeClr val="dk1"/>
          </a:effectRef>
          <a:fontRef idx="minor">
            <a:schemeClr val="dk1"/>
          </a:fontRef>
        </p:style>
        <p:txBody>
          <a:bodyPr rtlCol="0" anchor="t"/>
          <a:lstStyle/>
          <a:p>
            <a:pPr algn="ctr"/>
            <a:r>
              <a:rPr lang="de-DE" sz="1350" b="1" dirty="0">
                <a:solidFill>
                  <a:prstClr val="black"/>
                </a:solidFill>
              </a:rPr>
              <a:t>   Archive.slpk</a:t>
            </a:r>
            <a:endParaRPr lang="de-CH" sz="1350" b="1" dirty="0">
              <a:solidFill>
                <a:prstClr val="black"/>
              </a:solidFill>
            </a:endParaRPr>
          </a:p>
        </p:txBody>
      </p:sp>
      <p:grpSp>
        <p:nvGrpSpPr>
          <p:cNvPr id="3" name="Group 2"/>
          <p:cNvGrpSpPr/>
          <p:nvPr/>
        </p:nvGrpSpPr>
        <p:grpSpPr>
          <a:xfrm>
            <a:off x="727194" y="2016121"/>
            <a:ext cx="7760240" cy="337625"/>
            <a:chOff x="969594" y="1584803"/>
            <a:chExt cx="10346986" cy="450166"/>
          </a:xfrm>
        </p:grpSpPr>
        <p:sp>
          <p:nvSpPr>
            <p:cNvPr id="5" name="Rectangle 4"/>
            <p:cNvSpPr/>
            <p:nvPr/>
          </p:nvSpPr>
          <p:spPr>
            <a:xfrm>
              <a:off x="969594" y="1584803"/>
              <a:ext cx="5166360" cy="45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metadata.json</a:t>
              </a:r>
              <a:endParaRPr lang="de-CH" sz="1350" dirty="0">
                <a:solidFill>
                  <a:prstClr val="white"/>
                </a:solidFill>
              </a:endParaRPr>
            </a:p>
          </p:txBody>
        </p:sp>
        <p:sp>
          <p:nvSpPr>
            <p:cNvPr id="23" name="Rectangle 22"/>
            <p:cNvSpPr/>
            <p:nvPr/>
          </p:nvSpPr>
          <p:spPr>
            <a:xfrm>
              <a:off x="6150220" y="1584803"/>
              <a:ext cx="5166360" cy="450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3dScenelayer.json.gz</a:t>
              </a:r>
              <a:endParaRPr lang="de-CH" sz="1350" dirty="0">
                <a:solidFill>
                  <a:prstClr val="white"/>
                </a:solidFill>
              </a:endParaRPr>
            </a:p>
          </p:txBody>
        </p:sp>
      </p:grpSp>
      <p:grpSp>
        <p:nvGrpSpPr>
          <p:cNvPr id="9" name="Group 8"/>
          <p:cNvGrpSpPr/>
          <p:nvPr/>
        </p:nvGrpSpPr>
        <p:grpSpPr>
          <a:xfrm>
            <a:off x="727194" y="2489199"/>
            <a:ext cx="7745506" cy="3155618"/>
            <a:chOff x="969592" y="2175931"/>
            <a:chExt cx="10327341" cy="4207491"/>
          </a:xfrm>
        </p:grpSpPr>
        <p:sp>
          <p:nvSpPr>
            <p:cNvPr id="6" name="Rectangle 5"/>
            <p:cNvSpPr/>
            <p:nvPr/>
          </p:nvSpPr>
          <p:spPr>
            <a:xfrm>
              <a:off x="969592" y="2175931"/>
              <a:ext cx="10327341" cy="4207491"/>
            </a:xfrm>
            <a:prstGeom prst="rect">
              <a:avLst/>
            </a:prstGeom>
            <a:solidFill>
              <a:schemeClr val="accent1">
                <a:lumMod val="40000"/>
                <a:lumOff val="60000"/>
              </a:schemeClr>
            </a:solidFill>
            <a:ln>
              <a:solidFill>
                <a:schemeClr val="accent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tabLst>
                  <a:tab pos="3429000" algn="l"/>
                </a:tabLst>
              </a:pPr>
              <a:r>
                <a:rPr lang="de-DE" sz="1350" dirty="0">
                  <a:solidFill>
                    <a:prstClr val="white"/>
                  </a:solidFill>
                </a:rPr>
                <a:t>                                                                                        /nodes</a:t>
              </a:r>
            </a:p>
            <a:p>
              <a:pPr algn="ctr"/>
              <a:endParaRPr lang="de-DE" sz="1350" dirty="0">
                <a:solidFill>
                  <a:prstClr val="white"/>
                </a:solidFill>
              </a:endParaRPr>
            </a:p>
            <a:p>
              <a:pPr algn="ctr"/>
              <a:endParaRPr lang="de-DE" sz="1350" dirty="0">
                <a:solidFill>
                  <a:prstClr val="white"/>
                </a:solidFill>
              </a:endParaRPr>
            </a:p>
            <a:p>
              <a:pPr algn="ctr"/>
              <a:endParaRPr lang="de-DE" sz="1350" dirty="0">
                <a:solidFill>
                  <a:prstClr val="white"/>
                </a:solidFill>
              </a:endParaRPr>
            </a:p>
            <a:p>
              <a:pPr algn="ctr"/>
              <a:endParaRPr lang="de-DE" sz="1350" dirty="0">
                <a:solidFill>
                  <a:prstClr val="white"/>
                </a:solidFill>
              </a:endParaRPr>
            </a:p>
            <a:p>
              <a:pPr algn="ctr"/>
              <a:endParaRPr lang="de-CH" sz="1350" dirty="0">
                <a:solidFill>
                  <a:prstClr val="white"/>
                </a:solidFill>
              </a:endParaRPr>
            </a:p>
          </p:txBody>
        </p:sp>
        <p:grpSp>
          <p:nvGrpSpPr>
            <p:cNvPr id="7" name="Group 6"/>
            <p:cNvGrpSpPr/>
            <p:nvPr/>
          </p:nvGrpSpPr>
          <p:grpSpPr>
            <a:xfrm>
              <a:off x="1292320" y="2542190"/>
              <a:ext cx="9681883" cy="939659"/>
              <a:chOff x="1292320" y="2542190"/>
              <a:chExt cx="9681883" cy="939659"/>
            </a:xfrm>
          </p:grpSpPr>
          <p:sp>
            <p:nvSpPr>
              <p:cNvPr id="8" name="Rectangle 7"/>
              <p:cNvSpPr/>
              <p:nvPr/>
            </p:nvSpPr>
            <p:spPr>
              <a:xfrm>
                <a:off x="1292320" y="2542190"/>
                <a:ext cx="9681883" cy="939659"/>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de-DE" sz="1350" dirty="0">
                    <a:solidFill>
                      <a:prstClr val="white"/>
                    </a:solidFill>
                  </a:rPr>
                  <a:t>   /nodes/root</a:t>
                </a:r>
                <a:endParaRPr lang="de-CH" sz="1350" dirty="0">
                  <a:solidFill>
                    <a:prstClr val="white"/>
                  </a:solidFill>
                </a:endParaRPr>
              </a:p>
            </p:txBody>
          </p:sp>
          <p:sp>
            <p:nvSpPr>
              <p:cNvPr id="11" name="Rectangle 10"/>
              <p:cNvSpPr/>
              <p:nvPr/>
            </p:nvSpPr>
            <p:spPr>
              <a:xfrm>
                <a:off x="1466063" y="2837274"/>
                <a:ext cx="9360253" cy="357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3dNodeIndexDocument.json.gz</a:t>
                </a:r>
                <a:endParaRPr lang="de-CH" sz="1350" dirty="0">
                  <a:solidFill>
                    <a:prstClr val="white"/>
                  </a:solidFill>
                </a:endParaRPr>
              </a:p>
            </p:txBody>
          </p:sp>
        </p:grpSp>
        <p:sp>
          <p:nvSpPr>
            <p:cNvPr id="25" name="Rectangle 24"/>
            <p:cNvSpPr/>
            <p:nvPr/>
          </p:nvSpPr>
          <p:spPr>
            <a:xfrm>
              <a:off x="1290333" y="4208154"/>
              <a:ext cx="9681883" cy="1873328"/>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tabLst>
                  <a:tab pos="3169444" algn="l"/>
                </a:tabLst>
              </a:pPr>
              <a:r>
                <a:rPr lang="de-DE" sz="1350" dirty="0">
                  <a:solidFill>
                    <a:prstClr val="white"/>
                  </a:solidFill>
                </a:rPr>
                <a:t>         /nodes/1-4-2-0/</a:t>
              </a:r>
              <a:endParaRPr lang="de-CH" sz="1350" dirty="0">
                <a:solidFill>
                  <a:prstClr val="white"/>
                </a:solidFill>
              </a:endParaRPr>
            </a:p>
          </p:txBody>
        </p:sp>
        <p:sp>
          <p:nvSpPr>
            <p:cNvPr id="26" name="Rectangle 25"/>
            <p:cNvSpPr/>
            <p:nvPr/>
          </p:nvSpPr>
          <p:spPr>
            <a:xfrm>
              <a:off x="1466063" y="4545507"/>
              <a:ext cx="9360253" cy="357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3dNodeIndexDocument.json.gz</a:t>
              </a:r>
              <a:endParaRPr lang="de-CH" sz="1350" dirty="0">
                <a:solidFill>
                  <a:prstClr val="white"/>
                </a:solidFill>
              </a:endParaRPr>
            </a:p>
          </p:txBody>
        </p:sp>
        <p:sp>
          <p:nvSpPr>
            <p:cNvPr id="28" name="Rectangle 27"/>
            <p:cNvSpPr/>
            <p:nvPr/>
          </p:nvSpPr>
          <p:spPr>
            <a:xfrm>
              <a:off x="6401790" y="5033745"/>
              <a:ext cx="1760228" cy="92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Shared/ sharedResource.json.gz</a:t>
              </a:r>
              <a:endParaRPr lang="de-CH" sz="1350" dirty="0">
                <a:solidFill>
                  <a:prstClr val="white"/>
                </a:solidFill>
              </a:endParaRPr>
            </a:p>
          </p:txBody>
        </p:sp>
        <p:sp>
          <p:nvSpPr>
            <p:cNvPr id="30" name="Rectangle 29"/>
            <p:cNvSpPr/>
            <p:nvPr/>
          </p:nvSpPr>
          <p:spPr>
            <a:xfrm>
              <a:off x="8264854" y="5033745"/>
              <a:ext cx="2534333" cy="9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sz="1350" dirty="0">
                <a:solidFill>
                  <a:prstClr val="white"/>
                </a:solidFill>
              </a:endParaRPr>
            </a:p>
            <a:p>
              <a:r>
                <a:rPr lang="de-DE" sz="1350" dirty="0">
                  <a:solidFill>
                    <a:prstClr val="white"/>
                  </a:solidFill>
                </a:rPr>
                <a:t>attributes/f_0/0.bin.gz</a:t>
              </a:r>
            </a:p>
            <a:p>
              <a:r>
                <a:rPr lang="de-DE" sz="1350" dirty="0">
                  <a:solidFill>
                    <a:prstClr val="white"/>
                  </a:solidFill>
                </a:rPr>
                <a:t>attributes/f_1/0.bin.gz</a:t>
              </a:r>
              <a:endParaRPr lang="de-CH" sz="1350" dirty="0">
                <a:solidFill>
                  <a:prstClr val="white"/>
                </a:solidFill>
              </a:endParaRPr>
            </a:p>
            <a:p>
              <a:endParaRPr lang="de-CH" sz="1350" dirty="0">
                <a:solidFill>
                  <a:prstClr val="white"/>
                </a:solidFill>
              </a:endParaRPr>
            </a:p>
          </p:txBody>
        </p:sp>
        <p:sp>
          <p:nvSpPr>
            <p:cNvPr id="19" name="Rectangle 18"/>
            <p:cNvSpPr/>
            <p:nvPr/>
          </p:nvSpPr>
          <p:spPr>
            <a:xfrm>
              <a:off x="1438935" y="5033745"/>
              <a:ext cx="1405329" cy="918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350" dirty="0">
                  <a:solidFill>
                    <a:prstClr val="white"/>
                  </a:solidFill>
                </a:rPr>
                <a:t>geometries/ 0.bin.gz</a:t>
              </a:r>
              <a:endParaRPr lang="de-CH" sz="1350" dirty="0">
                <a:solidFill>
                  <a:prstClr val="white"/>
                </a:solidFill>
              </a:endParaRPr>
            </a:p>
          </p:txBody>
        </p:sp>
        <p:sp>
          <p:nvSpPr>
            <p:cNvPr id="20" name="Rectangle 19"/>
            <p:cNvSpPr/>
            <p:nvPr/>
          </p:nvSpPr>
          <p:spPr>
            <a:xfrm>
              <a:off x="4943872" y="5033745"/>
              <a:ext cx="1339735" cy="927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features/ 0.json.gz</a:t>
              </a:r>
              <a:endParaRPr lang="de-CH" sz="1350" dirty="0">
                <a:solidFill>
                  <a:prstClr val="white"/>
                </a:solidFill>
              </a:endParaRPr>
            </a:p>
          </p:txBody>
        </p:sp>
        <p:sp>
          <p:nvSpPr>
            <p:cNvPr id="21" name="Rectangle 20"/>
            <p:cNvSpPr/>
            <p:nvPr/>
          </p:nvSpPr>
          <p:spPr>
            <a:xfrm>
              <a:off x="2947101" y="5033745"/>
              <a:ext cx="1900760" cy="914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350" dirty="0">
                  <a:solidFill>
                    <a:prstClr val="white"/>
                  </a:solidFill>
                </a:rPr>
                <a:t>textures/ </a:t>
              </a:r>
              <a:r>
                <a:rPr lang="de-DE" sz="1350" dirty="0" smtClean="0">
                  <a:solidFill>
                    <a:prstClr val="white"/>
                  </a:solidFill>
                </a:rPr>
                <a:t>0_0.jpg,</a:t>
              </a:r>
              <a:endParaRPr lang="de-DE" sz="1350" dirty="0">
                <a:solidFill>
                  <a:prstClr val="white"/>
                </a:solidFill>
              </a:endParaRPr>
            </a:p>
            <a:p>
              <a:pPr algn="ctr"/>
              <a:r>
                <a:rPr lang="de-CH" sz="1350" dirty="0" smtClean="0">
                  <a:solidFill>
                    <a:prstClr val="white"/>
                  </a:solidFill>
                </a:rPr>
                <a:t>0_0_1.bin.dds.gz</a:t>
              </a:r>
              <a:endParaRPr lang="de-CH" sz="1350" dirty="0">
                <a:solidFill>
                  <a:prstClr val="white"/>
                </a:solidFill>
              </a:endParaRPr>
            </a:p>
          </p:txBody>
        </p:sp>
        <p:sp>
          <p:nvSpPr>
            <p:cNvPr id="16" name="Rectangle 15"/>
            <p:cNvSpPr/>
            <p:nvPr/>
          </p:nvSpPr>
          <p:spPr>
            <a:xfrm>
              <a:off x="1297747" y="3662452"/>
              <a:ext cx="9676456" cy="400743"/>
            </a:xfrm>
            <a:prstGeom prst="rect">
              <a:avLst/>
            </a:prstGeom>
            <a:solidFill>
              <a:schemeClr val="accent1">
                <a:lumMod val="60000"/>
                <a:lumOff val="4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tabLst>
                  <a:tab pos="3215879" algn="l"/>
                </a:tabLst>
              </a:pPr>
              <a:r>
                <a:rPr lang="de-DE" sz="1350" dirty="0">
                  <a:solidFill>
                    <a:prstClr val="white"/>
                  </a:solidFill>
                </a:rPr>
                <a:t> /nodes/....</a:t>
              </a:r>
              <a:endParaRPr lang="de-CH" sz="1350" dirty="0">
                <a:solidFill>
                  <a:prstClr val="white"/>
                </a:solidFill>
              </a:endParaRPr>
            </a:p>
          </p:txBody>
        </p:sp>
      </p:grpSp>
    </p:spTree>
    <p:extLst>
      <p:ext uri="{BB962C8B-B14F-4D97-AF65-F5344CB8AC3E}">
        <p14:creationId xmlns:p14="http://schemas.microsoft.com/office/powerpoint/2010/main" val="561238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210</Words>
  <Application>Microsoft Office PowerPoint</Application>
  <PresentationFormat>On-screen Show (4:3)</PresentationFormat>
  <Paragraphs>80</Paragraphs>
  <Slides>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Calibri Light</vt:lpstr>
      <vt:lpstr>Office Theme</vt:lpstr>
      <vt:lpstr>1_Office Theme</vt:lpstr>
      <vt:lpstr>PowerPoint Presentation</vt:lpstr>
      <vt:lpstr>PowerPoint Presentation</vt:lpstr>
      <vt:lpstr>Node-Switching</vt:lpstr>
      <vt:lpstr>Scene Layer Package (SLPK)</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Thorsten Reitz</dc:creator>
  <cp:lastModifiedBy>Tamrat Belayneh</cp:lastModifiedBy>
  <cp:revision>21</cp:revision>
  <dcterms:created xsi:type="dcterms:W3CDTF">2014-05-13T07:59:01Z</dcterms:created>
  <dcterms:modified xsi:type="dcterms:W3CDTF">2016-10-20T20:06:55Z</dcterms:modified>
</cp:coreProperties>
</file>