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2" r:id="rId6"/>
    <p:sldId id="263" r:id="rId7"/>
    <p:sldId id="257" r:id="rId8"/>
    <p:sldId id="258" r:id="rId9"/>
    <p:sldId id="259" r:id="rId10"/>
    <p:sldId id="261" r:id="rId11"/>
    <p:sldId id="26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4" y="-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45C97-1077-4622-A936-229BE89647D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143E-EF4A-4301-818F-AAC38F278E0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6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LoD is tied to the index structure, which is determined by loads.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All nodes have the same capacity limits.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351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 pull down the zipper on that heavy feature.</a:t>
            </a:r>
          </a:p>
          <a:p>
            <a:r>
              <a:rPr lang="de-DE" dirty="0" smtClean="0"/>
              <a:t>A heavy feature is exploded in as many parts</a:t>
            </a:r>
            <a:r>
              <a:rPr lang="de-DE" baseline="0" dirty="0" smtClean="0"/>
              <a:t> as required so that no part exceeds node capacity. Typically this is done by exploding it to geometry parts/components.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28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separate issues: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Where do the LoDs come from?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How to manage the</a:t>
            </a:r>
            <a:r>
              <a:rPr lang="de-DE" baseline="0" dirty="0" smtClean="0"/>
              <a:t> representation of each feature?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Having Feature-based LoD is independent of the geometry &amp; texture aggregation!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4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002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Every node has a precision value</a:t>
            </a:r>
            <a:r>
              <a:rPr lang="de-DE" baseline="0" dirty="0" smtClean="0"/>
              <a:t> that a client can use to pick the appropriate level of detail.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104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client knows about the toelrated screenspace error, e.g.</a:t>
            </a:r>
            <a:r>
              <a:rPr lang="de-DE" baseline="0" dirty="0" smtClean="0"/>
              <a:t> 10px or 1% of the height of the screen.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B-03BB-428E-A500-DF2DA71FA20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09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0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1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9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16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37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44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4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17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0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66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DB91-D4F4-47C0-BB7C-05B39326A595}" type="datetimeFigureOut">
              <a:rPr lang="de-CH" smtClean="0"/>
              <a:t>25.08.2016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7634-58BC-4012-9651-1A4460382D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311758" y="1412776"/>
            <a:ext cx="2376264" cy="2376264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eform 10"/>
          <p:cNvSpPr/>
          <p:nvPr/>
        </p:nvSpPr>
        <p:spPr>
          <a:xfrm>
            <a:off x="3579002" y="2438416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br>
              <a:rPr lang="de-DE" dirty="0" smtClean="0"/>
            </a:br>
            <a:r>
              <a:rPr lang="de-DE" dirty="0" smtClean="0"/>
              <a:t>100KB</a:t>
            </a:r>
            <a:endParaRPr lang="de-CH" dirty="0"/>
          </a:p>
        </p:txBody>
      </p:sp>
      <p:sp>
        <p:nvSpPr>
          <p:cNvPr id="33" name="Freeform 32"/>
          <p:cNvSpPr/>
          <p:nvPr/>
        </p:nvSpPr>
        <p:spPr>
          <a:xfrm>
            <a:off x="4416789" y="1934360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br>
              <a:rPr lang="de-DE" dirty="0" smtClean="0"/>
            </a:br>
            <a:r>
              <a:rPr lang="de-DE" dirty="0" smtClean="0"/>
              <a:t>4MB</a:t>
            </a:r>
            <a:endParaRPr lang="de-CH" dirty="0"/>
          </a:p>
        </p:txBody>
      </p:sp>
      <p:sp>
        <p:nvSpPr>
          <p:cNvPr id="46" name="Rectangle 45"/>
          <p:cNvSpPr/>
          <p:nvPr/>
        </p:nvSpPr>
        <p:spPr>
          <a:xfrm>
            <a:off x="4355874" y="3698556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CH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Nodes in i3s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19" name="Folded Corner 18"/>
          <p:cNvSpPr/>
          <p:nvPr/>
        </p:nvSpPr>
        <p:spPr>
          <a:xfrm>
            <a:off x="323528" y="4525841"/>
            <a:ext cx="864096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NID</a:t>
            </a:r>
          </a:p>
          <a:p>
            <a:pPr algn="ctr"/>
            <a:r>
              <a:rPr lang="de-DE" sz="1600" i="1" dirty="0" smtClean="0"/>
              <a:t>(1K)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1295443" y="4525841"/>
            <a:ext cx="1980413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FeatureData</a:t>
            </a:r>
          </a:p>
          <a:p>
            <a:pPr algn="ctr"/>
            <a:r>
              <a:rPr lang="de-DE" sz="1600" i="1" dirty="0" smtClean="0"/>
              <a:t>(10K)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3419872" y="4521732"/>
            <a:ext cx="2520280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Geometry</a:t>
            </a:r>
          </a:p>
          <a:p>
            <a:pPr algn="ctr"/>
            <a:r>
              <a:rPr lang="de-DE" sz="1600" i="1" dirty="0" smtClean="0"/>
              <a:t>(500K)</a:t>
            </a:r>
            <a:endParaRPr lang="de-DE" sz="1600" i="1" dirty="0"/>
          </a:p>
        </p:txBody>
      </p:sp>
      <p:sp>
        <p:nvSpPr>
          <p:cNvPr id="22" name="Folded Corner 21"/>
          <p:cNvSpPr/>
          <p:nvPr/>
        </p:nvSpPr>
        <p:spPr>
          <a:xfrm>
            <a:off x="6084168" y="4521732"/>
            <a:ext cx="2736304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smtClean="0"/>
              <a:t>Textures</a:t>
            </a:r>
          </a:p>
          <a:p>
            <a:pPr algn="ctr"/>
            <a:r>
              <a:rPr lang="de-DE" sz="1600" i="1" dirty="0" smtClean="0"/>
              <a:t>(3.6M)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4427984" y="1635273"/>
            <a:ext cx="360040" cy="84249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1623725" y="6156012"/>
            <a:ext cx="596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Example Constraints per node: 5 MB, maximum 500 features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1848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60648" y="116632"/>
            <a:ext cx="11238845" cy="6956569"/>
            <a:chOff x="-1260648" y="116632"/>
            <a:chExt cx="11238845" cy="6956569"/>
          </a:xfrm>
        </p:grpSpPr>
        <p:sp>
          <p:nvSpPr>
            <p:cNvPr id="4" name="Rectangle 3"/>
            <p:cNvSpPr/>
            <p:nvPr/>
          </p:nvSpPr>
          <p:spPr>
            <a:xfrm>
              <a:off x="395536" y="1190489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0</a:t>
              </a:r>
              <a:endParaRPr lang="de-CH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133" y="1190489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1</a:t>
              </a:r>
              <a:endParaRPr lang="de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7984" y="1190489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2</a:t>
              </a:r>
              <a:endParaRPr lang="de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4208" y="1181228"/>
              <a:ext cx="1872208" cy="231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Bundle n</a:t>
              </a:r>
              <a:endParaRPr lang="de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544" y="162880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0</a:t>
              </a:r>
              <a:endParaRPr lang="de-CH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3141" y="1632265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1</a:t>
              </a:r>
              <a:endParaRPr lang="de-CH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9992" y="162880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2</a:t>
              </a:r>
              <a:endParaRPr lang="de-CH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6216" y="161347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Feature Data Doc. n</a:t>
              </a:r>
              <a:endParaRPr lang="de-CH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1947" y="2564904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0</a:t>
              </a:r>
              <a:endParaRPr lang="de-CH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1520" y="692696"/>
              <a:ext cx="8208912" cy="54006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i="1" dirty="0" err="1" smtClean="0">
                  <a:solidFill>
                    <a:schemeClr val="tx1"/>
                  </a:solidFill>
                </a:rPr>
                <a:t>Node</a:t>
              </a:r>
              <a:r>
                <a:rPr lang="de-DE" b="1" i="1" dirty="0" smtClean="0">
                  <a:solidFill>
                    <a:schemeClr val="tx1"/>
                  </a:solidFill>
                </a:rPr>
                <a:t> 3-3-4-1, 10 MB capacity</a:t>
              </a:r>
              <a:endParaRPr lang="de-CH" b="1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7544" y="414940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0_0</a:t>
              </a:r>
              <a:endParaRPr lang="de-CH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3141" y="508551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0_1</a:t>
              </a:r>
              <a:endParaRPr lang="de-CH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83141" y="2564904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1</a:t>
              </a:r>
              <a:endParaRPr lang="de-CH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9992" y="2564904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2</a:t>
              </a:r>
              <a:endParaRPr lang="de-CH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05589" y="414940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2_0</a:t>
              </a:r>
              <a:endParaRPr lang="de-CH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1186" y="508551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2_1</a:t>
              </a:r>
              <a:endParaRPr lang="de-CH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16216" y="2546265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Geometry Data TypedArray n</a:t>
              </a:r>
              <a:endParaRPr lang="de-CH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21813" y="4130767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n_0</a:t>
              </a:r>
              <a:endParaRPr lang="de-CH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7410" y="5066871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n_1</a:t>
              </a:r>
              <a:endParaRPr lang="de-CH" dirty="0"/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475888" y="116632"/>
              <a:ext cx="1008112" cy="792088"/>
            </a:xfrm>
            <a:prstGeom prst="wedgeRoundRectCallout">
              <a:avLst>
                <a:gd name="adj1" fmla="val -19404"/>
                <a:gd name="adj2" fmla="val 9684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Bundle capacity: 512KB</a:t>
              </a:r>
              <a:endParaRPr lang="de-CH" sz="1400" dirty="0"/>
            </a:p>
          </p:txBody>
        </p:sp>
        <p:sp>
          <p:nvSpPr>
            <p:cNvPr id="26" name="Rounded Rectangular Callout 25"/>
            <p:cNvSpPr/>
            <p:nvPr/>
          </p:nvSpPr>
          <p:spPr>
            <a:xfrm>
              <a:off x="904562" y="6281113"/>
              <a:ext cx="1584176" cy="792088"/>
            </a:xfrm>
            <a:prstGeom prst="wedgeRoundRectCallout">
              <a:avLst>
                <a:gd name="adj1" fmla="val -23318"/>
                <a:gd name="adj2" fmla="val -94396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A Node may have any number of textures.</a:t>
              </a:r>
              <a:endParaRPr lang="de-CH" sz="1400" dirty="0"/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8639944" y="1649480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40KB</a:t>
              </a:r>
              <a:endParaRPr lang="de-CH" sz="1400" dirty="0"/>
            </a:p>
          </p:txBody>
        </p:sp>
        <p:sp>
          <p:nvSpPr>
            <p:cNvPr id="29" name="Rounded Rectangular Callout 28"/>
            <p:cNvSpPr/>
            <p:nvPr/>
          </p:nvSpPr>
          <p:spPr>
            <a:xfrm>
              <a:off x="8639944" y="2618244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140KB</a:t>
              </a:r>
              <a:endParaRPr lang="de-CH" sz="1400" dirty="0"/>
            </a:p>
          </p:txBody>
        </p:sp>
        <p:sp>
          <p:nvSpPr>
            <p:cNvPr id="30" name="Rounded Rectangular Callout 29"/>
            <p:cNvSpPr/>
            <p:nvPr/>
          </p:nvSpPr>
          <p:spPr>
            <a:xfrm>
              <a:off x="8645541" y="4112128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250KB</a:t>
              </a:r>
              <a:endParaRPr lang="de-CH" sz="14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8645541" y="5048232"/>
              <a:ext cx="1332656" cy="792088"/>
            </a:xfrm>
            <a:prstGeom prst="wedgeRoundRectCallout">
              <a:avLst>
                <a:gd name="adj1" fmla="val -82470"/>
                <a:gd name="adj2" fmla="val 17962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EXAMPLE Size: 70KB</a:t>
              </a:r>
              <a:endParaRPr lang="de-CH" sz="1400" dirty="0"/>
            </a:p>
          </p:txBody>
        </p:sp>
        <p:sp>
          <p:nvSpPr>
            <p:cNvPr id="32" name="Rounded Rectangular Callout 31"/>
            <p:cNvSpPr/>
            <p:nvPr/>
          </p:nvSpPr>
          <p:spPr>
            <a:xfrm>
              <a:off x="-1260648" y="1378868"/>
              <a:ext cx="1332656" cy="1095444"/>
            </a:xfrm>
            <a:prstGeom prst="wedgeRoundRectCallout">
              <a:avLst>
                <a:gd name="adj1" fmla="val 86208"/>
                <a:gd name="adj2" fmla="val 18924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Contains a subset (1..*) of all features belonging to the node.</a:t>
              </a:r>
              <a:endParaRPr lang="de-CH" sz="1400" dirty="0"/>
            </a:p>
          </p:txBody>
        </p:sp>
        <p:sp>
          <p:nvSpPr>
            <p:cNvPr id="33" name="Rounded Rectangular Callout 32"/>
            <p:cNvSpPr/>
            <p:nvPr/>
          </p:nvSpPr>
          <p:spPr>
            <a:xfrm>
              <a:off x="-1239811" y="3827211"/>
              <a:ext cx="1332656" cy="1057599"/>
            </a:xfrm>
            <a:prstGeom prst="wedgeRoundRectCallout">
              <a:avLst>
                <a:gd name="adj1" fmla="val 85064"/>
                <a:gd name="adj2" fmla="val 38079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Set of 1..* Textures for LOD 0 (Full resolution).</a:t>
              </a:r>
              <a:endParaRPr lang="de-CH" sz="1400" dirty="0"/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-1229075" y="5098653"/>
              <a:ext cx="1332656" cy="826051"/>
            </a:xfrm>
            <a:prstGeom prst="wedgeRoundRectCallout">
              <a:avLst>
                <a:gd name="adj1" fmla="val 86208"/>
                <a:gd name="adj2" fmla="val 18924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Texture LOD 1 (Half resolution).</a:t>
              </a:r>
              <a:endParaRPr lang="de-CH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88738" y="4149406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1_0</a:t>
              </a:r>
              <a:endParaRPr lang="de-CH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94335" y="5085510"/>
              <a:ext cx="172819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Texture Set </a:t>
              </a:r>
              <a:br>
                <a:rPr lang="de-DE" dirty="0" smtClean="0"/>
              </a:br>
              <a:r>
                <a:rPr lang="de-DE" dirty="0" smtClean="0"/>
                <a:t>1_1</a:t>
              </a:r>
              <a:endParaRPr lang="de-CH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1946" y="3633752"/>
              <a:ext cx="7793655" cy="371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Shared Resources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5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Layer Package (</a:t>
            </a:r>
            <a:r>
              <a:rPr lang="de-DE" dirty="0" smtClean="0"/>
              <a:t>SPK)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323528" y="1628800"/>
            <a:ext cx="8496944" cy="4680520"/>
          </a:xfrm>
          <a:prstGeom prst="rect">
            <a:avLst/>
          </a:prstGeom>
          <a:ln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Archive.spk</a:t>
            </a:r>
            <a:endParaRPr lang="de-CH" b="1" dirty="0"/>
          </a:p>
        </p:txBody>
      </p:sp>
      <p:sp>
        <p:nvSpPr>
          <p:cNvPr id="5" name="Rectangle 4"/>
          <p:cNvSpPr/>
          <p:nvPr/>
        </p:nvSpPr>
        <p:spPr>
          <a:xfrm>
            <a:off x="539551" y="2060848"/>
            <a:ext cx="39152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metadata.json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539551" y="2636912"/>
            <a:ext cx="7997124" cy="345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/nodes/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755575" y="3122096"/>
            <a:ext cx="7497303" cy="954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/nodes/root/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827583" y="3573016"/>
            <a:ext cx="724824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3dNodeIndexDocument.json.gz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4076327" y="2060848"/>
            <a:ext cx="39055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3dScenelayer.json.gz</a:t>
            </a:r>
            <a:endParaRPr lang="de-CH" dirty="0"/>
          </a:p>
        </p:txBody>
      </p:sp>
      <p:sp>
        <p:nvSpPr>
          <p:cNvPr id="25" name="Rectangle 24"/>
          <p:cNvSpPr/>
          <p:nvPr/>
        </p:nvSpPr>
        <p:spPr>
          <a:xfrm>
            <a:off x="755575" y="4293096"/>
            <a:ext cx="7497303" cy="1567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/</a:t>
            </a:r>
            <a:r>
              <a:rPr lang="de-DE" dirty="0" smtClean="0"/>
              <a:t>nodes/1-4-2-0</a:t>
            </a:r>
            <a:r>
              <a:rPr lang="de-DE" dirty="0" smtClean="0"/>
              <a:t>/</a:t>
            </a:r>
            <a:endParaRPr lang="de-CH" dirty="0"/>
          </a:p>
        </p:txBody>
      </p:sp>
      <p:sp>
        <p:nvSpPr>
          <p:cNvPr id="26" name="Rectangle 25"/>
          <p:cNvSpPr/>
          <p:nvPr/>
        </p:nvSpPr>
        <p:spPr>
          <a:xfrm>
            <a:off x="832561" y="4708012"/>
            <a:ext cx="7248244" cy="34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3dNodeIndexDocument.json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827584" y="5369687"/>
            <a:ext cx="13716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de-DE" sz="1600" dirty="0" smtClean="0"/>
              <a:t>geometries/*</a:t>
            </a:r>
            <a:endParaRPr lang="de-CH" sz="1600" dirty="0"/>
          </a:p>
        </p:txBody>
      </p:sp>
      <p:sp>
        <p:nvSpPr>
          <p:cNvPr id="29" name="Rectangle 28"/>
          <p:cNvSpPr/>
          <p:nvPr/>
        </p:nvSpPr>
        <p:spPr>
          <a:xfrm>
            <a:off x="2339752" y="5361919"/>
            <a:ext cx="13716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de-DE" sz="1600" dirty="0" smtClean="0"/>
              <a:t>textures/*</a:t>
            </a:r>
            <a:endParaRPr lang="de-CH" sz="1600" dirty="0"/>
          </a:p>
        </p:txBody>
      </p:sp>
      <p:sp>
        <p:nvSpPr>
          <p:cNvPr id="30" name="Rectangle 29"/>
          <p:cNvSpPr/>
          <p:nvPr/>
        </p:nvSpPr>
        <p:spPr>
          <a:xfrm>
            <a:off x="3779912" y="5360224"/>
            <a:ext cx="13716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de-DE" sz="1600" dirty="0" smtClean="0"/>
              <a:t>shared/*</a:t>
            </a:r>
            <a:endParaRPr lang="de-CH" sz="1600" dirty="0"/>
          </a:p>
        </p:txBody>
      </p:sp>
      <p:sp>
        <p:nvSpPr>
          <p:cNvPr id="19" name="Rectangle 18"/>
          <p:cNvSpPr/>
          <p:nvPr/>
        </p:nvSpPr>
        <p:spPr>
          <a:xfrm>
            <a:off x="5288632" y="5369687"/>
            <a:ext cx="13716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de-DE" sz="1600" dirty="0" smtClean="0"/>
              <a:t>features/*</a:t>
            </a:r>
            <a:endParaRPr lang="de-CH" sz="1600" dirty="0"/>
          </a:p>
        </p:txBody>
      </p:sp>
      <p:sp>
        <p:nvSpPr>
          <p:cNvPr id="22" name="Rectangle 21"/>
          <p:cNvSpPr/>
          <p:nvPr/>
        </p:nvSpPr>
        <p:spPr>
          <a:xfrm>
            <a:off x="6732240" y="5373216"/>
            <a:ext cx="13716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de-DE" dirty="0" smtClean="0"/>
              <a:t>attributes/*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29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Dealing with Heavy Features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16" name="Freeform 15"/>
          <p:cNvSpPr/>
          <p:nvPr/>
        </p:nvSpPr>
        <p:spPr>
          <a:xfrm>
            <a:off x="2573776" y="4274620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br>
              <a:rPr lang="de-DE" dirty="0" smtClean="0"/>
            </a:br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17" name="Freeform 16"/>
          <p:cNvSpPr/>
          <p:nvPr/>
        </p:nvSpPr>
        <p:spPr>
          <a:xfrm>
            <a:off x="3144991" y="5102156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br>
              <a:rPr lang="de-DE" dirty="0" smtClean="0"/>
            </a:br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23" name="Freeform 22"/>
          <p:cNvSpPr/>
          <p:nvPr/>
        </p:nvSpPr>
        <p:spPr>
          <a:xfrm>
            <a:off x="5742128" y="4747638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br>
              <a:rPr lang="de-DE" dirty="0" smtClean="0"/>
            </a:br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24" name="Oval 23"/>
          <p:cNvSpPr/>
          <p:nvPr/>
        </p:nvSpPr>
        <p:spPr>
          <a:xfrm>
            <a:off x="3588426" y="1268760"/>
            <a:ext cx="2232249" cy="2021995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5676659" y="2099737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cxnSp>
        <p:nvCxnSpPr>
          <p:cNvPr id="5" name="Straight Arrow Connector 4"/>
          <p:cNvCxnSpPr>
            <a:stCxn id="24" idx="5"/>
            <a:endCxn id="14" idx="0"/>
          </p:cNvCxnSpPr>
          <p:nvPr/>
        </p:nvCxnSpPr>
        <p:spPr>
          <a:xfrm>
            <a:off x="5493770" y="2994641"/>
            <a:ext cx="356370" cy="992895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4" idx="3"/>
            <a:endCxn id="13" idx="0"/>
          </p:cNvCxnSpPr>
          <p:nvPr/>
        </p:nvCxnSpPr>
        <p:spPr>
          <a:xfrm flipH="1">
            <a:off x="3617891" y="2994641"/>
            <a:ext cx="297440" cy="673825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13735" y="3668466"/>
            <a:ext cx="2808312" cy="280831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Oval 13"/>
          <p:cNvSpPr/>
          <p:nvPr/>
        </p:nvSpPr>
        <p:spPr>
          <a:xfrm>
            <a:off x="4734016" y="3987536"/>
            <a:ext cx="2232248" cy="2232248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tangle 25"/>
          <p:cNvSpPr/>
          <p:nvPr/>
        </p:nvSpPr>
        <p:spPr>
          <a:xfrm>
            <a:off x="1835696" y="4982138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6804248" y="4923640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22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4272502" y="1628800"/>
            <a:ext cx="864096" cy="864096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</a:t>
            </a:r>
          </a:p>
          <a:p>
            <a:pPr algn="ctr"/>
            <a:r>
              <a:rPr lang="de-DE" dirty="0" smtClean="0"/>
              <a:t>-&gt; C.1</a:t>
            </a:r>
          </a:p>
          <a:p>
            <a:pPr algn="ctr"/>
            <a:r>
              <a:rPr lang="de-DE" dirty="0" smtClean="0"/>
              <a:t>-&gt; C.2</a:t>
            </a:r>
          </a:p>
        </p:txBody>
      </p:sp>
      <p:cxnSp>
        <p:nvCxnSpPr>
          <p:cNvPr id="34" name="Straight Arrow Connector 33"/>
          <p:cNvCxnSpPr>
            <a:stCxn id="30" idx="2"/>
          </p:cNvCxnSpPr>
          <p:nvPr/>
        </p:nvCxnSpPr>
        <p:spPr>
          <a:xfrm flipH="1">
            <a:off x="4427984" y="2492896"/>
            <a:ext cx="276566" cy="19442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</p:cNvCxnSpPr>
          <p:nvPr/>
        </p:nvCxnSpPr>
        <p:spPr>
          <a:xfrm>
            <a:off x="4704550" y="2492896"/>
            <a:ext cx="515522" cy="19442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51621" y="330642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sp>
        <p:nvSpPr>
          <p:cNvPr id="44" name="TextBox 43"/>
          <p:cNvSpPr txBox="1"/>
          <p:nvPr/>
        </p:nvSpPr>
        <p:spPr>
          <a:xfrm>
            <a:off x="3203848" y="30596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sp>
        <p:nvSpPr>
          <p:cNvPr id="45" name="TextBox 44"/>
          <p:cNvSpPr txBox="1"/>
          <p:nvPr/>
        </p:nvSpPr>
        <p:spPr>
          <a:xfrm>
            <a:off x="4204773" y="3425742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lodChildren</a:t>
            </a:r>
            <a:endParaRPr lang="de-CH" b="1" dirty="0"/>
          </a:p>
        </p:txBody>
      </p:sp>
      <p:sp>
        <p:nvSpPr>
          <p:cNvPr id="47" name="Freeform 46"/>
          <p:cNvSpPr/>
          <p:nvPr/>
        </p:nvSpPr>
        <p:spPr>
          <a:xfrm>
            <a:off x="3915331" y="4188782"/>
            <a:ext cx="1944215" cy="176767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smtClean="0"/>
              <a:t>8MB</a:t>
            </a:r>
            <a:endParaRPr lang="de-CH" dirty="0"/>
          </a:p>
        </p:txBody>
      </p:sp>
      <p:sp>
        <p:nvSpPr>
          <p:cNvPr id="15" name="Freeform 14"/>
          <p:cNvSpPr/>
          <p:nvPr/>
        </p:nvSpPr>
        <p:spPr>
          <a:xfrm>
            <a:off x="3908815" y="4188783"/>
            <a:ext cx="1944215" cy="176767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C.1        C.2</a:t>
            </a:r>
          </a:p>
          <a:p>
            <a:pPr algn="ctr"/>
            <a:r>
              <a:rPr lang="de-DE" dirty="0" smtClean="0"/>
              <a:t>4MB       4MB</a:t>
            </a:r>
            <a:endParaRPr lang="de-CH" dirty="0"/>
          </a:p>
        </p:txBody>
      </p:sp>
      <p:sp>
        <p:nvSpPr>
          <p:cNvPr id="42" name="Rectangle 41"/>
          <p:cNvSpPr/>
          <p:nvPr/>
        </p:nvSpPr>
        <p:spPr>
          <a:xfrm>
            <a:off x="4878032" y="4188782"/>
            <a:ext cx="45719" cy="1742413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1520" y="1556792"/>
            <a:ext cx="115212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39" y="1597942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URL reference</a:t>
            </a:r>
            <a:endParaRPr lang="de-CH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1520" y="2087560"/>
            <a:ext cx="1152128" cy="1217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7565" y="2132856"/>
            <a:ext cx="13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ID reference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/>
      <p:bldP spid="15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713964" y="3869561"/>
            <a:ext cx="2376264" cy="2376264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/>
          <p:cNvSpPr/>
          <p:nvPr/>
        </p:nvSpPr>
        <p:spPr>
          <a:xfrm>
            <a:off x="4941168" y="3564001"/>
            <a:ext cx="2808312" cy="280831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eform 10"/>
          <p:cNvSpPr/>
          <p:nvPr/>
        </p:nvSpPr>
        <p:spPr>
          <a:xfrm>
            <a:off x="1956297" y="4805665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</a:p>
          <a:p>
            <a:pPr algn="ctr"/>
            <a:r>
              <a:rPr lang="de-DE" dirty="0" smtClean="0"/>
              <a:t>100KB</a:t>
            </a:r>
            <a:endParaRPr lang="de-CH" dirty="0"/>
          </a:p>
        </p:txBody>
      </p:sp>
      <p:sp>
        <p:nvSpPr>
          <p:cNvPr id="33" name="Freeform 32"/>
          <p:cNvSpPr/>
          <p:nvPr/>
        </p:nvSpPr>
        <p:spPr>
          <a:xfrm>
            <a:off x="2794084" y="4301609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</a:p>
          <a:p>
            <a:pPr algn="ctr"/>
            <a:r>
              <a:rPr lang="de-DE" dirty="0" smtClean="0"/>
              <a:t>4MB</a:t>
            </a:r>
            <a:endParaRPr lang="de-CH" dirty="0"/>
          </a:p>
        </p:txBody>
      </p:sp>
      <p:sp>
        <p:nvSpPr>
          <p:cNvPr id="34" name="Freeform 33"/>
          <p:cNvSpPr/>
          <p:nvPr/>
        </p:nvSpPr>
        <p:spPr>
          <a:xfrm>
            <a:off x="6279321" y="4445676"/>
            <a:ext cx="1217596" cy="110703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35" name="Freeform 34"/>
          <p:cNvSpPr/>
          <p:nvPr/>
        </p:nvSpPr>
        <p:spPr>
          <a:xfrm>
            <a:off x="5098340" y="4170155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smtClean="0"/>
              <a:t>30KB</a:t>
            </a:r>
            <a:endParaRPr lang="de-CH" dirty="0"/>
          </a:p>
        </p:txBody>
      </p:sp>
      <p:sp>
        <p:nvSpPr>
          <p:cNvPr id="37" name="Freeform 36"/>
          <p:cNvSpPr/>
          <p:nvPr/>
        </p:nvSpPr>
        <p:spPr>
          <a:xfrm>
            <a:off x="5669555" y="4997691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smtClean="0"/>
              <a:t>30KB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3088212" y="1067235"/>
            <a:ext cx="2820215" cy="2442287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/>
          <p:cNvSpPr/>
          <p:nvPr/>
        </p:nvSpPr>
        <p:spPr>
          <a:xfrm>
            <a:off x="4285681" y="3329502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2668069" y="6125875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48" name="Rectangle 47"/>
          <p:cNvSpPr/>
          <p:nvPr/>
        </p:nvSpPr>
        <p:spPr>
          <a:xfrm>
            <a:off x="6111297" y="6192293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22</a:t>
            </a:r>
            <a:endParaRPr lang="de-CH" dirty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Feature-based LoD</a:t>
            </a:r>
            <a:br>
              <a:rPr lang="de-DE" dirty="0" smtClean="0"/>
            </a:br>
            <a:endParaRPr lang="de-CH" dirty="0"/>
          </a:p>
        </p:txBody>
      </p:sp>
      <p:cxnSp>
        <p:nvCxnSpPr>
          <p:cNvPr id="60" name="Straight Arrow Connector 59"/>
          <p:cNvCxnSpPr>
            <a:stCxn id="39" idx="3"/>
            <a:endCxn id="6" idx="0"/>
          </p:cNvCxnSpPr>
          <p:nvPr/>
        </p:nvCxnSpPr>
        <p:spPr>
          <a:xfrm flipH="1">
            <a:off x="2902096" y="3151857"/>
            <a:ext cx="599127" cy="717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6235" y="319466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cxnSp>
        <p:nvCxnSpPr>
          <p:cNvPr id="62" name="Straight Arrow Connector 61"/>
          <p:cNvCxnSpPr>
            <a:stCxn id="39" idx="5"/>
          </p:cNvCxnSpPr>
          <p:nvPr/>
        </p:nvCxnSpPr>
        <p:spPr>
          <a:xfrm>
            <a:off x="5495416" y="3151857"/>
            <a:ext cx="467953" cy="412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47417" y="3003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child</a:t>
            </a:r>
            <a:endParaRPr lang="de-CH" dirty="0"/>
          </a:p>
        </p:txBody>
      </p:sp>
      <p:sp>
        <p:nvSpPr>
          <p:cNvPr id="64" name="Freeform 63"/>
          <p:cNvSpPr/>
          <p:nvPr/>
        </p:nvSpPr>
        <p:spPr>
          <a:xfrm>
            <a:off x="3353482" y="2150814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</a:p>
          <a:p>
            <a:pPr algn="ctr"/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65" name="Freeform 64"/>
          <p:cNvSpPr/>
          <p:nvPr/>
        </p:nvSpPr>
        <p:spPr>
          <a:xfrm>
            <a:off x="3887357" y="1268407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66" name="Rounded Rectangular Callout 65"/>
          <p:cNvSpPr/>
          <p:nvPr/>
        </p:nvSpPr>
        <p:spPr>
          <a:xfrm>
            <a:off x="957880" y="1233351"/>
            <a:ext cx="1512168" cy="1368152"/>
          </a:xfrm>
          <a:prstGeom prst="wedgeRoundRectCallout">
            <a:avLst>
              <a:gd name="adj1" fmla="val 91979"/>
              <a:gd name="adj2" fmla="val 141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Capacity: </a:t>
            </a:r>
            <a:br>
              <a:rPr lang="de-DE" dirty="0" smtClean="0"/>
            </a:br>
            <a:r>
              <a:rPr lang="de-DE" dirty="0" smtClean="0"/>
              <a:t>3 Features</a:t>
            </a:r>
            <a:br>
              <a:rPr lang="de-DE" dirty="0" smtClean="0"/>
            </a:br>
            <a:r>
              <a:rPr lang="de-DE" dirty="0" smtClean="0"/>
              <a:t>5 MB</a:t>
            </a:r>
            <a:endParaRPr lang="de-CH" dirty="0"/>
          </a:p>
        </p:txBody>
      </p:sp>
      <p:sp>
        <p:nvSpPr>
          <p:cNvPr id="67" name="Freeform 66"/>
          <p:cNvSpPr/>
          <p:nvPr/>
        </p:nvSpPr>
        <p:spPr>
          <a:xfrm>
            <a:off x="4414262" y="1934955"/>
            <a:ext cx="1217596" cy="110703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  <a:p>
            <a:pPr algn="ctr"/>
            <a:r>
              <a:rPr lang="de-DE" dirty="0" smtClean="0"/>
              <a:t>1MB</a:t>
            </a:r>
            <a:endParaRPr lang="de-CH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23060" y="3016023"/>
            <a:ext cx="1665552" cy="156865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376244" y="2595482"/>
            <a:ext cx="1053454" cy="170612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1" idx="4"/>
          </p:cNvCxnSpPr>
          <p:nvPr/>
        </p:nvCxnSpPr>
        <p:spPr>
          <a:xfrm flipH="1">
            <a:off x="2439049" y="2979854"/>
            <a:ext cx="1408846" cy="18258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ounded Rectangular Callout 80"/>
          <p:cNvSpPr/>
          <p:nvPr/>
        </p:nvSpPr>
        <p:spPr>
          <a:xfrm>
            <a:off x="6402106" y="1944287"/>
            <a:ext cx="1512168" cy="894580"/>
          </a:xfrm>
          <a:prstGeom prst="wedgeRoundRectCallout">
            <a:avLst>
              <a:gd name="adj1" fmla="val -122413"/>
              <a:gd name="adj2" fmla="val 224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Source: CityGML </a:t>
            </a:r>
            <a:br>
              <a:rPr lang="de-DE" dirty="0" smtClean="0"/>
            </a:br>
            <a:r>
              <a:rPr lang="de-DE" dirty="0" smtClean="0"/>
              <a:t>LoD 1</a:t>
            </a:r>
            <a:endParaRPr lang="de-CH" dirty="0"/>
          </a:p>
        </p:txBody>
      </p:sp>
      <p:sp>
        <p:nvSpPr>
          <p:cNvPr id="82" name="Rounded Rectangular Callout 81"/>
          <p:cNvSpPr/>
          <p:nvPr/>
        </p:nvSpPr>
        <p:spPr>
          <a:xfrm>
            <a:off x="7120660" y="2974981"/>
            <a:ext cx="1512168" cy="894580"/>
          </a:xfrm>
          <a:prstGeom prst="wedgeRoundRectCallout">
            <a:avLst>
              <a:gd name="adj1" fmla="val -50449"/>
              <a:gd name="adj2" fmla="val 14243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Source: CityGML </a:t>
            </a:r>
            <a:br>
              <a:rPr lang="de-DE" dirty="0" smtClean="0"/>
            </a:br>
            <a:r>
              <a:rPr lang="de-DE" dirty="0" smtClean="0"/>
              <a:t>LoD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34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823302" y="3896227"/>
            <a:ext cx="2376264" cy="2376264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/>
          <p:cNvSpPr/>
          <p:nvPr/>
        </p:nvSpPr>
        <p:spPr>
          <a:xfrm>
            <a:off x="4847637" y="3590667"/>
            <a:ext cx="2808312" cy="280831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eform 10"/>
          <p:cNvSpPr/>
          <p:nvPr/>
        </p:nvSpPr>
        <p:spPr>
          <a:xfrm>
            <a:off x="2065635" y="4832331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</a:p>
          <a:p>
            <a:pPr algn="ctr"/>
            <a:r>
              <a:rPr lang="de-DE" dirty="0" smtClean="0"/>
              <a:t>100KB</a:t>
            </a:r>
            <a:endParaRPr lang="de-CH" dirty="0"/>
          </a:p>
        </p:txBody>
      </p:sp>
      <p:sp>
        <p:nvSpPr>
          <p:cNvPr id="33" name="Freeform 32"/>
          <p:cNvSpPr/>
          <p:nvPr/>
        </p:nvSpPr>
        <p:spPr>
          <a:xfrm>
            <a:off x="2903422" y="4328275"/>
            <a:ext cx="1053811" cy="1333096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</a:p>
          <a:p>
            <a:pPr algn="ctr"/>
            <a:r>
              <a:rPr lang="de-DE" dirty="0" smtClean="0"/>
              <a:t>4MB</a:t>
            </a:r>
            <a:endParaRPr lang="de-CH" dirty="0"/>
          </a:p>
        </p:txBody>
      </p:sp>
      <p:sp>
        <p:nvSpPr>
          <p:cNvPr id="34" name="Freeform 33"/>
          <p:cNvSpPr/>
          <p:nvPr/>
        </p:nvSpPr>
        <p:spPr>
          <a:xfrm>
            <a:off x="6388659" y="4472342"/>
            <a:ext cx="1217596" cy="110703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35" name="Freeform 34"/>
          <p:cNvSpPr/>
          <p:nvPr/>
        </p:nvSpPr>
        <p:spPr>
          <a:xfrm>
            <a:off x="4941760" y="4407830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37" name="Freeform 36"/>
          <p:cNvSpPr/>
          <p:nvPr/>
        </p:nvSpPr>
        <p:spPr>
          <a:xfrm>
            <a:off x="5778893" y="5024357"/>
            <a:ext cx="945799" cy="829040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smtClean="0"/>
              <a:t>50KB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2927721" y="1317008"/>
            <a:ext cx="3297134" cy="2232249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/>
          <p:cNvSpPr/>
          <p:nvPr/>
        </p:nvSpPr>
        <p:spPr>
          <a:xfrm>
            <a:off x="4432272" y="3369237"/>
            <a:ext cx="2880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2777407" y="6152541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48" name="Rectangle 47"/>
          <p:cNvSpPr/>
          <p:nvPr/>
        </p:nvSpPr>
        <p:spPr>
          <a:xfrm>
            <a:off x="6017766" y="6218959"/>
            <a:ext cx="46805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22</a:t>
            </a:r>
            <a:endParaRPr lang="de-CH" dirty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Feature-based LoD with Aggregation</a:t>
            </a:r>
            <a:br>
              <a:rPr lang="de-DE" dirty="0" smtClean="0"/>
            </a:br>
            <a:endParaRPr lang="de-CH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56520" y="3369237"/>
            <a:ext cx="345086" cy="566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5"/>
          </p:cNvCxnSpPr>
          <p:nvPr/>
        </p:nvCxnSpPr>
        <p:spPr>
          <a:xfrm>
            <a:off x="5742001" y="3222352"/>
            <a:ext cx="254896" cy="437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545539" y="1741973"/>
            <a:ext cx="1137512" cy="1105915"/>
          </a:xfrm>
          <a:custGeom>
            <a:avLst/>
            <a:gdLst>
              <a:gd name="connsiteX0" fmla="*/ 287165 w 1360263"/>
              <a:gd name="connsiteY0" fmla="*/ 1322479 h 1322479"/>
              <a:gd name="connsiteX1" fmla="*/ 287165 w 1360263"/>
              <a:gd name="connsiteY1" fmla="*/ 1322479 h 1322479"/>
              <a:gd name="connsiteX2" fmla="*/ 1360263 w 1360263"/>
              <a:gd name="connsiteY2" fmla="*/ 1322479 h 1322479"/>
              <a:gd name="connsiteX3" fmla="*/ 1360263 w 1360263"/>
              <a:gd name="connsiteY3" fmla="*/ 408079 h 1322479"/>
              <a:gd name="connsiteX4" fmla="*/ 952184 w 1360263"/>
              <a:gd name="connsiteY4" fmla="*/ 0 h 1322479"/>
              <a:gd name="connsiteX5" fmla="*/ 604560 w 1360263"/>
              <a:gd name="connsiteY5" fmla="*/ 347624 h 1322479"/>
              <a:gd name="connsiteX6" fmla="*/ 151139 w 1360263"/>
              <a:gd name="connsiteY6" fmla="*/ 347624 h 1322479"/>
              <a:gd name="connsiteX7" fmla="*/ 0 w 1360263"/>
              <a:gd name="connsiteY7" fmla="*/ 498763 h 1322479"/>
              <a:gd name="connsiteX8" fmla="*/ 0 w 1360263"/>
              <a:gd name="connsiteY8" fmla="*/ 1322479 h 1322479"/>
              <a:gd name="connsiteX9" fmla="*/ 287165 w 1360263"/>
              <a:gd name="connsiteY9" fmla="*/ 1322479 h 132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0263" h="1322479">
                <a:moveTo>
                  <a:pt x="287165" y="1322479"/>
                </a:moveTo>
                <a:lnTo>
                  <a:pt x="287165" y="1322479"/>
                </a:lnTo>
                <a:lnTo>
                  <a:pt x="1360263" y="1322479"/>
                </a:lnTo>
                <a:lnTo>
                  <a:pt x="1360263" y="408079"/>
                </a:lnTo>
                <a:lnTo>
                  <a:pt x="952184" y="0"/>
                </a:lnTo>
                <a:lnTo>
                  <a:pt x="604560" y="347624"/>
                </a:lnTo>
                <a:lnTo>
                  <a:pt x="151139" y="347624"/>
                </a:lnTo>
                <a:lnTo>
                  <a:pt x="0" y="498763"/>
                </a:lnTo>
                <a:lnTo>
                  <a:pt x="0" y="1322479"/>
                </a:lnTo>
                <a:lnTo>
                  <a:pt x="287165" y="1322479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AB</a:t>
            </a:r>
          </a:p>
          <a:p>
            <a:pPr algn="ctr"/>
            <a:r>
              <a:rPr lang="de-DE" dirty="0" smtClean="0"/>
              <a:t>2MB</a:t>
            </a:r>
            <a:endParaRPr lang="de-CH" dirty="0"/>
          </a:p>
        </p:txBody>
      </p:sp>
      <p:sp>
        <p:nvSpPr>
          <p:cNvPr id="3" name="Freeform 2"/>
          <p:cNvSpPr/>
          <p:nvPr/>
        </p:nvSpPr>
        <p:spPr>
          <a:xfrm>
            <a:off x="4861657" y="1812576"/>
            <a:ext cx="967299" cy="1035312"/>
          </a:xfrm>
          <a:custGeom>
            <a:avLst/>
            <a:gdLst>
              <a:gd name="connsiteX0" fmla="*/ 0 w 967299"/>
              <a:gd name="connsiteY0" fmla="*/ 1035312 h 1035312"/>
              <a:gd name="connsiteX1" fmla="*/ 967299 w 967299"/>
              <a:gd name="connsiteY1" fmla="*/ 1035312 h 1035312"/>
              <a:gd name="connsiteX2" fmla="*/ 967299 w 967299"/>
              <a:gd name="connsiteY2" fmla="*/ 347623 h 1035312"/>
              <a:gd name="connsiteX3" fmla="*/ 619676 w 967299"/>
              <a:gd name="connsiteY3" fmla="*/ 0 h 1035312"/>
              <a:gd name="connsiteX4" fmla="*/ 264496 w 967299"/>
              <a:gd name="connsiteY4" fmla="*/ 355180 h 1035312"/>
              <a:gd name="connsiteX5" fmla="*/ 264496 w 967299"/>
              <a:gd name="connsiteY5" fmla="*/ 861501 h 1035312"/>
              <a:gd name="connsiteX6" fmla="*/ 7557 w 967299"/>
              <a:gd name="connsiteY6" fmla="*/ 861501 h 1035312"/>
              <a:gd name="connsiteX7" fmla="*/ 0 w 967299"/>
              <a:gd name="connsiteY7" fmla="*/ 1035312 h 10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299" h="1035312">
                <a:moveTo>
                  <a:pt x="0" y="1035312"/>
                </a:moveTo>
                <a:lnTo>
                  <a:pt x="967299" y="1035312"/>
                </a:lnTo>
                <a:lnTo>
                  <a:pt x="967299" y="347623"/>
                </a:lnTo>
                <a:lnTo>
                  <a:pt x="619676" y="0"/>
                </a:lnTo>
                <a:lnTo>
                  <a:pt x="264496" y="355180"/>
                </a:lnTo>
                <a:lnTo>
                  <a:pt x="264496" y="861501"/>
                </a:lnTo>
                <a:lnTo>
                  <a:pt x="7557" y="861501"/>
                </a:lnTo>
                <a:lnTo>
                  <a:pt x="0" y="103531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DE</a:t>
            </a:r>
            <a:br>
              <a:rPr lang="de-DE" dirty="0" smtClean="0"/>
            </a:br>
            <a:r>
              <a:rPr lang="de-DE" dirty="0" smtClean="0"/>
              <a:t>     1MB</a:t>
            </a:r>
            <a:endParaRPr lang="de-CH" dirty="0"/>
          </a:p>
        </p:txBody>
      </p: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548387" y="2847888"/>
            <a:ext cx="1237292" cy="198444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3" idx="4"/>
          </p:cNvCxnSpPr>
          <p:nvPr/>
        </p:nvCxnSpPr>
        <p:spPr>
          <a:xfrm flipH="1">
            <a:off x="3441305" y="2847888"/>
            <a:ext cx="758262" cy="148038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7" idx="4"/>
          </p:cNvCxnSpPr>
          <p:nvPr/>
        </p:nvCxnSpPr>
        <p:spPr>
          <a:xfrm>
            <a:off x="5345307" y="2847888"/>
            <a:ext cx="916338" cy="21764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4"/>
          </p:cNvCxnSpPr>
          <p:nvPr/>
        </p:nvCxnSpPr>
        <p:spPr>
          <a:xfrm>
            <a:off x="5573815" y="2847888"/>
            <a:ext cx="1436325" cy="162445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6661758" y="1741973"/>
            <a:ext cx="2014698" cy="1370427"/>
          </a:xfrm>
          <a:prstGeom prst="wedgeRoundRectCallout">
            <a:avLst>
              <a:gd name="adj1" fmla="val -98032"/>
              <a:gd name="adj2" fmla="val 224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Capacity-driven texture &amp; geometry reduction</a:t>
            </a:r>
            <a:endParaRPr lang="de-CH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957880" y="1233351"/>
            <a:ext cx="1512168" cy="1368152"/>
          </a:xfrm>
          <a:prstGeom prst="wedgeRoundRectCallout">
            <a:avLst>
              <a:gd name="adj1" fmla="val 91979"/>
              <a:gd name="adj2" fmla="val 141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Capacity: </a:t>
            </a:r>
            <a:br>
              <a:rPr lang="de-DE" dirty="0" smtClean="0"/>
            </a:br>
            <a:r>
              <a:rPr lang="de-DE" dirty="0" smtClean="0"/>
              <a:t>3 Features</a:t>
            </a:r>
            <a:br>
              <a:rPr lang="de-DE" dirty="0" smtClean="0"/>
            </a:br>
            <a:r>
              <a:rPr lang="de-DE" dirty="0" smtClean="0"/>
              <a:t>5 MB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34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LoD Precision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23042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Precision value…</a:t>
            </a:r>
          </a:p>
          <a:p>
            <a:pPr marL="914400" lvl="1" indent="-514350"/>
            <a:r>
              <a:rPr lang="en-US" dirty="0"/>
              <a:t>d</a:t>
            </a:r>
            <a:r>
              <a:rPr lang="en-US" dirty="0" smtClean="0"/>
              <a:t>escribes the maximum error relative to the node’s diameter, introduced through any processing such as </a:t>
            </a:r>
            <a:r>
              <a:rPr lang="en-US" dirty="0" err="1" smtClean="0"/>
              <a:t>LoD</a:t>
            </a:r>
            <a:r>
              <a:rPr lang="en-US" dirty="0" smtClean="0"/>
              <a:t> generalization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Calculation is based on pick the largest of the following values:</a:t>
            </a:r>
            <a:endParaRPr lang="en-US" dirty="0"/>
          </a:p>
          <a:p>
            <a:pPr marL="914400" lvl="1" indent="-514350"/>
            <a:r>
              <a:rPr lang="en-US" dirty="0" smtClean="0"/>
              <a:t>When removing triangles, it is equal to the diameter of the circumscribing circle of the largest removed triangle.</a:t>
            </a:r>
          </a:p>
          <a:p>
            <a:pPr marL="914400" lvl="1" indent="-514350"/>
            <a:r>
              <a:rPr lang="en-US" dirty="0" smtClean="0"/>
              <a:t>When removing features, it is equal to the diameter of the Minimum Bounding Sphere of that feature.</a:t>
            </a:r>
          </a:p>
          <a:p>
            <a:pPr marL="914400" lvl="1" indent="-514350"/>
            <a:r>
              <a:rPr lang="en-US" dirty="0" smtClean="0"/>
              <a:t>When moving points, it should be the maximum distance that a point was moved.</a:t>
            </a:r>
            <a:endParaRPr lang="de-DE" dirty="0"/>
          </a:p>
          <a:p>
            <a:pPr marL="914400" lvl="1" indent="-514350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581290" y="1040683"/>
            <a:ext cx="2838708" cy="2838708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628637" y="3759441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9" name="Freeform 8"/>
          <p:cNvSpPr/>
          <p:nvPr/>
        </p:nvSpPr>
        <p:spPr>
          <a:xfrm>
            <a:off x="2306236" y="1547142"/>
            <a:ext cx="1539584" cy="1647836"/>
          </a:xfrm>
          <a:custGeom>
            <a:avLst/>
            <a:gdLst>
              <a:gd name="connsiteX0" fmla="*/ 0 w 967299"/>
              <a:gd name="connsiteY0" fmla="*/ 1035312 h 1035312"/>
              <a:gd name="connsiteX1" fmla="*/ 967299 w 967299"/>
              <a:gd name="connsiteY1" fmla="*/ 1035312 h 1035312"/>
              <a:gd name="connsiteX2" fmla="*/ 967299 w 967299"/>
              <a:gd name="connsiteY2" fmla="*/ 347623 h 1035312"/>
              <a:gd name="connsiteX3" fmla="*/ 619676 w 967299"/>
              <a:gd name="connsiteY3" fmla="*/ 0 h 1035312"/>
              <a:gd name="connsiteX4" fmla="*/ 264496 w 967299"/>
              <a:gd name="connsiteY4" fmla="*/ 355180 h 1035312"/>
              <a:gd name="connsiteX5" fmla="*/ 264496 w 967299"/>
              <a:gd name="connsiteY5" fmla="*/ 861501 h 1035312"/>
              <a:gd name="connsiteX6" fmla="*/ 7557 w 967299"/>
              <a:gd name="connsiteY6" fmla="*/ 861501 h 1035312"/>
              <a:gd name="connsiteX7" fmla="*/ 0 w 967299"/>
              <a:gd name="connsiteY7" fmla="*/ 1035312 h 10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299" h="1035312">
                <a:moveTo>
                  <a:pt x="0" y="1035312"/>
                </a:moveTo>
                <a:lnTo>
                  <a:pt x="967299" y="1035312"/>
                </a:lnTo>
                <a:lnTo>
                  <a:pt x="967299" y="347623"/>
                </a:lnTo>
                <a:lnTo>
                  <a:pt x="619676" y="0"/>
                </a:lnTo>
                <a:lnTo>
                  <a:pt x="264496" y="355180"/>
                </a:lnTo>
                <a:lnTo>
                  <a:pt x="264496" y="861501"/>
                </a:lnTo>
                <a:lnTo>
                  <a:pt x="7557" y="861501"/>
                </a:lnTo>
                <a:lnTo>
                  <a:pt x="0" y="103531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DE</a:t>
            </a:r>
            <a:endParaRPr lang="de-CH" dirty="0"/>
          </a:p>
        </p:txBody>
      </p:sp>
      <p:sp>
        <p:nvSpPr>
          <p:cNvPr id="10" name="Freeform 9"/>
          <p:cNvSpPr/>
          <p:nvPr/>
        </p:nvSpPr>
        <p:spPr>
          <a:xfrm>
            <a:off x="5884381" y="1628800"/>
            <a:ext cx="1341728" cy="121989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499346" y="2039430"/>
            <a:ext cx="1042221" cy="91355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</p:txBody>
      </p:sp>
      <p:cxnSp>
        <p:nvCxnSpPr>
          <p:cNvPr id="13" name="Straight Connector 12"/>
          <p:cNvCxnSpPr>
            <a:stCxn id="9" idx="0"/>
            <a:endCxn id="11" idx="0"/>
          </p:cNvCxnSpPr>
          <p:nvPr/>
        </p:nvCxnSpPr>
        <p:spPr>
          <a:xfrm flipV="1">
            <a:off x="2306236" y="2952988"/>
            <a:ext cx="3345100" cy="24199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3"/>
          </p:cNvCxnSpPr>
          <p:nvPr/>
        </p:nvCxnSpPr>
        <p:spPr>
          <a:xfrm flipV="1">
            <a:off x="2318264" y="2359175"/>
            <a:ext cx="3181082" cy="559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Left Bracket 27"/>
          <p:cNvSpPr/>
          <p:nvPr/>
        </p:nvSpPr>
        <p:spPr>
          <a:xfrm>
            <a:off x="2195736" y="2924944"/>
            <a:ext cx="72008" cy="270034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1870121" y="2854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a‘</a:t>
            </a:r>
            <a:endParaRPr lang="de-CH" dirty="0"/>
          </a:p>
        </p:txBody>
      </p:sp>
      <p:sp>
        <p:nvSpPr>
          <p:cNvPr id="34" name="Left Bracket 33"/>
          <p:cNvSpPr/>
          <p:nvPr/>
        </p:nvSpPr>
        <p:spPr>
          <a:xfrm>
            <a:off x="5427338" y="2371060"/>
            <a:ext cx="72008" cy="581927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Box 34"/>
          <p:cNvSpPr txBox="1"/>
          <p:nvPr/>
        </p:nvSpPr>
        <p:spPr>
          <a:xfrm>
            <a:off x="5132064" y="24773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CH" dirty="0"/>
          </a:p>
        </p:txBody>
      </p:sp>
      <p:sp>
        <p:nvSpPr>
          <p:cNvPr id="38" name="Rectangular Callout 37"/>
          <p:cNvSpPr/>
          <p:nvPr/>
        </p:nvSpPr>
        <p:spPr>
          <a:xfrm>
            <a:off x="251520" y="2201018"/>
            <a:ext cx="1008112" cy="653877"/>
          </a:xfrm>
          <a:prstGeom prst="wedgeRectCallout">
            <a:avLst>
              <a:gd name="adj1" fmla="val 80957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</a:t>
            </a:r>
            <a:br>
              <a:rPr lang="de-DE" dirty="0" smtClean="0"/>
            </a:br>
            <a:r>
              <a:rPr lang="de-DE" dirty="0" smtClean="0"/>
              <a:t>(a-a‘)/r</a:t>
            </a:r>
            <a:endParaRPr lang="de-CH" dirty="0"/>
          </a:p>
        </p:txBody>
      </p:sp>
      <p:sp>
        <p:nvSpPr>
          <p:cNvPr id="39" name="Rectangular Callout 38"/>
          <p:cNvSpPr/>
          <p:nvPr/>
        </p:nvSpPr>
        <p:spPr>
          <a:xfrm>
            <a:off x="7740352" y="2133098"/>
            <a:ext cx="1152128" cy="940885"/>
          </a:xfrm>
          <a:prstGeom prst="wedgeRectCallout">
            <a:avLst>
              <a:gd name="adj1" fmla="val -75256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0</a:t>
            </a:r>
          </a:p>
          <a:p>
            <a:pPr algn="ctr"/>
            <a:r>
              <a:rPr lang="de-DE" sz="1200" dirty="0" smtClean="0"/>
              <a:t>At leaf level, 0 so it‘s always rendered</a:t>
            </a:r>
            <a:endParaRPr lang="de-CH" dirty="0"/>
          </a:p>
        </p:txBody>
      </p:sp>
      <p:sp>
        <p:nvSpPr>
          <p:cNvPr id="40" name="Oval 39"/>
          <p:cNvSpPr/>
          <p:nvPr/>
        </p:nvSpPr>
        <p:spPr>
          <a:xfrm>
            <a:off x="5100800" y="1268760"/>
            <a:ext cx="2344302" cy="234430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tangle 40"/>
          <p:cNvSpPr/>
          <p:nvPr/>
        </p:nvSpPr>
        <p:spPr>
          <a:xfrm>
            <a:off x="5884381" y="3515765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9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LoD Selection, Example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256490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Determine screen size of Node 2 mbs: </a:t>
            </a:r>
            <a:r>
              <a:rPr lang="de-DE" i="1" dirty="0" smtClean="0"/>
              <a:t>200px</a:t>
            </a:r>
          </a:p>
          <a:p>
            <a:pPr marL="514350" indent="-514350">
              <a:buAutoNum type="arabicPeriod"/>
            </a:pPr>
            <a:r>
              <a:rPr lang="de-DE" dirty="0" smtClean="0"/>
              <a:t>If screen size &gt; tolerated screenspace error (10px): </a:t>
            </a:r>
            <a:r>
              <a:rPr lang="de-DE" i="1" dirty="0" smtClean="0"/>
              <a:t>true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dirty="0" smtClean="0"/>
              <a:t>Determine screen size of precision value: </a:t>
            </a:r>
            <a:r>
              <a:rPr lang="de-DE" i="1" dirty="0" smtClean="0"/>
              <a:t>16px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dirty="0" smtClean="0"/>
              <a:t>If screen size &gt; tolerated screenspace error: </a:t>
            </a:r>
            <a:r>
              <a:rPr lang="de-DE" i="1" dirty="0" smtClean="0"/>
              <a:t>true</a:t>
            </a:r>
          </a:p>
          <a:p>
            <a:pPr marL="1314450" lvl="2" indent="-514350">
              <a:buAutoNum type="arabicPeriod"/>
            </a:pPr>
            <a:r>
              <a:rPr lang="de-DE" dirty="0" smtClean="0"/>
              <a:t>Get child Node 21, start at (1). As 21 is a leaf with p = 0, it will be rendered.</a:t>
            </a:r>
          </a:p>
          <a:p>
            <a:pPr marL="914400" lvl="1" indent="-514350">
              <a:buAutoNum type="alphaLcParenR"/>
            </a:pPr>
            <a:r>
              <a:rPr lang="de-DE" dirty="0" smtClean="0"/>
              <a:t>Else:</a:t>
            </a:r>
          </a:p>
          <a:p>
            <a:pPr marL="1314450" lvl="2" indent="-514350">
              <a:buAutoNum type="arabicPeriod"/>
            </a:pPr>
            <a:r>
              <a:rPr lang="de-DE" dirty="0" smtClean="0"/>
              <a:t>Render Node 2</a:t>
            </a:r>
          </a:p>
          <a:p>
            <a:pPr marL="514350" indent="-514350">
              <a:buAutoNum type="arabicPeriod"/>
            </a:pPr>
            <a:r>
              <a:rPr lang="de-DE" dirty="0" smtClean="0"/>
              <a:t>Else:</a:t>
            </a:r>
          </a:p>
          <a:p>
            <a:pPr marL="914400" lvl="1" indent="-514350">
              <a:buAutoNum type="alphaLcParenR"/>
            </a:pPr>
            <a:r>
              <a:rPr lang="de-DE" dirty="0" smtClean="0"/>
              <a:t>Go up to higher level of detail</a:t>
            </a:r>
          </a:p>
          <a:p>
            <a:pPr marL="1314450" lvl="2" indent="-514350">
              <a:buAutoNum type="arabicPeriod"/>
            </a:pPr>
            <a:endParaRPr lang="de-DE" dirty="0" smtClean="0"/>
          </a:p>
          <a:p>
            <a:pPr marL="914400" lvl="1" indent="-514350">
              <a:buAutoNum type="alphaLcParenR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914400" lvl="1" indent="-514350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581290" y="1040683"/>
            <a:ext cx="2838708" cy="2838708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628637" y="3759441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CH" dirty="0"/>
          </a:p>
        </p:txBody>
      </p:sp>
      <p:sp>
        <p:nvSpPr>
          <p:cNvPr id="9" name="Freeform 8"/>
          <p:cNvSpPr/>
          <p:nvPr/>
        </p:nvSpPr>
        <p:spPr>
          <a:xfrm>
            <a:off x="2306236" y="1547142"/>
            <a:ext cx="1539584" cy="1647836"/>
          </a:xfrm>
          <a:custGeom>
            <a:avLst/>
            <a:gdLst>
              <a:gd name="connsiteX0" fmla="*/ 0 w 967299"/>
              <a:gd name="connsiteY0" fmla="*/ 1035312 h 1035312"/>
              <a:gd name="connsiteX1" fmla="*/ 967299 w 967299"/>
              <a:gd name="connsiteY1" fmla="*/ 1035312 h 1035312"/>
              <a:gd name="connsiteX2" fmla="*/ 967299 w 967299"/>
              <a:gd name="connsiteY2" fmla="*/ 347623 h 1035312"/>
              <a:gd name="connsiteX3" fmla="*/ 619676 w 967299"/>
              <a:gd name="connsiteY3" fmla="*/ 0 h 1035312"/>
              <a:gd name="connsiteX4" fmla="*/ 264496 w 967299"/>
              <a:gd name="connsiteY4" fmla="*/ 355180 h 1035312"/>
              <a:gd name="connsiteX5" fmla="*/ 264496 w 967299"/>
              <a:gd name="connsiteY5" fmla="*/ 861501 h 1035312"/>
              <a:gd name="connsiteX6" fmla="*/ 7557 w 967299"/>
              <a:gd name="connsiteY6" fmla="*/ 861501 h 1035312"/>
              <a:gd name="connsiteX7" fmla="*/ 0 w 967299"/>
              <a:gd name="connsiteY7" fmla="*/ 1035312 h 10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299" h="1035312">
                <a:moveTo>
                  <a:pt x="0" y="1035312"/>
                </a:moveTo>
                <a:lnTo>
                  <a:pt x="967299" y="1035312"/>
                </a:lnTo>
                <a:lnTo>
                  <a:pt x="967299" y="347623"/>
                </a:lnTo>
                <a:lnTo>
                  <a:pt x="619676" y="0"/>
                </a:lnTo>
                <a:lnTo>
                  <a:pt x="264496" y="355180"/>
                </a:lnTo>
                <a:lnTo>
                  <a:pt x="264496" y="861501"/>
                </a:lnTo>
                <a:lnTo>
                  <a:pt x="7557" y="861501"/>
                </a:lnTo>
                <a:lnTo>
                  <a:pt x="0" y="103531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 DE</a:t>
            </a:r>
            <a:endParaRPr lang="de-CH" dirty="0"/>
          </a:p>
        </p:txBody>
      </p:sp>
      <p:sp>
        <p:nvSpPr>
          <p:cNvPr id="10" name="Freeform 9"/>
          <p:cNvSpPr/>
          <p:nvPr/>
        </p:nvSpPr>
        <p:spPr>
          <a:xfrm>
            <a:off x="5884381" y="1628800"/>
            <a:ext cx="1341728" cy="1219897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499346" y="2039430"/>
            <a:ext cx="1042221" cy="913558"/>
          </a:xfrm>
          <a:custGeom>
            <a:avLst/>
            <a:gdLst>
              <a:gd name="connsiteX0" fmla="*/ 105798 w 725474"/>
              <a:gd name="connsiteY0" fmla="*/ 1057984 h 1057984"/>
              <a:gd name="connsiteX1" fmla="*/ 105798 w 725474"/>
              <a:gd name="connsiteY1" fmla="*/ 1057984 h 1057984"/>
              <a:gd name="connsiteX2" fmla="*/ 105798 w 725474"/>
              <a:gd name="connsiteY2" fmla="*/ 370294 h 1057984"/>
              <a:gd name="connsiteX3" fmla="*/ 0 w 725474"/>
              <a:gd name="connsiteY3" fmla="*/ 370294 h 1057984"/>
              <a:gd name="connsiteX4" fmla="*/ 370294 w 725474"/>
              <a:gd name="connsiteY4" fmla="*/ 0 h 1057984"/>
              <a:gd name="connsiteX5" fmla="*/ 725474 w 725474"/>
              <a:gd name="connsiteY5" fmla="*/ 355180 h 1057984"/>
              <a:gd name="connsiteX6" fmla="*/ 619676 w 725474"/>
              <a:gd name="connsiteY6" fmla="*/ 355180 h 1057984"/>
              <a:gd name="connsiteX7" fmla="*/ 619676 w 725474"/>
              <a:gd name="connsiteY7" fmla="*/ 1035313 h 1057984"/>
              <a:gd name="connsiteX8" fmla="*/ 105798 w 725474"/>
              <a:gd name="connsiteY8" fmla="*/ 1057984 h 10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74" h="1057984">
                <a:moveTo>
                  <a:pt x="105798" y="1057984"/>
                </a:moveTo>
                <a:lnTo>
                  <a:pt x="105798" y="1057984"/>
                </a:lnTo>
                <a:lnTo>
                  <a:pt x="105798" y="370294"/>
                </a:lnTo>
                <a:lnTo>
                  <a:pt x="0" y="370294"/>
                </a:lnTo>
                <a:lnTo>
                  <a:pt x="370294" y="0"/>
                </a:lnTo>
                <a:lnTo>
                  <a:pt x="725474" y="355180"/>
                </a:lnTo>
                <a:lnTo>
                  <a:pt x="619676" y="355180"/>
                </a:lnTo>
                <a:lnTo>
                  <a:pt x="619676" y="1035313"/>
                </a:lnTo>
                <a:lnTo>
                  <a:pt x="105798" y="105798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</p:txBody>
      </p:sp>
      <p:cxnSp>
        <p:nvCxnSpPr>
          <p:cNvPr id="13" name="Straight Connector 12"/>
          <p:cNvCxnSpPr>
            <a:stCxn id="9" idx="0"/>
            <a:endCxn id="11" idx="0"/>
          </p:cNvCxnSpPr>
          <p:nvPr/>
        </p:nvCxnSpPr>
        <p:spPr>
          <a:xfrm flipV="1">
            <a:off x="2306236" y="2952988"/>
            <a:ext cx="3345100" cy="24199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3"/>
          </p:cNvCxnSpPr>
          <p:nvPr/>
        </p:nvCxnSpPr>
        <p:spPr>
          <a:xfrm flipV="1">
            <a:off x="2318264" y="2359175"/>
            <a:ext cx="3181082" cy="559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0800" y="1268760"/>
            <a:ext cx="2344302" cy="2344302"/>
          </a:xfrm>
          <a:prstGeom prst="ellipse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5884381" y="3515765"/>
            <a:ext cx="804483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21</a:t>
            </a:r>
            <a:endParaRPr lang="de-CH" dirty="0"/>
          </a:p>
        </p:txBody>
      </p:sp>
      <p:sp>
        <p:nvSpPr>
          <p:cNvPr id="28" name="Left Bracket 27"/>
          <p:cNvSpPr/>
          <p:nvPr/>
        </p:nvSpPr>
        <p:spPr>
          <a:xfrm>
            <a:off x="2195736" y="2924944"/>
            <a:ext cx="72008" cy="270034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1870121" y="2854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a‘</a:t>
            </a:r>
            <a:endParaRPr lang="de-CH" dirty="0"/>
          </a:p>
        </p:txBody>
      </p:sp>
      <p:sp>
        <p:nvSpPr>
          <p:cNvPr id="34" name="Left Bracket 33"/>
          <p:cNvSpPr/>
          <p:nvPr/>
        </p:nvSpPr>
        <p:spPr>
          <a:xfrm>
            <a:off x="5427338" y="2371060"/>
            <a:ext cx="72008" cy="581927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Box 34"/>
          <p:cNvSpPr txBox="1"/>
          <p:nvPr/>
        </p:nvSpPr>
        <p:spPr>
          <a:xfrm>
            <a:off x="5132064" y="24773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CH" dirty="0"/>
          </a:p>
        </p:txBody>
      </p:sp>
      <p:sp>
        <p:nvSpPr>
          <p:cNvPr id="38" name="Rectangular Callout 37"/>
          <p:cNvSpPr/>
          <p:nvPr/>
        </p:nvSpPr>
        <p:spPr>
          <a:xfrm>
            <a:off x="251520" y="2201018"/>
            <a:ext cx="1008112" cy="653877"/>
          </a:xfrm>
          <a:prstGeom prst="wedgeRectCallout">
            <a:avLst>
              <a:gd name="adj1" fmla="val 80957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0.08</a:t>
            </a:r>
            <a:endParaRPr lang="de-CH" dirty="0"/>
          </a:p>
        </p:txBody>
      </p:sp>
      <p:sp>
        <p:nvSpPr>
          <p:cNvPr id="39" name="Rectangular Callout 38"/>
          <p:cNvSpPr/>
          <p:nvPr/>
        </p:nvSpPr>
        <p:spPr>
          <a:xfrm>
            <a:off x="7740352" y="2133099"/>
            <a:ext cx="1152128" cy="721798"/>
          </a:xfrm>
          <a:prstGeom prst="wedgeRectCallout">
            <a:avLst>
              <a:gd name="adj1" fmla="val -75256"/>
              <a:gd name="adj2" fmla="val -1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 = 0.00</a:t>
            </a:r>
          </a:p>
        </p:txBody>
      </p:sp>
    </p:spTree>
    <p:extLst>
      <p:ext uri="{BB962C8B-B14F-4D97-AF65-F5344CB8AC3E}">
        <p14:creationId xmlns:p14="http://schemas.microsoft.com/office/powerpoint/2010/main" val="16514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7" idx="4"/>
            <a:endCxn id="18" idx="0"/>
          </p:cNvCxnSpPr>
          <p:nvPr/>
        </p:nvCxnSpPr>
        <p:spPr>
          <a:xfrm>
            <a:off x="6087216" y="3573016"/>
            <a:ext cx="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13" idx="0"/>
          </p:cNvCxnSpPr>
          <p:nvPr/>
        </p:nvCxnSpPr>
        <p:spPr>
          <a:xfrm flipH="1">
            <a:off x="2846856" y="2276872"/>
            <a:ext cx="1440160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14" idx="0"/>
          </p:cNvCxnSpPr>
          <p:nvPr/>
        </p:nvCxnSpPr>
        <p:spPr>
          <a:xfrm flipH="1">
            <a:off x="3913889" y="2429624"/>
            <a:ext cx="436399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5" idx="0"/>
          </p:cNvCxnSpPr>
          <p:nvPr/>
        </p:nvCxnSpPr>
        <p:spPr>
          <a:xfrm>
            <a:off x="4655792" y="2429624"/>
            <a:ext cx="351304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6"/>
            <a:endCxn id="16" idx="0"/>
          </p:cNvCxnSpPr>
          <p:nvPr/>
        </p:nvCxnSpPr>
        <p:spPr>
          <a:xfrm>
            <a:off x="4719064" y="2276872"/>
            <a:ext cx="1368152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3"/>
            <a:endCxn id="17" idx="0"/>
          </p:cNvCxnSpPr>
          <p:nvPr/>
        </p:nvCxnSpPr>
        <p:spPr>
          <a:xfrm flipH="1">
            <a:off x="5007096" y="3509744"/>
            <a:ext cx="9273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5"/>
            <a:endCxn id="19" idx="0"/>
          </p:cNvCxnSpPr>
          <p:nvPr/>
        </p:nvCxnSpPr>
        <p:spPr>
          <a:xfrm>
            <a:off x="6239968" y="3509744"/>
            <a:ext cx="9273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22" idx="0"/>
          </p:cNvCxnSpPr>
          <p:nvPr/>
        </p:nvCxnSpPr>
        <p:spPr>
          <a:xfrm flipH="1">
            <a:off x="5591544" y="4589864"/>
            <a:ext cx="342920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23" idx="0"/>
          </p:cNvCxnSpPr>
          <p:nvPr/>
        </p:nvCxnSpPr>
        <p:spPr>
          <a:xfrm>
            <a:off x="6239968" y="4589864"/>
            <a:ext cx="431696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63083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Oval 4"/>
          <p:cNvSpPr/>
          <p:nvPr/>
        </p:nvSpPr>
        <p:spPr>
          <a:xfrm>
            <a:off x="371095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479107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/>
          <p:cNvSpPr/>
          <p:nvPr/>
        </p:nvSpPr>
        <p:spPr>
          <a:xfrm>
            <a:off x="5871192" y="31409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4287016" y="206084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4791072" y="42210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5871192" y="42210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/>
          <p:cNvSpPr/>
          <p:nvPr/>
        </p:nvSpPr>
        <p:spPr>
          <a:xfrm>
            <a:off x="6951312" y="42210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4143000" y="184482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root</a:t>
            </a:r>
            <a:endParaRPr lang="de-CH" sz="1400" dirty="0"/>
          </a:p>
        </p:txBody>
      </p:sp>
      <p:sp>
        <p:nvSpPr>
          <p:cNvPr id="13" name="Rectangle 12"/>
          <p:cNvSpPr/>
          <p:nvPr/>
        </p:nvSpPr>
        <p:spPr>
          <a:xfrm>
            <a:off x="2483768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0</a:t>
            </a:r>
            <a:endParaRPr lang="de-CH" sz="1400" dirty="0"/>
          </a:p>
        </p:txBody>
      </p:sp>
      <p:sp>
        <p:nvSpPr>
          <p:cNvPr id="14" name="Rectangle 13"/>
          <p:cNvSpPr/>
          <p:nvPr/>
        </p:nvSpPr>
        <p:spPr>
          <a:xfrm>
            <a:off x="3550801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</a:t>
            </a:r>
            <a:endParaRPr lang="de-CH" sz="1400" dirty="0"/>
          </a:p>
        </p:txBody>
      </p:sp>
      <p:sp>
        <p:nvSpPr>
          <p:cNvPr id="15" name="Rectangle 14"/>
          <p:cNvSpPr/>
          <p:nvPr/>
        </p:nvSpPr>
        <p:spPr>
          <a:xfrm>
            <a:off x="4644008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CH" sz="1400" dirty="0"/>
          </a:p>
        </p:txBody>
      </p:sp>
      <p:sp>
        <p:nvSpPr>
          <p:cNvPr id="16" name="Rectangle 15"/>
          <p:cNvSpPr/>
          <p:nvPr/>
        </p:nvSpPr>
        <p:spPr>
          <a:xfrm>
            <a:off x="5724128" y="292494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17" name="Rectangle 16"/>
          <p:cNvSpPr/>
          <p:nvPr/>
        </p:nvSpPr>
        <p:spPr>
          <a:xfrm>
            <a:off x="4644008" y="400506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3-0</a:t>
            </a:r>
            <a:endParaRPr lang="de-CH" sz="1400" dirty="0"/>
          </a:p>
        </p:txBody>
      </p:sp>
      <p:sp>
        <p:nvSpPr>
          <p:cNvPr id="18" name="Rectangle 17"/>
          <p:cNvSpPr/>
          <p:nvPr/>
        </p:nvSpPr>
        <p:spPr>
          <a:xfrm>
            <a:off x="5724128" y="400506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</a:t>
            </a:r>
            <a:endParaRPr lang="de-CH" sz="1400" dirty="0"/>
          </a:p>
        </p:txBody>
      </p:sp>
      <p:sp>
        <p:nvSpPr>
          <p:cNvPr id="19" name="Rectangle 18"/>
          <p:cNvSpPr/>
          <p:nvPr/>
        </p:nvSpPr>
        <p:spPr>
          <a:xfrm>
            <a:off x="6804248" y="400506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3-2</a:t>
            </a:r>
            <a:endParaRPr lang="de-CH" sz="1400" dirty="0"/>
          </a:p>
        </p:txBody>
      </p:sp>
      <p:sp>
        <p:nvSpPr>
          <p:cNvPr id="20" name="Oval 19"/>
          <p:cNvSpPr/>
          <p:nvPr/>
        </p:nvSpPr>
        <p:spPr>
          <a:xfrm>
            <a:off x="5375520" y="53012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Oval 20"/>
          <p:cNvSpPr/>
          <p:nvPr/>
        </p:nvSpPr>
        <p:spPr>
          <a:xfrm>
            <a:off x="6455640" y="53012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5228456" y="508518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3-1-0</a:t>
            </a:r>
            <a:endParaRPr lang="de-CH" sz="1400" dirty="0"/>
          </a:p>
        </p:txBody>
      </p:sp>
      <p:sp>
        <p:nvSpPr>
          <p:cNvPr id="23" name="Rectangle 22"/>
          <p:cNvSpPr/>
          <p:nvPr/>
        </p:nvSpPr>
        <p:spPr>
          <a:xfrm>
            <a:off x="6308576" y="5085184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3-1-1</a:t>
            </a:r>
            <a:endParaRPr lang="de-CH" sz="1400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Index </a:t>
            </a:r>
            <a:r>
              <a:rPr lang="de-DE" dirty="0" err="1" smtClean="0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59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932396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Oval 28"/>
          <p:cNvSpPr/>
          <p:nvPr/>
        </p:nvSpPr>
        <p:spPr>
          <a:xfrm>
            <a:off x="2918864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2" name="Straight Connector 51"/>
          <p:cNvCxnSpPr>
            <a:stCxn id="43" idx="1"/>
            <a:endCxn id="45" idx="0"/>
          </p:cNvCxnSpPr>
          <p:nvPr/>
        </p:nvCxnSpPr>
        <p:spPr>
          <a:xfrm flipH="1">
            <a:off x="2400938" y="2351570"/>
            <a:ext cx="1337754" cy="93341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1"/>
            <a:endCxn id="44" idx="0"/>
          </p:cNvCxnSpPr>
          <p:nvPr/>
        </p:nvCxnSpPr>
        <p:spPr>
          <a:xfrm flipH="1">
            <a:off x="1879964" y="2351570"/>
            <a:ext cx="1858728" cy="93341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51920" y="2495586"/>
            <a:ext cx="10260" cy="78939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9" idx="0"/>
          </p:cNvCxnSpPr>
          <p:nvPr/>
        </p:nvCxnSpPr>
        <p:spPr>
          <a:xfrm flipH="1">
            <a:off x="3388738" y="3573016"/>
            <a:ext cx="565416" cy="8580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48" idx="0"/>
          </p:cNvCxnSpPr>
          <p:nvPr/>
        </p:nvCxnSpPr>
        <p:spPr>
          <a:xfrm flipH="1">
            <a:off x="2867764" y="3573016"/>
            <a:ext cx="1086390" cy="8580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4"/>
            <a:endCxn id="27" idx="0"/>
          </p:cNvCxnSpPr>
          <p:nvPr/>
        </p:nvCxnSpPr>
        <p:spPr>
          <a:xfrm>
            <a:off x="3954716" y="2414842"/>
            <a:ext cx="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6" idx="3"/>
            <a:endCxn id="26" idx="0"/>
          </p:cNvCxnSpPr>
          <p:nvPr/>
        </p:nvCxnSpPr>
        <p:spPr>
          <a:xfrm flipH="1">
            <a:off x="2148420" y="2351570"/>
            <a:ext cx="1653544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5"/>
            <a:endCxn id="28" idx="0"/>
          </p:cNvCxnSpPr>
          <p:nvPr/>
        </p:nvCxnSpPr>
        <p:spPr>
          <a:xfrm>
            <a:off x="4107468" y="2351570"/>
            <a:ext cx="161970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3"/>
            <a:endCxn id="31" idx="0"/>
          </p:cNvCxnSpPr>
          <p:nvPr/>
        </p:nvCxnSpPr>
        <p:spPr>
          <a:xfrm flipH="1">
            <a:off x="3134888" y="3431690"/>
            <a:ext cx="667076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5"/>
            <a:endCxn id="32" idx="0"/>
          </p:cNvCxnSpPr>
          <p:nvPr/>
        </p:nvCxnSpPr>
        <p:spPr>
          <a:xfrm>
            <a:off x="4107468" y="3431690"/>
            <a:ext cx="7882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38692" y="198279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/>
          <p:cNvSpPr/>
          <p:nvPr/>
        </p:nvSpPr>
        <p:spPr>
          <a:xfrm>
            <a:off x="373869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Oval 19"/>
          <p:cNvSpPr/>
          <p:nvPr/>
        </p:nvSpPr>
        <p:spPr>
          <a:xfrm>
            <a:off x="551115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591628" y="176677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26" name="Rectangle 25"/>
          <p:cNvSpPr/>
          <p:nvPr/>
        </p:nvSpPr>
        <p:spPr>
          <a:xfrm>
            <a:off x="1785332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3-0</a:t>
            </a:r>
            <a:endParaRPr lang="de-CH" sz="1400" dirty="0"/>
          </a:p>
        </p:txBody>
      </p:sp>
      <p:sp>
        <p:nvSpPr>
          <p:cNvPr id="27" name="Rectangle 26"/>
          <p:cNvSpPr/>
          <p:nvPr/>
        </p:nvSpPr>
        <p:spPr>
          <a:xfrm>
            <a:off x="359162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</a:t>
            </a:r>
            <a:endParaRPr lang="de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536408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3-2</a:t>
            </a:r>
            <a:endParaRPr lang="de-CH" sz="1400" dirty="0"/>
          </a:p>
        </p:txBody>
      </p:sp>
      <p:sp>
        <p:nvSpPr>
          <p:cNvPr id="30" name="Oval 29"/>
          <p:cNvSpPr/>
          <p:nvPr/>
        </p:nvSpPr>
        <p:spPr>
          <a:xfrm>
            <a:off x="4679712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tangle 30"/>
          <p:cNvSpPr/>
          <p:nvPr/>
        </p:nvSpPr>
        <p:spPr>
          <a:xfrm>
            <a:off x="2771800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3-1-0</a:t>
            </a:r>
            <a:endParaRPr lang="de-CH" sz="1400" dirty="0"/>
          </a:p>
        </p:txBody>
      </p:sp>
      <p:sp>
        <p:nvSpPr>
          <p:cNvPr id="32" name="Rectangle 31"/>
          <p:cNvSpPr/>
          <p:nvPr/>
        </p:nvSpPr>
        <p:spPr>
          <a:xfrm>
            <a:off x="4532648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3-1-1</a:t>
            </a:r>
            <a:endParaRPr lang="de-CH" sz="1400" dirty="0"/>
          </a:p>
        </p:txBody>
      </p:sp>
      <p:sp>
        <p:nvSpPr>
          <p:cNvPr id="43" name="Rectangle 42"/>
          <p:cNvSpPr/>
          <p:nvPr/>
        </p:nvSpPr>
        <p:spPr>
          <a:xfrm>
            <a:off x="3738692" y="220755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de-CH" sz="1400" dirty="0"/>
          </a:p>
        </p:txBody>
      </p:sp>
      <p:sp>
        <p:nvSpPr>
          <p:cNvPr id="44" name="Rectangle 43"/>
          <p:cNvSpPr/>
          <p:nvPr/>
        </p:nvSpPr>
        <p:spPr>
          <a:xfrm>
            <a:off x="1674762" y="328498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CH" sz="1400" dirty="0"/>
          </a:p>
        </p:txBody>
      </p:sp>
      <p:sp>
        <p:nvSpPr>
          <p:cNvPr id="45" name="Rectangle 44"/>
          <p:cNvSpPr/>
          <p:nvPr/>
        </p:nvSpPr>
        <p:spPr>
          <a:xfrm>
            <a:off x="2195736" y="328498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de-CH" sz="1400" dirty="0"/>
          </a:p>
        </p:txBody>
      </p:sp>
      <p:sp>
        <p:nvSpPr>
          <p:cNvPr id="46" name="Rectangle 45"/>
          <p:cNvSpPr/>
          <p:nvPr/>
        </p:nvSpPr>
        <p:spPr>
          <a:xfrm>
            <a:off x="3748952" y="3284984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CH" sz="1400" dirty="0"/>
          </a:p>
        </p:txBody>
      </p:sp>
      <p:sp>
        <p:nvSpPr>
          <p:cNvPr id="48" name="Rectangle 47"/>
          <p:cNvSpPr/>
          <p:nvPr/>
        </p:nvSpPr>
        <p:spPr>
          <a:xfrm>
            <a:off x="2662562" y="443106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</a:t>
            </a:r>
            <a:endParaRPr lang="de-CH" sz="1400" dirty="0"/>
          </a:p>
        </p:txBody>
      </p:sp>
      <p:sp>
        <p:nvSpPr>
          <p:cNvPr id="49" name="Rectangle 48"/>
          <p:cNvSpPr/>
          <p:nvPr/>
        </p:nvSpPr>
        <p:spPr>
          <a:xfrm>
            <a:off x="3183536" y="443106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6</a:t>
            </a:r>
            <a:endParaRPr lang="de-CH" sz="1400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Feature-</a:t>
            </a:r>
            <a:r>
              <a:rPr lang="de-DE" dirty="0" err="1" smtClean="0"/>
              <a:t>Switching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537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27" idx="3"/>
            <a:endCxn id="36" idx="1"/>
          </p:cNvCxnSpPr>
          <p:nvPr/>
        </p:nvCxnSpPr>
        <p:spPr>
          <a:xfrm>
            <a:off x="4149096" y="2342834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Node-Switching</a:t>
            </a:r>
            <a:endParaRPr lang="de-CH" dirty="0"/>
          </a:p>
        </p:txBody>
      </p:sp>
      <p:sp>
        <p:nvSpPr>
          <p:cNvPr id="5" name="Oval 4"/>
          <p:cNvSpPr/>
          <p:nvPr/>
        </p:nvSpPr>
        <p:spPr>
          <a:xfrm>
            <a:off x="1932396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2918864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Connector 11"/>
          <p:cNvCxnSpPr>
            <a:stCxn id="17" idx="4"/>
            <a:endCxn id="22" idx="0"/>
          </p:cNvCxnSpPr>
          <p:nvPr/>
        </p:nvCxnSpPr>
        <p:spPr>
          <a:xfrm>
            <a:off x="3954716" y="2414842"/>
            <a:ext cx="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7" idx="3"/>
            <a:endCxn id="21" idx="0"/>
          </p:cNvCxnSpPr>
          <p:nvPr/>
        </p:nvCxnSpPr>
        <p:spPr>
          <a:xfrm flipH="1">
            <a:off x="2148420" y="2351570"/>
            <a:ext cx="1653544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5"/>
            <a:endCxn id="23" idx="0"/>
          </p:cNvCxnSpPr>
          <p:nvPr/>
        </p:nvCxnSpPr>
        <p:spPr>
          <a:xfrm>
            <a:off x="4107468" y="2351570"/>
            <a:ext cx="161970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3"/>
            <a:endCxn id="25" idx="0"/>
          </p:cNvCxnSpPr>
          <p:nvPr/>
        </p:nvCxnSpPr>
        <p:spPr>
          <a:xfrm flipH="1">
            <a:off x="3134888" y="3431690"/>
            <a:ext cx="667076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5"/>
            <a:endCxn id="26" idx="0"/>
          </p:cNvCxnSpPr>
          <p:nvPr/>
        </p:nvCxnSpPr>
        <p:spPr>
          <a:xfrm>
            <a:off x="4107468" y="3431690"/>
            <a:ext cx="788268" cy="495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38692" y="198279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/>
          <p:cNvSpPr/>
          <p:nvPr/>
        </p:nvSpPr>
        <p:spPr>
          <a:xfrm>
            <a:off x="373869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/>
          <p:cNvSpPr/>
          <p:nvPr/>
        </p:nvSpPr>
        <p:spPr>
          <a:xfrm>
            <a:off x="5511152" y="306291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3591628" y="176677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21" name="Rectangle 20"/>
          <p:cNvSpPr/>
          <p:nvPr/>
        </p:nvSpPr>
        <p:spPr>
          <a:xfrm>
            <a:off x="1785332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3-0</a:t>
            </a:r>
            <a:endParaRPr lang="de-CH" sz="1400" dirty="0"/>
          </a:p>
        </p:txBody>
      </p:sp>
      <p:sp>
        <p:nvSpPr>
          <p:cNvPr id="22" name="Rectangle 21"/>
          <p:cNvSpPr/>
          <p:nvPr/>
        </p:nvSpPr>
        <p:spPr>
          <a:xfrm>
            <a:off x="359162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</a:t>
            </a:r>
            <a:endParaRPr lang="de-CH" sz="1400" dirty="0"/>
          </a:p>
        </p:txBody>
      </p:sp>
      <p:sp>
        <p:nvSpPr>
          <p:cNvPr id="23" name="Rectangle 22"/>
          <p:cNvSpPr/>
          <p:nvPr/>
        </p:nvSpPr>
        <p:spPr>
          <a:xfrm>
            <a:off x="5364088" y="284689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3-2</a:t>
            </a:r>
            <a:endParaRPr lang="de-CH" sz="1400" dirty="0"/>
          </a:p>
        </p:txBody>
      </p:sp>
      <p:sp>
        <p:nvSpPr>
          <p:cNvPr id="24" name="Oval 23"/>
          <p:cNvSpPr/>
          <p:nvPr/>
        </p:nvSpPr>
        <p:spPr>
          <a:xfrm>
            <a:off x="4679712" y="41430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2771800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3-1-0</a:t>
            </a:r>
            <a:endParaRPr lang="de-CH" sz="1400" dirty="0"/>
          </a:p>
        </p:txBody>
      </p:sp>
      <p:sp>
        <p:nvSpPr>
          <p:cNvPr id="26" name="Rectangle 25"/>
          <p:cNvSpPr/>
          <p:nvPr/>
        </p:nvSpPr>
        <p:spPr>
          <a:xfrm>
            <a:off x="4532648" y="3927010"/>
            <a:ext cx="72617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3-1-1</a:t>
            </a:r>
            <a:endParaRPr lang="de-CH" sz="1400" dirty="0"/>
          </a:p>
        </p:txBody>
      </p:sp>
      <p:sp>
        <p:nvSpPr>
          <p:cNvPr id="27" name="Rectangle 26"/>
          <p:cNvSpPr/>
          <p:nvPr/>
        </p:nvSpPr>
        <p:spPr>
          <a:xfrm>
            <a:off x="3738692" y="2198818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de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1943218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CH" sz="1400" dirty="0"/>
          </a:p>
        </p:txBody>
      </p:sp>
      <p:sp>
        <p:nvSpPr>
          <p:cNvPr id="30" name="Rectangle 29"/>
          <p:cNvSpPr/>
          <p:nvPr/>
        </p:nvSpPr>
        <p:spPr>
          <a:xfrm>
            <a:off x="3748952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CH" sz="1400" dirty="0"/>
          </a:p>
        </p:txBody>
      </p:sp>
      <p:sp>
        <p:nvSpPr>
          <p:cNvPr id="31" name="Rectangle 30"/>
          <p:cNvSpPr/>
          <p:nvPr/>
        </p:nvSpPr>
        <p:spPr>
          <a:xfrm>
            <a:off x="5521974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CH" sz="1400" dirty="0"/>
          </a:p>
        </p:txBody>
      </p:sp>
      <p:sp>
        <p:nvSpPr>
          <p:cNvPr id="34" name="Rectangle 33"/>
          <p:cNvSpPr/>
          <p:nvPr/>
        </p:nvSpPr>
        <p:spPr>
          <a:xfrm>
            <a:off x="2929686" y="443106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</a:t>
            </a:r>
            <a:endParaRPr lang="de-CH" sz="1400" dirty="0"/>
          </a:p>
        </p:txBody>
      </p:sp>
      <p:sp>
        <p:nvSpPr>
          <p:cNvPr id="35" name="Rectangle 34"/>
          <p:cNvSpPr/>
          <p:nvPr/>
        </p:nvSpPr>
        <p:spPr>
          <a:xfrm>
            <a:off x="4679712" y="442741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6</a:t>
            </a:r>
            <a:endParaRPr lang="de-CH" sz="1400" dirty="0"/>
          </a:p>
        </p:txBody>
      </p:sp>
      <p:sp>
        <p:nvSpPr>
          <p:cNvPr id="36" name="Rectangle 35"/>
          <p:cNvSpPr/>
          <p:nvPr/>
        </p:nvSpPr>
        <p:spPr>
          <a:xfrm>
            <a:off x="4427984" y="2198818"/>
            <a:ext cx="48933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1-5</a:t>
            </a:r>
            <a:endParaRPr lang="de-CH" sz="1400" dirty="0"/>
          </a:p>
        </p:txBody>
      </p:sp>
      <p:cxnSp>
        <p:nvCxnSpPr>
          <p:cNvPr id="39" name="Straight Connector 38"/>
          <p:cNvCxnSpPr>
            <a:endCxn id="40" idx="1"/>
          </p:cNvCxnSpPr>
          <p:nvPr/>
        </p:nvCxnSpPr>
        <p:spPr>
          <a:xfrm>
            <a:off x="4158748" y="3412338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37636" y="3268322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5,6</a:t>
            </a:r>
            <a:endParaRPr lang="de-CH" sz="1400" dirty="0"/>
          </a:p>
        </p:txBody>
      </p:sp>
      <p:cxnSp>
        <p:nvCxnSpPr>
          <p:cNvPr id="41" name="Straight Connector 40"/>
          <p:cNvCxnSpPr>
            <a:endCxn id="42" idx="1"/>
          </p:cNvCxnSpPr>
          <p:nvPr/>
        </p:nvCxnSpPr>
        <p:spPr>
          <a:xfrm>
            <a:off x="3334084" y="4569434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12972" y="4425418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5,6</a:t>
            </a:r>
            <a:endParaRPr lang="de-CH" sz="1400" dirty="0"/>
          </a:p>
        </p:txBody>
      </p:sp>
      <p:cxnSp>
        <p:nvCxnSpPr>
          <p:cNvPr id="46" name="Straight Connector 45"/>
          <p:cNvCxnSpPr>
            <a:endCxn id="47" idx="1"/>
          </p:cNvCxnSpPr>
          <p:nvPr/>
        </p:nvCxnSpPr>
        <p:spPr>
          <a:xfrm>
            <a:off x="2298888" y="3412912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77776" y="3268896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2,3</a:t>
            </a:r>
            <a:endParaRPr lang="de-CH" sz="14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727176" y="1910786"/>
            <a:ext cx="1077072" cy="654118"/>
          </a:xfrm>
          <a:prstGeom prst="wedgeRectCallout">
            <a:avLst>
              <a:gd name="adj1" fmla="val -126010"/>
              <a:gd name="adj2" fmla="val 189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Feature 6 is not represented anymore</a:t>
            </a:r>
            <a:endParaRPr lang="de-CH" sz="1100" dirty="0"/>
          </a:p>
        </p:txBody>
      </p:sp>
      <p:cxnSp>
        <p:nvCxnSpPr>
          <p:cNvPr id="49" name="Straight Connector 48"/>
          <p:cNvCxnSpPr>
            <a:endCxn id="50" idx="1"/>
          </p:cNvCxnSpPr>
          <p:nvPr/>
        </p:nvCxnSpPr>
        <p:spPr>
          <a:xfrm>
            <a:off x="5949296" y="3412338"/>
            <a:ext cx="27888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28184" y="3268322"/>
            <a:ext cx="4104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1520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610</Words>
  <Application>Microsoft Office PowerPoint</Application>
  <PresentationFormat>On-screen Show (4:3)</PresentationFormat>
  <Paragraphs>220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Nodes in i3s </vt:lpstr>
      <vt:lpstr>Dealing with Heavy Features </vt:lpstr>
      <vt:lpstr>Feature-based LoD </vt:lpstr>
      <vt:lpstr>Feature-based LoD with Aggregation </vt:lpstr>
      <vt:lpstr>LoD Precision </vt:lpstr>
      <vt:lpstr>LoD Selection, Example </vt:lpstr>
      <vt:lpstr>Index Structure</vt:lpstr>
      <vt:lpstr>Feature-Switching</vt:lpstr>
      <vt:lpstr>Node-Switching</vt:lpstr>
      <vt:lpstr>PowerPoint Presentation</vt:lpstr>
      <vt:lpstr>Scene Layer Package (SPK)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Reitz</dc:creator>
  <cp:lastModifiedBy>Tamrat Belayneh</cp:lastModifiedBy>
  <cp:revision>16</cp:revision>
  <dcterms:created xsi:type="dcterms:W3CDTF">2014-05-13T07:59:01Z</dcterms:created>
  <dcterms:modified xsi:type="dcterms:W3CDTF">2016-08-26T05:49:18Z</dcterms:modified>
</cp:coreProperties>
</file>