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4" r:id="rId2"/>
    <p:sldId id="265" r:id="rId3"/>
    <p:sldId id="266" r:id="rId4"/>
    <p:sldId id="267" r:id="rId5"/>
    <p:sldId id="262" r:id="rId6"/>
    <p:sldId id="263" r:id="rId7"/>
    <p:sldId id="257" r:id="rId8"/>
    <p:sldId id="258" r:id="rId9"/>
    <p:sldId id="259" r:id="rId10"/>
    <p:sldId id="261" r:id="rId11"/>
    <p:sldId id="260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1642" y="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D45C97-1077-4622-A936-229BE89647D5}" type="datetimeFigureOut">
              <a:rPr lang="de-CH" smtClean="0"/>
              <a:t>09.06.2015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E9143E-EF4A-4301-818F-AAC38F278E0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73619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LoD is tied to the index structure, which is determined by loads.</a:t>
            </a:r>
            <a:r>
              <a:rPr lang="de-DE" baseline="0" dirty="0" smtClean="0"/>
              <a:t> </a:t>
            </a:r>
          </a:p>
          <a:p>
            <a:r>
              <a:rPr lang="de-DE" baseline="0" dirty="0" smtClean="0"/>
              <a:t>All nodes have the same capacity limits.</a:t>
            </a:r>
          </a:p>
          <a:p>
            <a:endParaRPr lang="de-D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AE6CB-03BB-428E-A500-DF2DA71FA20F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43516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We pull down the zipper on that heavy feature.</a:t>
            </a:r>
          </a:p>
          <a:p>
            <a:r>
              <a:rPr lang="de-DE" dirty="0" smtClean="0"/>
              <a:t>A heavy feature is exploded in as many parts</a:t>
            </a:r>
            <a:r>
              <a:rPr lang="de-DE" baseline="0" dirty="0" smtClean="0"/>
              <a:t> as required so that no part exceeds node capacity. Typically this is done by exploding it to geometry parts/components.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AE6CB-03BB-428E-A500-DF2DA71FA20F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51286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2 separate issues:</a:t>
            </a:r>
          </a:p>
          <a:p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smtClean="0"/>
              <a:t>Where do the LoDs come from?</a:t>
            </a:r>
          </a:p>
          <a:p>
            <a:pPr marL="171450" indent="-171450">
              <a:buFontTx/>
              <a:buChar char="-"/>
            </a:pPr>
            <a:r>
              <a:rPr lang="de-DE" dirty="0" smtClean="0"/>
              <a:t>How to manage the</a:t>
            </a:r>
            <a:r>
              <a:rPr lang="de-DE" baseline="0" dirty="0" smtClean="0"/>
              <a:t> representation of each feature?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0" indent="0">
              <a:buFontTx/>
              <a:buNone/>
            </a:pPr>
            <a:r>
              <a:rPr lang="de-DE" baseline="0" dirty="0" smtClean="0"/>
              <a:t>Having Feature-based LoD is independent of the geometry &amp; texture aggregation!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AE6CB-03BB-428E-A500-DF2DA71FA20F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73450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AE6CB-03BB-428E-A500-DF2DA71FA20F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0024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Every node has a precision value</a:t>
            </a:r>
            <a:r>
              <a:rPr lang="de-DE" baseline="0" dirty="0" smtClean="0"/>
              <a:t> that a client can use to pick the appropriate level of detail.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AE6CB-03BB-428E-A500-DF2DA71FA20F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21049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The client knows about the toelrated screenspace error, e.g.</a:t>
            </a:r>
            <a:r>
              <a:rPr lang="de-DE" baseline="0" dirty="0" smtClean="0"/>
              <a:t> 10px or 1% of the height of the screen.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AE6CB-03BB-428E-A500-DF2DA71FA20F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69096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7DB91-D4F4-47C0-BB7C-05B39326A595}" type="datetimeFigureOut">
              <a:rPr lang="de-CH" smtClean="0"/>
              <a:t>09.06.2015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77634-58BC-4012-9651-1A4460382D8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14094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7DB91-D4F4-47C0-BB7C-05B39326A595}" type="datetimeFigureOut">
              <a:rPr lang="de-CH" smtClean="0"/>
              <a:t>09.06.2015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77634-58BC-4012-9651-1A4460382D8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61107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7DB91-D4F4-47C0-BB7C-05B39326A595}" type="datetimeFigureOut">
              <a:rPr lang="de-CH" smtClean="0"/>
              <a:t>09.06.2015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77634-58BC-4012-9651-1A4460382D8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599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7DB91-D4F4-47C0-BB7C-05B39326A595}" type="datetimeFigureOut">
              <a:rPr lang="de-CH" smtClean="0"/>
              <a:t>09.06.2015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77634-58BC-4012-9651-1A4460382D8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1648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7DB91-D4F4-47C0-BB7C-05B39326A595}" type="datetimeFigureOut">
              <a:rPr lang="de-CH" smtClean="0"/>
              <a:t>09.06.2015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77634-58BC-4012-9651-1A4460382D8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19374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7DB91-D4F4-47C0-BB7C-05B39326A595}" type="datetimeFigureOut">
              <a:rPr lang="de-CH" smtClean="0"/>
              <a:t>09.06.2015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77634-58BC-4012-9651-1A4460382D8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14409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7DB91-D4F4-47C0-BB7C-05B39326A595}" type="datetimeFigureOut">
              <a:rPr lang="de-CH" smtClean="0"/>
              <a:t>09.06.2015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77634-58BC-4012-9651-1A4460382D8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943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7DB91-D4F4-47C0-BB7C-05B39326A595}" type="datetimeFigureOut">
              <a:rPr lang="de-CH" smtClean="0"/>
              <a:t>09.06.2015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77634-58BC-4012-9651-1A4460382D8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01781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7DB91-D4F4-47C0-BB7C-05B39326A595}" type="datetimeFigureOut">
              <a:rPr lang="de-CH" smtClean="0"/>
              <a:t>09.06.2015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77634-58BC-4012-9651-1A4460382D8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37092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7DB91-D4F4-47C0-BB7C-05B39326A595}" type="datetimeFigureOut">
              <a:rPr lang="de-CH" smtClean="0"/>
              <a:t>09.06.2015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77634-58BC-4012-9651-1A4460382D8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56613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7DB91-D4F4-47C0-BB7C-05B39326A595}" type="datetimeFigureOut">
              <a:rPr lang="de-CH" smtClean="0"/>
              <a:t>09.06.2015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77634-58BC-4012-9651-1A4460382D8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302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7DB91-D4F4-47C0-BB7C-05B39326A595}" type="datetimeFigureOut">
              <a:rPr lang="de-CH" smtClean="0"/>
              <a:t>09.06.2015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77634-58BC-4012-9651-1A4460382D8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49207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311758" y="1412776"/>
            <a:ext cx="2376264" cy="2376264"/>
          </a:xfrm>
          <a:prstGeom prst="ellipse">
            <a:avLst/>
          </a:prstGeom>
          <a:noFill/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Freeform 10"/>
          <p:cNvSpPr/>
          <p:nvPr/>
        </p:nvSpPr>
        <p:spPr>
          <a:xfrm>
            <a:off x="3579002" y="2438416"/>
            <a:ext cx="945799" cy="829040"/>
          </a:xfrm>
          <a:custGeom>
            <a:avLst/>
            <a:gdLst>
              <a:gd name="connsiteX0" fmla="*/ 105798 w 725474"/>
              <a:gd name="connsiteY0" fmla="*/ 1057984 h 1057984"/>
              <a:gd name="connsiteX1" fmla="*/ 105798 w 725474"/>
              <a:gd name="connsiteY1" fmla="*/ 1057984 h 1057984"/>
              <a:gd name="connsiteX2" fmla="*/ 105798 w 725474"/>
              <a:gd name="connsiteY2" fmla="*/ 370294 h 1057984"/>
              <a:gd name="connsiteX3" fmla="*/ 0 w 725474"/>
              <a:gd name="connsiteY3" fmla="*/ 370294 h 1057984"/>
              <a:gd name="connsiteX4" fmla="*/ 370294 w 725474"/>
              <a:gd name="connsiteY4" fmla="*/ 0 h 1057984"/>
              <a:gd name="connsiteX5" fmla="*/ 725474 w 725474"/>
              <a:gd name="connsiteY5" fmla="*/ 355180 h 1057984"/>
              <a:gd name="connsiteX6" fmla="*/ 619676 w 725474"/>
              <a:gd name="connsiteY6" fmla="*/ 355180 h 1057984"/>
              <a:gd name="connsiteX7" fmla="*/ 619676 w 725474"/>
              <a:gd name="connsiteY7" fmla="*/ 1035313 h 1057984"/>
              <a:gd name="connsiteX8" fmla="*/ 105798 w 725474"/>
              <a:gd name="connsiteY8" fmla="*/ 1057984 h 1057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5474" h="1057984">
                <a:moveTo>
                  <a:pt x="105798" y="1057984"/>
                </a:moveTo>
                <a:lnTo>
                  <a:pt x="105798" y="1057984"/>
                </a:lnTo>
                <a:lnTo>
                  <a:pt x="105798" y="370294"/>
                </a:lnTo>
                <a:lnTo>
                  <a:pt x="0" y="370294"/>
                </a:lnTo>
                <a:lnTo>
                  <a:pt x="370294" y="0"/>
                </a:lnTo>
                <a:lnTo>
                  <a:pt x="725474" y="355180"/>
                </a:lnTo>
                <a:lnTo>
                  <a:pt x="619676" y="355180"/>
                </a:lnTo>
                <a:lnTo>
                  <a:pt x="619676" y="1035313"/>
                </a:lnTo>
                <a:lnTo>
                  <a:pt x="105798" y="1057984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</a:t>
            </a:r>
            <a:br>
              <a:rPr lang="de-DE" dirty="0" smtClean="0"/>
            </a:br>
            <a:r>
              <a:rPr lang="de-DE" dirty="0" smtClean="0"/>
              <a:t>100KB</a:t>
            </a:r>
            <a:endParaRPr lang="de-CH" dirty="0"/>
          </a:p>
        </p:txBody>
      </p:sp>
      <p:sp>
        <p:nvSpPr>
          <p:cNvPr id="33" name="Freeform 32"/>
          <p:cNvSpPr/>
          <p:nvPr/>
        </p:nvSpPr>
        <p:spPr>
          <a:xfrm>
            <a:off x="4416789" y="1934360"/>
            <a:ext cx="1053811" cy="1333096"/>
          </a:xfrm>
          <a:custGeom>
            <a:avLst/>
            <a:gdLst>
              <a:gd name="connsiteX0" fmla="*/ 105798 w 725474"/>
              <a:gd name="connsiteY0" fmla="*/ 1057984 h 1057984"/>
              <a:gd name="connsiteX1" fmla="*/ 105798 w 725474"/>
              <a:gd name="connsiteY1" fmla="*/ 1057984 h 1057984"/>
              <a:gd name="connsiteX2" fmla="*/ 105798 w 725474"/>
              <a:gd name="connsiteY2" fmla="*/ 370294 h 1057984"/>
              <a:gd name="connsiteX3" fmla="*/ 0 w 725474"/>
              <a:gd name="connsiteY3" fmla="*/ 370294 h 1057984"/>
              <a:gd name="connsiteX4" fmla="*/ 370294 w 725474"/>
              <a:gd name="connsiteY4" fmla="*/ 0 h 1057984"/>
              <a:gd name="connsiteX5" fmla="*/ 725474 w 725474"/>
              <a:gd name="connsiteY5" fmla="*/ 355180 h 1057984"/>
              <a:gd name="connsiteX6" fmla="*/ 619676 w 725474"/>
              <a:gd name="connsiteY6" fmla="*/ 355180 h 1057984"/>
              <a:gd name="connsiteX7" fmla="*/ 619676 w 725474"/>
              <a:gd name="connsiteY7" fmla="*/ 1035313 h 1057984"/>
              <a:gd name="connsiteX8" fmla="*/ 105798 w 725474"/>
              <a:gd name="connsiteY8" fmla="*/ 1057984 h 1057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5474" h="1057984">
                <a:moveTo>
                  <a:pt x="105798" y="1057984"/>
                </a:moveTo>
                <a:lnTo>
                  <a:pt x="105798" y="1057984"/>
                </a:lnTo>
                <a:lnTo>
                  <a:pt x="105798" y="370294"/>
                </a:lnTo>
                <a:lnTo>
                  <a:pt x="0" y="370294"/>
                </a:lnTo>
                <a:lnTo>
                  <a:pt x="370294" y="0"/>
                </a:lnTo>
                <a:lnTo>
                  <a:pt x="725474" y="355180"/>
                </a:lnTo>
                <a:lnTo>
                  <a:pt x="619676" y="355180"/>
                </a:lnTo>
                <a:lnTo>
                  <a:pt x="619676" y="1035313"/>
                </a:lnTo>
                <a:lnTo>
                  <a:pt x="105798" y="1057984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</a:t>
            </a:r>
            <a:br>
              <a:rPr lang="de-DE" dirty="0" smtClean="0"/>
            </a:br>
            <a:r>
              <a:rPr lang="de-DE" dirty="0" smtClean="0"/>
              <a:t>4MB</a:t>
            </a:r>
            <a:endParaRPr lang="de-CH" dirty="0"/>
          </a:p>
        </p:txBody>
      </p:sp>
      <p:sp>
        <p:nvSpPr>
          <p:cNvPr id="46" name="Rectangle 45"/>
          <p:cNvSpPr/>
          <p:nvPr/>
        </p:nvSpPr>
        <p:spPr>
          <a:xfrm>
            <a:off x="4355874" y="3698556"/>
            <a:ext cx="288032" cy="360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</a:t>
            </a:r>
            <a:endParaRPr lang="de-CH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Nodes in i3s</a:t>
            </a:r>
            <a:br>
              <a:rPr lang="de-DE" dirty="0" smtClean="0"/>
            </a:br>
            <a:endParaRPr lang="de-CH" dirty="0"/>
          </a:p>
        </p:txBody>
      </p:sp>
      <p:sp>
        <p:nvSpPr>
          <p:cNvPr id="19" name="Folded Corner 18"/>
          <p:cNvSpPr/>
          <p:nvPr/>
        </p:nvSpPr>
        <p:spPr>
          <a:xfrm>
            <a:off x="323528" y="4525841"/>
            <a:ext cx="864096" cy="1008112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i="1" dirty="0" smtClean="0"/>
              <a:t>NID</a:t>
            </a:r>
          </a:p>
          <a:p>
            <a:pPr algn="ctr"/>
            <a:r>
              <a:rPr lang="de-DE" sz="1600" i="1" dirty="0" smtClean="0"/>
              <a:t>(1K)</a:t>
            </a:r>
          </a:p>
        </p:txBody>
      </p:sp>
      <p:sp>
        <p:nvSpPr>
          <p:cNvPr id="20" name="Folded Corner 19"/>
          <p:cNvSpPr/>
          <p:nvPr/>
        </p:nvSpPr>
        <p:spPr>
          <a:xfrm>
            <a:off x="1295443" y="4525841"/>
            <a:ext cx="1980413" cy="1008112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i="1" dirty="0" smtClean="0"/>
              <a:t>FeatureData</a:t>
            </a:r>
          </a:p>
          <a:p>
            <a:pPr algn="ctr"/>
            <a:r>
              <a:rPr lang="de-DE" sz="1600" i="1" dirty="0" smtClean="0"/>
              <a:t>(10K)</a:t>
            </a:r>
          </a:p>
        </p:txBody>
      </p:sp>
      <p:sp>
        <p:nvSpPr>
          <p:cNvPr id="21" name="Folded Corner 20"/>
          <p:cNvSpPr/>
          <p:nvPr/>
        </p:nvSpPr>
        <p:spPr>
          <a:xfrm>
            <a:off x="3419872" y="4521732"/>
            <a:ext cx="2520280" cy="1008112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i="1" dirty="0" smtClean="0"/>
              <a:t>Geometry</a:t>
            </a:r>
          </a:p>
          <a:p>
            <a:pPr algn="ctr"/>
            <a:r>
              <a:rPr lang="de-DE" sz="1600" i="1" dirty="0" smtClean="0"/>
              <a:t>(500K)</a:t>
            </a:r>
            <a:endParaRPr lang="de-DE" sz="1600" i="1" dirty="0"/>
          </a:p>
        </p:txBody>
      </p:sp>
      <p:sp>
        <p:nvSpPr>
          <p:cNvPr id="22" name="Folded Corner 21"/>
          <p:cNvSpPr/>
          <p:nvPr/>
        </p:nvSpPr>
        <p:spPr>
          <a:xfrm>
            <a:off x="6084168" y="4521732"/>
            <a:ext cx="2736304" cy="1008112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i="1" dirty="0" smtClean="0"/>
              <a:t>Textures</a:t>
            </a:r>
          </a:p>
          <a:p>
            <a:pPr algn="ctr"/>
            <a:r>
              <a:rPr lang="de-DE" sz="1600" i="1" dirty="0" smtClean="0"/>
              <a:t>(3.6M)</a:t>
            </a:r>
          </a:p>
        </p:txBody>
      </p:sp>
      <p:sp>
        <p:nvSpPr>
          <p:cNvPr id="2" name="Right Brace 1"/>
          <p:cNvSpPr/>
          <p:nvPr/>
        </p:nvSpPr>
        <p:spPr>
          <a:xfrm rot="5400000">
            <a:off x="4427984" y="1635273"/>
            <a:ext cx="360040" cy="842493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TextBox 2"/>
          <p:cNvSpPr txBox="1"/>
          <p:nvPr/>
        </p:nvSpPr>
        <p:spPr>
          <a:xfrm>
            <a:off x="1623725" y="6156012"/>
            <a:ext cx="5968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smtClean="0"/>
              <a:t>Example Constraints per node: 5 MB, maximum 500 features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218485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260648" y="116632"/>
            <a:ext cx="11238845" cy="6956569"/>
            <a:chOff x="-1260648" y="116632"/>
            <a:chExt cx="11238845" cy="6956569"/>
          </a:xfrm>
        </p:grpSpPr>
        <p:sp>
          <p:nvSpPr>
            <p:cNvPr id="4" name="Rectangle 3"/>
            <p:cNvSpPr/>
            <p:nvPr/>
          </p:nvSpPr>
          <p:spPr>
            <a:xfrm>
              <a:off x="395536" y="1190489"/>
              <a:ext cx="1872208" cy="231051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dirty="0" smtClean="0"/>
                <a:t>Bundle 0</a:t>
              </a:r>
              <a:endParaRPr lang="de-CH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411133" y="1190489"/>
              <a:ext cx="1872208" cy="231051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dirty="0" smtClean="0"/>
                <a:t>Bundle 1</a:t>
              </a:r>
              <a:endParaRPr lang="de-CH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427984" y="1190489"/>
              <a:ext cx="1872208" cy="231051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dirty="0" smtClean="0"/>
                <a:t>Bundle 2</a:t>
              </a:r>
              <a:endParaRPr lang="de-CH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444208" y="1181228"/>
              <a:ext cx="1872208" cy="231051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dirty="0" smtClean="0"/>
                <a:t>Bundle n</a:t>
              </a:r>
              <a:endParaRPr lang="de-CH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7544" y="1628800"/>
              <a:ext cx="1728192" cy="86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Feature Data Doc. 0</a:t>
              </a:r>
              <a:endParaRPr lang="de-CH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483141" y="1632265"/>
              <a:ext cx="1728192" cy="86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Feature Data Doc. 1</a:t>
              </a:r>
              <a:endParaRPr lang="de-CH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499992" y="1628800"/>
              <a:ext cx="1728192" cy="86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Feature Data Doc. 2</a:t>
              </a:r>
              <a:endParaRPr lang="de-CH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516216" y="1613476"/>
              <a:ext cx="1728192" cy="86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Feature Data Doc. n</a:t>
              </a:r>
              <a:endParaRPr lang="de-CH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1947" y="2564904"/>
              <a:ext cx="1728192" cy="86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Geometry Data TypedArray 0</a:t>
              </a:r>
              <a:endParaRPr lang="de-CH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51520" y="692696"/>
              <a:ext cx="8208912" cy="5400600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b="1" i="1" dirty="0" err="1" smtClean="0">
                  <a:solidFill>
                    <a:schemeClr val="tx1"/>
                  </a:solidFill>
                </a:rPr>
                <a:t>Node</a:t>
              </a:r>
              <a:r>
                <a:rPr lang="de-DE" b="1" i="1" dirty="0" smtClean="0">
                  <a:solidFill>
                    <a:schemeClr val="tx1"/>
                  </a:solidFill>
                </a:rPr>
                <a:t> 3-3-4-1, 10 MB capacity</a:t>
              </a:r>
              <a:endParaRPr lang="de-CH" b="1" i="1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7544" y="4149406"/>
              <a:ext cx="1728192" cy="86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Texture Set </a:t>
              </a:r>
              <a:br>
                <a:rPr lang="de-DE" dirty="0" smtClean="0"/>
              </a:br>
              <a:r>
                <a:rPr lang="de-DE" dirty="0" smtClean="0"/>
                <a:t>0_0</a:t>
              </a:r>
              <a:endParaRPr lang="de-CH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73141" y="5085510"/>
              <a:ext cx="1728192" cy="86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Texture Set </a:t>
              </a:r>
              <a:br>
                <a:rPr lang="de-DE" dirty="0" smtClean="0"/>
              </a:br>
              <a:r>
                <a:rPr lang="de-DE" dirty="0" smtClean="0"/>
                <a:t>0_1</a:t>
              </a:r>
              <a:endParaRPr lang="de-CH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83141" y="2564904"/>
              <a:ext cx="1728192" cy="86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Geometry Data TypedArray 1</a:t>
              </a:r>
              <a:endParaRPr lang="de-CH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99992" y="2564904"/>
              <a:ext cx="1728192" cy="86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Geometry Data TypedArray 2</a:t>
              </a:r>
              <a:endParaRPr lang="de-CH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505589" y="4149406"/>
              <a:ext cx="1728192" cy="86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Texture Set </a:t>
              </a:r>
              <a:br>
                <a:rPr lang="de-DE" dirty="0" smtClean="0"/>
              </a:br>
              <a:r>
                <a:rPr lang="de-DE" dirty="0" smtClean="0"/>
                <a:t>2_0</a:t>
              </a:r>
              <a:endParaRPr lang="de-CH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511186" y="5085510"/>
              <a:ext cx="1728192" cy="86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Texture Set </a:t>
              </a:r>
              <a:br>
                <a:rPr lang="de-DE" dirty="0" smtClean="0"/>
              </a:br>
              <a:r>
                <a:rPr lang="de-DE" dirty="0" smtClean="0"/>
                <a:t>2_1</a:t>
              </a:r>
              <a:endParaRPr lang="de-CH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516216" y="2546265"/>
              <a:ext cx="1728192" cy="86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Geometry Data TypedArray n</a:t>
              </a:r>
              <a:endParaRPr lang="de-CH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521813" y="4130767"/>
              <a:ext cx="1728192" cy="86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Texture Set </a:t>
              </a:r>
              <a:br>
                <a:rPr lang="de-DE" dirty="0" smtClean="0"/>
              </a:br>
              <a:r>
                <a:rPr lang="de-DE" dirty="0" smtClean="0"/>
                <a:t>n_0</a:t>
              </a:r>
              <a:endParaRPr lang="de-CH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527410" y="5066871"/>
              <a:ext cx="1728192" cy="86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Texture Set </a:t>
              </a:r>
              <a:br>
                <a:rPr lang="de-DE" dirty="0" smtClean="0"/>
              </a:br>
              <a:r>
                <a:rPr lang="de-DE" dirty="0" smtClean="0"/>
                <a:t>n_1</a:t>
              </a:r>
              <a:endParaRPr lang="de-CH" dirty="0"/>
            </a:p>
          </p:txBody>
        </p:sp>
        <p:sp>
          <p:nvSpPr>
            <p:cNvPr id="25" name="Rounded Rectangular Callout 24"/>
            <p:cNvSpPr/>
            <p:nvPr/>
          </p:nvSpPr>
          <p:spPr>
            <a:xfrm>
              <a:off x="475888" y="116632"/>
              <a:ext cx="1008112" cy="792088"/>
            </a:xfrm>
            <a:prstGeom prst="wedgeRoundRectCallout">
              <a:avLst>
                <a:gd name="adj1" fmla="val -19404"/>
                <a:gd name="adj2" fmla="val 96847"/>
                <a:gd name="adj3" fmla="val 16667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Bundle capacity: 512KB</a:t>
              </a:r>
              <a:endParaRPr lang="de-CH" sz="1400" dirty="0"/>
            </a:p>
          </p:txBody>
        </p:sp>
        <p:sp>
          <p:nvSpPr>
            <p:cNvPr id="26" name="Rounded Rectangular Callout 25"/>
            <p:cNvSpPr/>
            <p:nvPr/>
          </p:nvSpPr>
          <p:spPr>
            <a:xfrm>
              <a:off x="904562" y="6281113"/>
              <a:ext cx="1584176" cy="792088"/>
            </a:xfrm>
            <a:prstGeom prst="wedgeRoundRectCallout">
              <a:avLst>
                <a:gd name="adj1" fmla="val -23318"/>
                <a:gd name="adj2" fmla="val -94396"/>
                <a:gd name="adj3" fmla="val 16667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A Node may have any number of textures.</a:t>
              </a:r>
              <a:endParaRPr lang="de-CH" sz="1400" dirty="0"/>
            </a:p>
          </p:txBody>
        </p:sp>
        <p:sp>
          <p:nvSpPr>
            <p:cNvPr id="28" name="Rounded Rectangular Callout 27"/>
            <p:cNvSpPr/>
            <p:nvPr/>
          </p:nvSpPr>
          <p:spPr>
            <a:xfrm>
              <a:off x="8639944" y="1649480"/>
              <a:ext cx="1332656" cy="792088"/>
            </a:xfrm>
            <a:prstGeom prst="wedgeRoundRectCallout">
              <a:avLst>
                <a:gd name="adj1" fmla="val -82470"/>
                <a:gd name="adj2" fmla="val 17962"/>
                <a:gd name="adj3" fmla="val 16667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EXAMPLE Size: 40KB</a:t>
              </a:r>
              <a:endParaRPr lang="de-CH" sz="1400" dirty="0"/>
            </a:p>
          </p:txBody>
        </p:sp>
        <p:sp>
          <p:nvSpPr>
            <p:cNvPr id="29" name="Rounded Rectangular Callout 28"/>
            <p:cNvSpPr/>
            <p:nvPr/>
          </p:nvSpPr>
          <p:spPr>
            <a:xfrm>
              <a:off x="8639944" y="2618244"/>
              <a:ext cx="1332656" cy="792088"/>
            </a:xfrm>
            <a:prstGeom prst="wedgeRoundRectCallout">
              <a:avLst>
                <a:gd name="adj1" fmla="val -82470"/>
                <a:gd name="adj2" fmla="val 17962"/>
                <a:gd name="adj3" fmla="val 16667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EXAMPLE Size: 140KB</a:t>
              </a:r>
              <a:endParaRPr lang="de-CH" sz="1400" dirty="0"/>
            </a:p>
          </p:txBody>
        </p:sp>
        <p:sp>
          <p:nvSpPr>
            <p:cNvPr id="30" name="Rounded Rectangular Callout 29"/>
            <p:cNvSpPr/>
            <p:nvPr/>
          </p:nvSpPr>
          <p:spPr>
            <a:xfrm>
              <a:off x="8645541" y="4112128"/>
              <a:ext cx="1332656" cy="792088"/>
            </a:xfrm>
            <a:prstGeom prst="wedgeRoundRectCallout">
              <a:avLst>
                <a:gd name="adj1" fmla="val -82470"/>
                <a:gd name="adj2" fmla="val 17962"/>
                <a:gd name="adj3" fmla="val 16667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EXAMPLE Size: 250KB</a:t>
              </a:r>
              <a:endParaRPr lang="de-CH" sz="1400" dirty="0"/>
            </a:p>
          </p:txBody>
        </p:sp>
        <p:sp>
          <p:nvSpPr>
            <p:cNvPr id="31" name="Rounded Rectangular Callout 30"/>
            <p:cNvSpPr/>
            <p:nvPr/>
          </p:nvSpPr>
          <p:spPr>
            <a:xfrm>
              <a:off x="8645541" y="5048232"/>
              <a:ext cx="1332656" cy="792088"/>
            </a:xfrm>
            <a:prstGeom prst="wedgeRoundRectCallout">
              <a:avLst>
                <a:gd name="adj1" fmla="val -82470"/>
                <a:gd name="adj2" fmla="val 17962"/>
                <a:gd name="adj3" fmla="val 16667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EXAMPLE Size: 70KB</a:t>
              </a:r>
              <a:endParaRPr lang="de-CH" sz="1400" dirty="0"/>
            </a:p>
          </p:txBody>
        </p:sp>
        <p:sp>
          <p:nvSpPr>
            <p:cNvPr id="32" name="Rounded Rectangular Callout 31"/>
            <p:cNvSpPr/>
            <p:nvPr/>
          </p:nvSpPr>
          <p:spPr>
            <a:xfrm>
              <a:off x="-1260648" y="1378868"/>
              <a:ext cx="1332656" cy="1095444"/>
            </a:xfrm>
            <a:prstGeom prst="wedgeRoundRectCallout">
              <a:avLst>
                <a:gd name="adj1" fmla="val 86208"/>
                <a:gd name="adj2" fmla="val 18924"/>
                <a:gd name="adj3" fmla="val 16667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Contains a subset (1..*) of all features belonging to the node.</a:t>
              </a:r>
              <a:endParaRPr lang="de-CH" sz="1400" dirty="0"/>
            </a:p>
          </p:txBody>
        </p:sp>
        <p:sp>
          <p:nvSpPr>
            <p:cNvPr id="33" name="Rounded Rectangular Callout 32"/>
            <p:cNvSpPr/>
            <p:nvPr/>
          </p:nvSpPr>
          <p:spPr>
            <a:xfrm>
              <a:off x="-1239811" y="3827211"/>
              <a:ext cx="1332656" cy="1057599"/>
            </a:xfrm>
            <a:prstGeom prst="wedgeRoundRectCallout">
              <a:avLst>
                <a:gd name="adj1" fmla="val 85064"/>
                <a:gd name="adj2" fmla="val 38079"/>
                <a:gd name="adj3" fmla="val 16667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Set of 1..* Textures for LOD 0 (Full resolution).</a:t>
              </a:r>
              <a:endParaRPr lang="de-CH" sz="1400" dirty="0"/>
            </a:p>
          </p:txBody>
        </p:sp>
        <p:sp>
          <p:nvSpPr>
            <p:cNvPr id="34" name="Rounded Rectangular Callout 33"/>
            <p:cNvSpPr/>
            <p:nvPr/>
          </p:nvSpPr>
          <p:spPr>
            <a:xfrm>
              <a:off x="-1229075" y="5098653"/>
              <a:ext cx="1332656" cy="826051"/>
            </a:xfrm>
            <a:prstGeom prst="wedgeRoundRectCallout">
              <a:avLst>
                <a:gd name="adj1" fmla="val 86208"/>
                <a:gd name="adj2" fmla="val 18924"/>
                <a:gd name="adj3" fmla="val 16667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Texture LOD 1 (Half resolution).</a:t>
              </a:r>
              <a:endParaRPr lang="de-CH" sz="14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488738" y="4149406"/>
              <a:ext cx="1728192" cy="86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Texture Set </a:t>
              </a:r>
              <a:br>
                <a:rPr lang="de-DE" dirty="0" smtClean="0"/>
              </a:br>
              <a:r>
                <a:rPr lang="de-DE" dirty="0" smtClean="0"/>
                <a:t>1_0</a:t>
              </a:r>
              <a:endParaRPr lang="de-CH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494335" y="5085510"/>
              <a:ext cx="1728192" cy="86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Texture Set </a:t>
              </a:r>
              <a:br>
                <a:rPr lang="de-DE" dirty="0" smtClean="0"/>
              </a:br>
              <a:r>
                <a:rPr lang="de-DE" dirty="0" smtClean="0"/>
                <a:t>1_1</a:t>
              </a:r>
              <a:endParaRPr lang="de-CH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61946" y="3633752"/>
              <a:ext cx="7793655" cy="3713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Shared Resources</a:t>
              </a:r>
              <a:endParaRPr lang="de-CH" dirty="0"/>
            </a:p>
          </p:txBody>
        </p:sp>
      </p:grpSp>
    </p:spTree>
    <p:extLst>
      <p:ext uri="{BB962C8B-B14F-4D97-AF65-F5344CB8AC3E}">
        <p14:creationId xmlns:p14="http://schemas.microsoft.com/office/powerpoint/2010/main" val="2330537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Scene Layer Package (SKP)</a:t>
            </a:r>
            <a:endParaRPr lang="de-CH" dirty="0"/>
          </a:p>
        </p:txBody>
      </p:sp>
      <p:sp>
        <p:nvSpPr>
          <p:cNvPr id="4" name="Rectangle 3"/>
          <p:cNvSpPr/>
          <p:nvPr/>
        </p:nvSpPr>
        <p:spPr>
          <a:xfrm>
            <a:off x="971600" y="1556792"/>
            <a:ext cx="7344816" cy="4680520"/>
          </a:xfrm>
          <a:prstGeom prst="rect">
            <a:avLst/>
          </a:prstGeom>
          <a:ln>
            <a:prstDash val="sys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b="1" dirty="0" err="1" smtClean="0"/>
              <a:t>Archive.skp</a:t>
            </a:r>
            <a:endParaRPr lang="de-CH" b="1" dirty="0"/>
          </a:p>
        </p:txBody>
      </p:sp>
      <p:sp>
        <p:nvSpPr>
          <p:cNvPr id="5" name="Rectangle 4"/>
          <p:cNvSpPr/>
          <p:nvPr/>
        </p:nvSpPr>
        <p:spPr>
          <a:xfrm>
            <a:off x="1187624" y="1988840"/>
            <a:ext cx="33843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metadata.json</a:t>
            </a:r>
            <a:endParaRPr lang="de-CH" dirty="0"/>
          </a:p>
        </p:txBody>
      </p:sp>
      <p:sp>
        <p:nvSpPr>
          <p:cNvPr id="6" name="Rectangle 5"/>
          <p:cNvSpPr/>
          <p:nvPr/>
        </p:nvSpPr>
        <p:spPr>
          <a:xfrm>
            <a:off x="1187624" y="2564904"/>
            <a:ext cx="6912768" cy="34563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smtClean="0"/>
              <a:t>/nodes/</a:t>
            </a:r>
            <a:endParaRPr lang="de-CH" dirty="0"/>
          </a:p>
        </p:txBody>
      </p:sp>
      <p:sp>
        <p:nvSpPr>
          <p:cNvPr id="8" name="Rectangle 7"/>
          <p:cNvSpPr/>
          <p:nvPr/>
        </p:nvSpPr>
        <p:spPr>
          <a:xfrm>
            <a:off x="1403648" y="3050088"/>
            <a:ext cx="6480720" cy="13150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smtClean="0"/>
              <a:t>/nodes/root/</a:t>
            </a:r>
            <a:endParaRPr lang="de-CH" dirty="0"/>
          </a:p>
        </p:txBody>
      </p:sp>
      <p:sp>
        <p:nvSpPr>
          <p:cNvPr id="11" name="Rectangle 10"/>
          <p:cNvSpPr/>
          <p:nvPr/>
        </p:nvSpPr>
        <p:spPr>
          <a:xfrm>
            <a:off x="1475656" y="3501008"/>
            <a:ext cx="6265432" cy="342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3dNodeIndexDocument.json</a:t>
            </a:r>
            <a:endParaRPr lang="de-CH" dirty="0"/>
          </a:p>
        </p:txBody>
      </p:sp>
      <p:sp>
        <p:nvSpPr>
          <p:cNvPr id="12" name="Rectangle 11"/>
          <p:cNvSpPr/>
          <p:nvPr/>
        </p:nvSpPr>
        <p:spPr>
          <a:xfrm>
            <a:off x="1475656" y="3933056"/>
            <a:ext cx="1512904" cy="342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features/*</a:t>
            </a:r>
            <a:endParaRPr lang="de-CH" dirty="0"/>
          </a:p>
        </p:txBody>
      </p:sp>
      <p:sp>
        <p:nvSpPr>
          <p:cNvPr id="13" name="Rectangle 12"/>
          <p:cNvSpPr/>
          <p:nvPr/>
        </p:nvSpPr>
        <p:spPr>
          <a:xfrm>
            <a:off x="3066336" y="3933056"/>
            <a:ext cx="1512168" cy="342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geometries/*</a:t>
            </a:r>
            <a:endParaRPr lang="de-CH" dirty="0"/>
          </a:p>
        </p:txBody>
      </p:sp>
      <p:sp>
        <p:nvSpPr>
          <p:cNvPr id="14" name="Rectangle 13"/>
          <p:cNvSpPr/>
          <p:nvPr/>
        </p:nvSpPr>
        <p:spPr>
          <a:xfrm>
            <a:off x="4652392" y="3933056"/>
            <a:ext cx="1512904" cy="342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textures/*</a:t>
            </a:r>
            <a:endParaRPr lang="de-CH" dirty="0"/>
          </a:p>
        </p:txBody>
      </p:sp>
      <p:sp>
        <p:nvSpPr>
          <p:cNvPr id="23" name="Rectangle 22"/>
          <p:cNvSpPr/>
          <p:nvPr/>
        </p:nvSpPr>
        <p:spPr>
          <a:xfrm>
            <a:off x="4724400" y="1988840"/>
            <a:ext cx="337599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3dScenelayer.json</a:t>
            </a:r>
            <a:endParaRPr lang="de-CH" dirty="0"/>
          </a:p>
        </p:txBody>
      </p:sp>
      <p:sp>
        <p:nvSpPr>
          <p:cNvPr id="24" name="Rectangle 23"/>
          <p:cNvSpPr/>
          <p:nvPr/>
        </p:nvSpPr>
        <p:spPr>
          <a:xfrm>
            <a:off x="6228184" y="3933056"/>
            <a:ext cx="1512904" cy="342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shared/*</a:t>
            </a:r>
            <a:endParaRPr lang="de-CH" dirty="0"/>
          </a:p>
        </p:txBody>
      </p:sp>
      <p:sp>
        <p:nvSpPr>
          <p:cNvPr id="25" name="Rectangle 24"/>
          <p:cNvSpPr/>
          <p:nvPr/>
        </p:nvSpPr>
        <p:spPr>
          <a:xfrm>
            <a:off x="1403648" y="4473116"/>
            <a:ext cx="6480720" cy="13150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smtClean="0"/>
              <a:t>/nodes/1-4-2-0/</a:t>
            </a:r>
            <a:endParaRPr lang="de-CH" dirty="0"/>
          </a:p>
        </p:txBody>
      </p:sp>
      <p:sp>
        <p:nvSpPr>
          <p:cNvPr id="26" name="Rectangle 25"/>
          <p:cNvSpPr/>
          <p:nvPr/>
        </p:nvSpPr>
        <p:spPr>
          <a:xfrm>
            <a:off x="1475656" y="4924036"/>
            <a:ext cx="6265432" cy="342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3dNodeIndexDocument.json</a:t>
            </a:r>
            <a:endParaRPr lang="de-CH" dirty="0"/>
          </a:p>
        </p:txBody>
      </p:sp>
      <p:sp>
        <p:nvSpPr>
          <p:cNvPr id="27" name="Rectangle 26"/>
          <p:cNvSpPr/>
          <p:nvPr/>
        </p:nvSpPr>
        <p:spPr>
          <a:xfrm>
            <a:off x="1475656" y="5356084"/>
            <a:ext cx="1512904" cy="342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features/*</a:t>
            </a:r>
            <a:endParaRPr lang="de-CH" dirty="0"/>
          </a:p>
        </p:txBody>
      </p:sp>
      <p:sp>
        <p:nvSpPr>
          <p:cNvPr id="28" name="Rectangle 27"/>
          <p:cNvSpPr/>
          <p:nvPr/>
        </p:nvSpPr>
        <p:spPr>
          <a:xfrm>
            <a:off x="3066336" y="5356084"/>
            <a:ext cx="1512168" cy="342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geometries/*</a:t>
            </a:r>
            <a:endParaRPr lang="de-CH" dirty="0"/>
          </a:p>
        </p:txBody>
      </p:sp>
      <p:sp>
        <p:nvSpPr>
          <p:cNvPr id="29" name="Rectangle 28"/>
          <p:cNvSpPr/>
          <p:nvPr/>
        </p:nvSpPr>
        <p:spPr>
          <a:xfrm>
            <a:off x="4652392" y="5356084"/>
            <a:ext cx="1512904" cy="342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textures/*</a:t>
            </a:r>
            <a:endParaRPr lang="de-CH" dirty="0"/>
          </a:p>
        </p:txBody>
      </p:sp>
      <p:sp>
        <p:nvSpPr>
          <p:cNvPr id="30" name="Rectangle 29"/>
          <p:cNvSpPr/>
          <p:nvPr/>
        </p:nvSpPr>
        <p:spPr>
          <a:xfrm>
            <a:off x="6228184" y="5356084"/>
            <a:ext cx="1512904" cy="342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shared/*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09294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Dealing with Heavy Features</a:t>
            </a:r>
            <a:br>
              <a:rPr lang="de-DE" dirty="0" smtClean="0"/>
            </a:br>
            <a:endParaRPr lang="de-CH" dirty="0"/>
          </a:p>
        </p:txBody>
      </p:sp>
      <p:sp>
        <p:nvSpPr>
          <p:cNvPr id="16" name="Freeform 15"/>
          <p:cNvSpPr/>
          <p:nvPr/>
        </p:nvSpPr>
        <p:spPr>
          <a:xfrm>
            <a:off x="2573776" y="4274620"/>
            <a:ext cx="945799" cy="829040"/>
          </a:xfrm>
          <a:custGeom>
            <a:avLst/>
            <a:gdLst>
              <a:gd name="connsiteX0" fmla="*/ 105798 w 725474"/>
              <a:gd name="connsiteY0" fmla="*/ 1057984 h 1057984"/>
              <a:gd name="connsiteX1" fmla="*/ 105798 w 725474"/>
              <a:gd name="connsiteY1" fmla="*/ 1057984 h 1057984"/>
              <a:gd name="connsiteX2" fmla="*/ 105798 w 725474"/>
              <a:gd name="connsiteY2" fmla="*/ 370294 h 1057984"/>
              <a:gd name="connsiteX3" fmla="*/ 0 w 725474"/>
              <a:gd name="connsiteY3" fmla="*/ 370294 h 1057984"/>
              <a:gd name="connsiteX4" fmla="*/ 370294 w 725474"/>
              <a:gd name="connsiteY4" fmla="*/ 0 h 1057984"/>
              <a:gd name="connsiteX5" fmla="*/ 725474 w 725474"/>
              <a:gd name="connsiteY5" fmla="*/ 355180 h 1057984"/>
              <a:gd name="connsiteX6" fmla="*/ 619676 w 725474"/>
              <a:gd name="connsiteY6" fmla="*/ 355180 h 1057984"/>
              <a:gd name="connsiteX7" fmla="*/ 619676 w 725474"/>
              <a:gd name="connsiteY7" fmla="*/ 1035313 h 1057984"/>
              <a:gd name="connsiteX8" fmla="*/ 105798 w 725474"/>
              <a:gd name="connsiteY8" fmla="*/ 1057984 h 1057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5474" h="1057984">
                <a:moveTo>
                  <a:pt x="105798" y="1057984"/>
                </a:moveTo>
                <a:lnTo>
                  <a:pt x="105798" y="1057984"/>
                </a:lnTo>
                <a:lnTo>
                  <a:pt x="105798" y="370294"/>
                </a:lnTo>
                <a:lnTo>
                  <a:pt x="0" y="370294"/>
                </a:lnTo>
                <a:lnTo>
                  <a:pt x="370294" y="0"/>
                </a:lnTo>
                <a:lnTo>
                  <a:pt x="725474" y="355180"/>
                </a:lnTo>
                <a:lnTo>
                  <a:pt x="619676" y="355180"/>
                </a:lnTo>
                <a:lnTo>
                  <a:pt x="619676" y="1035313"/>
                </a:lnTo>
                <a:lnTo>
                  <a:pt x="105798" y="1057984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</a:t>
            </a:r>
            <a:br>
              <a:rPr lang="de-DE" dirty="0" smtClean="0"/>
            </a:br>
            <a:r>
              <a:rPr lang="de-DE" dirty="0" smtClean="0"/>
              <a:t>50KB</a:t>
            </a:r>
            <a:endParaRPr lang="de-CH" dirty="0"/>
          </a:p>
        </p:txBody>
      </p:sp>
      <p:sp>
        <p:nvSpPr>
          <p:cNvPr id="17" name="Freeform 16"/>
          <p:cNvSpPr/>
          <p:nvPr/>
        </p:nvSpPr>
        <p:spPr>
          <a:xfrm>
            <a:off x="3144991" y="5102156"/>
            <a:ext cx="945799" cy="829040"/>
          </a:xfrm>
          <a:custGeom>
            <a:avLst/>
            <a:gdLst>
              <a:gd name="connsiteX0" fmla="*/ 105798 w 725474"/>
              <a:gd name="connsiteY0" fmla="*/ 1057984 h 1057984"/>
              <a:gd name="connsiteX1" fmla="*/ 105798 w 725474"/>
              <a:gd name="connsiteY1" fmla="*/ 1057984 h 1057984"/>
              <a:gd name="connsiteX2" fmla="*/ 105798 w 725474"/>
              <a:gd name="connsiteY2" fmla="*/ 370294 h 1057984"/>
              <a:gd name="connsiteX3" fmla="*/ 0 w 725474"/>
              <a:gd name="connsiteY3" fmla="*/ 370294 h 1057984"/>
              <a:gd name="connsiteX4" fmla="*/ 370294 w 725474"/>
              <a:gd name="connsiteY4" fmla="*/ 0 h 1057984"/>
              <a:gd name="connsiteX5" fmla="*/ 725474 w 725474"/>
              <a:gd name="connsiteY5" fmla="*/ 355180 h 1057984"/>
              <a:gd name="connsiteX6" fmla="*/ 619676 w 725474"/>
              <a:gd name="connsiteY6" fmla="*/ 355180 h 1057984"/>
              <a:gd name="connsiteX7" fmla="*/ 619676 w 725474"/>
              <a:gd name="connsiteY7" fmla="*/ 1035313 h 1057984"/>
              <a:gd name="connsiteX8" fmla="*/ 105798 w 725474"/>
              <a:gd name="connsiteY8" fmla="*/ 1057984 h 1057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5474" h="1057984">
                <a:moveTo>
                  <a:pt x="105798" y="1057984"/>
                </a:moveTo>
                <a:lnTo>
                  <a:pt x="105798" y="1057984"/>
                </a:lnTo>
                <a:lnTo>
                  <a:pt x="105798" y="370294"/>
                </a:lnTo>
                <a:lnTo>
                  <a:pt x="0" y="370294"/>
                </a:lnTo>
                <a:lnTo>
                  <a:pt x="370294" y="0"/>
                </a:lnTo>
                <a:lnTo>
                  <a:pt x="725474" y="355180"/>
                </a:lnTo>
                <a:lnTo>
                  <a:pt x="619676" y="355180"/>
                </a:lnTo>
                <a:lnTo>
                  <a:pt x="619676" y="1035313"/>
                </a:lnTo>
                <a:lnTo>
                  <a:pt x="105798" y="1057984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</a:t>
            </a:r>
            <a:br>
              <a:rPr lang="de-DE" dirty="0" smtClean="0"/>
            </a:br>
            <a:r>
              <a:rPr lang="de-DE" dirty="0" smtClean="0"/>
              <a:t>50KB</a:t>
            </a:r>
            <a:endParaRPr lang="de-CH" dirty="0"/>
          </a:p>
        </p:txBody>
      </p:sp>
      <p:sp>
        <p:nvSpPr>
          <p:cNvPr id="23" name="Freeform 22"/>
          <p:cNvSpPr/>
          <p:nvPr/>
        </p:nvSpPr>
        <p:spPr>
          <a:xfrm>
            <a:off x="5742128" y="4747638"/>
            <a:ext cx="945799" cy="829040"/>
          </a:xfrm>
          <a:custGeom>
            <a:avLst/>
            <a:gdLst>
              <a:gd name="connsiteX0" fmla="*/ 105798 w 725474"/>
              <a:gd name="connsiteY0" fmla="*/ 1057984 h 1057984"/>
              <a:gd name="connsiteX1" fmla="*/ 105798 w 725474"/>
              <a:gd name="connsiteY1" fmla="*/ 1057984 h 1057984"/>
              <a:gd name="connsiteX2" fmla="*/ 105798 w 725474"/>
              <a:gd name="connsiteY2" fmla="*/ 370294 h 1057984"/>
              <a:gd name="connsiteX3" fmla="*/ 0 w 725474"/>
              <a:gd name="connsiteY3" fmla="*/ 370294 h 1057984"/>
              <a:gd name="connsiteX4" fmla="*/ 370294 w 725474"/>
              <a:gd name="connsiteY4" fmla="*/ 0 h 1057984"/>
              <a:gd name="connsiteX5" fmla="*/ 725474 w 725474"/>
              <a:gd name="connsiteY5" fmla="*/ 355180 h 1057984"/>
              <a:gd name="connsiteX6" fmla="*/ 619676 w 725474"/>
              <a:gd name="connsiteY6" fmla="*/ 355180 h 1057984"/>
              <a:gd name="connsiteX7" fmla="*/ 619676 w 725474"/>
              <a:gd name="connsiteY7" fmla="*/ 1035313 h 1057984"/>
              <a:gd name="connsiteX8" fmla="*/ 105798 w 725474"/>
              <a:gd name="connsiteY8" fmla="*/ 1057984 h 1057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5474" h="1057984">
                <a:moveTo>
                  <a:pt x="105798" y="1057984"/>
                </a:moveTo>
                <a:lnTo>
                  <a:pt x="105798" y="1057984"/>
                </a:lnTo>
                <a:lnTo>
                  <a:pt x="105798" y="370294"/>
                </a:lnTo>
                <a:lnTo>
                  <a:pt x="0" y="370294"/>
                </a:lnTo>
                <a:lnTo>
                  <a:pt x="370294" y="0"/>
                </a:lnTo>
                <a:lnTo>
                  <a:pt x="725474" y="355180"/>
                </a:lnTo>
                <a:lnTo>
                  <a:pt x="619676" y="355180"/>
                </a:lnTo>
                <a:lnTo>
                  <a:pt x="619676" y="1035313"/>
                </a:lnTo>
                <a:lnTo>
                  <a:pt x="105798" y="1057984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</a:t>
            </a:r>
            <a:br>
              <a:rPr lang="de-DE" dirty="0" smtClean="0"/>
            </a:br>
            <a:r>
              <a:rPr lang="de-DE" dirty="0" smtClean="0"/>
              <a:t>50KB</a:t>
            </a:r>
            <a:endParaRPr lang="de-CH" dirty="0"/>
          </a:p>
        </p:txBody>
      </p:sp>
      <p:sp>
        <p:nvSpPr>
          <p:cNvPr id="24" name="Oval 23"/>
          <p:cNvSpPr/>
          <p:nvPr/>
        </p:nvSpPr>
        <p:spPr>
          <a:xfrm>
            <a:off x="3588426" y="1268760"/>
            <a:ext cx="2232249" cy="2021995"/>
          </a:xfrm>
          <a:prstGeom prst="ellipse">
            <a:avLst/>
          </a:prstGeom>
          <a:noFill/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" name="Rectangle 24"/>
          <p:cNvSpPr/>
          <p:nvPr/>
        </p:nvSpPr>
        <p:spPr>
          <a:xfrm>
            <a:off x="5676659" y="2099737"/>
            <a:ext cx="288032" cy="360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2</a:t>
            </a:r>
            <a:endParaRPr lang="de-CH" dirty="0"/>
          </a:p>
        </p:txBody>
      </p:sp>
      <p:cxnSp>
        <p:nvCxnSpPr>
          <p:cNvPr id="5" name="Straight Arrow Connector 4"/>
          <p:cNvCxnSpPr>
            <a:stCxn id="24" idx="5"/>
            <a:endCxn id="14" idx="0"/>
          </p:cNvCxnSpPr>
          <p:nvPr/>
        </p:nvCxnSpPr>
        <p:spPr>
          <a:xfrm>
            <a:off x="5493770" y="2994641"/>
            <a:ext cx="356370" cy="992895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24" idx="3"/>
            <a:endCxn id="13" idx="0"/>
          </p:cNvCxnSpPr>
          <p:nvPr/>
        </p:nvCxnSpPr>
        <p:spPr>
          <a:xfrm flipH="1">
            <a:off x="3617891" y="2994641"/>
            <a:ext cx="297440" cy="673825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213735" y="3668466"/>
            <a:ext cx="2808312" cy="2808312"/>
          </a:xfrm>
          <a:prstGeom prst="ellipse">
            <a:avLst/>
          </a:prstGeom>
          <a:noFill/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Oval 13"/>
          <p:cNvSpPr/>
          <p:nvPr/>
        </p:nvSpPr>
        <p:spPr>
          <a:xfrm>
            <a:off x="4734016" y="3987536"/>
            <a:ext cx="2232248" cy="2232248"/>
          </a:xfrm>
          <a:prstGeom prst="ellipse">
            <a:avLst/>
          </a:prstGeom>
          <a:noFill/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6" name="Rectangle 25"/>
          <p:cNvSpPr/>
          <p:nvPr/>
        </p:nvSpPr>
        <p:spPr>
          <a:xfrm>
            <a:off x="1835696" y="4982138"/>
            <a:ext cx="468053" cy="360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21</a:t>
            </a:r>
            <a:endParaRPr lang="de-CH" dirty="0"/>
          </a:p>
        </p:txBody>
      </p:sp>
      <p:sp>
        <p:nvSpPr>
          <p:cNvPr id="27" name="Rectangle 26"/>
          <p:cNvSpPr/>
          <p:nvPr/>
        </p:nvSpPr>
        <p:spPr>
          <a:xfrm>
            <a:off x="6804248" y="4923640"/>
            <a:ext cx="468053" cy="360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22</a:t>
            </a:r>
            <a:endParaRPr lang="de-CH" dirty="0"/>
          </a:p>
        </p:txBody>
      </p:sp>
      <p:sp>
        <p:nvSpPr>
          <p:cNvPr id="30" name="Rectangle 29"/>
          <p:cNvSpPr/>
          <p:nvPr/>
        </p:nvSpPr>
        <p:spPr>
          <a:xfrm>
            <a:off x="4272502" y="1628800"/>
            <a:ext cx="864096" cy="864096"/>
          </a:xfrm>
          <a:prstGeom prst="rect">
            <a:avLst/>
          </a:prstGeom>
          <a:solidFill>
            <a:schemeClr val="accent1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C</a:t>
            </a:r>
          </a:p>
          <a:p>
            <a:pPr algn="ctr"/>
            <a:r>
              <a:rPr lang="de-DE" dirty="0" smtClean="0"/>
              <a:t>-&gt; C.1</a:t>
            </a:r>
          </a:p>
          <a:p>
            <a:pPr algn="ctr"/>
            <a:r>
              <a:rPr lang="de-DE" dirty="0" smtClean="0"/>
              <a:t>-&gt; C.2</a:t>
            </a:r>
          </a:p>
        </p:txBody>
      </p:sp>
      <p:cxnSp>
        <p:nvCxnSpPr>
          <p:cNvPr id="34" name="Straight Arrow Connector 33"/>
          <p:cNvCxnSpPr>
            <a:stCxn id="30" idx="2"/>
          </p:cNvCxnSpPr>
          <p:nvPr/>
        </p:nvCxnSpPr>
        <p:spPr>
          <a:xfrm flipH="1">
            <a:off x="4427984" y="2492896"/>
            <a:ext cx="276566" cy="1944216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2"/>
          </p:cNvCxnSpPr>
          <p:nvPr/>
        </p:nvCxnSpPr>
        <p:spPr>
          <a:xfrm>
            <a:off x="4704550" y="2492896"/>
            <a:ext cx="515522" cy="1944216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651621" y="3306422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child</a:t>
            </a:r>
            <a:endParaRPr lang="de-CH" dirty="0"/>
          </a:p>
        </p:txBody>
      </p:sp>
      <p:sp>
        <p:nvSpPr>
          <p:cNvPr id="44" name="TextBox 43"/>
          <p:cNvSpPr txBox="1"/>
          <p:nvPr/>
        </p:nvSpPr>
        <p:spPr>
          <a:xfrm>
            <a:off x="3203848" y="3059668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child</a:t>
            </a:r>
            <a:endParaRPr lang="de-CH" dirty="0"/>
          </a:p>
        </p:txBody>
      </p:sp>
      <p:sp>
        <p:nvSpPr>
          <p:cNvPr id="45" name="TextBox 44"/>
          <p:cNvSpPr txBox="1"/>
          <p:nvPr/>
        </p:nvSpPr>
        <p:spPr>
          <a:xfrm>
            <a:off x="4204773" y="3425742"/>
            <a:ext cx="1286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lodChildren</a:t>
            </a:r>
            <a:endParaRPr lang="de-CH" b="1" dirty="0"/>
          </a:p>
        </p:txBody>
      </p:sp>
      <p:sp>
        <p:nvSpPr>
          <p:cNvPr id="47" name="Freeform 46"/>
          <p:cNvSpPr/>
          <p:nvPr/>
        </p:nvSpPr>
        <p:spPr>
          <a:xfrm>
            <a:off x="3915331" y="4188782"/>
            <a:ext cx="1944215" cy="1767678"/>
          </a:xfrm>
          <a:custGeom>
            <a:avLst/>
            <a:gdLst>
              <a:gd name="connsiteX0" fmla="*/ 105798 w 725474"/>
              <a:gd name="connsiteY0" fmla="*/ 1057984 h 1057984"/>
              <a:gd name="connsiteX1" fmla="*/ 105798 w 725474"/>
              <a:gd name="connsiteY1" fmla="*/ 1057984 h 1057984"/>
              <a:gd name="connsiteX2" fmla="*/ 105798 w 725474"/>
              <a:gd name="connsiteY2" fmla="*/ 370294 h 1057984"/>
              <a:gd name="connsiteX3" fmla="*/ 0 w 725474"/>
              <a:gd name="connsiteY3" fmla="*/ 370294 h 1057984"/>
              <a:gd name="connsiteX4" fmla="*/ 370294 w 725474"/>
              <a:gd name="connsiteY4" fmla="*/ 0 h 1057984"/>
              <a:gd name="connsiteX5" fmla="*/ 725474 w 725474"/>
              <a:gd name="connsiteY5" fmla="*/ 355180 h 1057984"/>
              <a:gd name="connsiteX6" fmla="*/ 619676 w 725474"/>
              <a:gd name="connsiteY6" fmla="*/ 355180 h 1057984"/>
              <a:gd name="connsiteX7" fmla="*/ 619676 w 725474"/>
              <a:gd name="connsiteY7" fmla="*/ 1035313 h 1057984"/>
              <a:gd name="connsiteX8" fmla="*/ 105798 w 725474"/>
              <a:gd name="connsiteY8" fmla="*/ 1057984 h 1057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5474" h="1057984">
                <a:moveTo>
                  <a:pt x="105798" y="1057984"/>
                </a:moveTo>
                <a:lnTo>
                  <a:pt x="105798" y="1057984"/>
                </a:lnTo>
                <a:lnTo>
                  <a:pt x="105798" y="370294"/>
                </a:lnTo>
                <a:lnTo>
                  <a:pt x="0" y="370294"/>
                </a:lnTo>
                <a:lnTo>
                  <a:pt x="370294" y="0"/>
                </a:lnTo>
                <a:lnTo>
                  <a:pt x="725474" y="355180"/>
                </a:lnTo>
                <a:lnTo>
                  <a:pt x="619676" y="355180"/>
                </a:lnTo>
                <a:lnTo>
                  <a:pt x="619676" y="1035313"/>
                </a:lnTo>
                <a:lnTo>
                  <a:pt x="105798" y="1057984"/>
                </a:lnTo>
                <a:close/>
              </a:path>
            </a:pathLst>
          </a:cu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</a:t>
            </a:r>
          </a:p>
          <a:p>
            <a:pPr algn="ctr"/>
            <a:r>
              <a:rPr lang="de-DE" dirty="0" smtClean="0"/>
              <a:t>8MB</a:t>
            </a:r>
            <a:endParaRPr lang="de-CH" dirty="0"/>
          </a:p>
        </p:txBody>
      </p:sp>
      <p:sp>
        <p:nvSpPr>
          <p:cNvPr id="15" name="Freeform 14"/>
          <p:cNvSpPr/>
          <p:nvPr/>
        </p:nvSpPr>
        <p:spPr>
          <a:xfrm>
            <a:off x="3908815" y="4188783"/>
            <a:ext cx="1944215" cy="1767678"/>
          </a:xfrm>
          <a:custGeom>
            <a:avLst/>
            <a:gdLst>
              <a:gd name="connsiteX0" fmla="*/ 105798 w 725474"/>
              <a:gd name="connsiteY0" fmla="*/ 1057984 h 1057984"/>
              <a:gd name="connsiteX1" fmla="*/ 105798 w 725474"/>
              <a:gd name="connsiteY1" fmla="*/ 1057984 h 1057984"/>
              <a:gd name="connsiteX2" fmla="*/ 105798 w 725474"/>
              <a:gd name="connsiteY2" fmla="*/ 370294 h 1057984"/>
              <a:gd name="connsiteX3" fmla="*/ 0 w 725474"/>
              <a:gd name="connsiteY3" fmla="*/ 370294 h 1057984"/>
              <a:gd name="connsiteX4" fmla="*/ 370294 w 725474"/>
              <a:gd name="connsiteY4" fmla="*/ 0 h 1057984"/>
              <a:gd name="connsiteX5" fmla="*/ 725474 w 725474"/>
              <a:gd name="connsiteY5" fmla="*/ 355180 h 1057984"/>
              <a:gd name="connsiteX6" fmla="*/ 619676 w 725474"/>
              <a:gd name="connsiteY6" fmla="*/ 355180 h 1057984"/>
              <a:gd name="connsiteX7" fmla="*/ 619676 w 725474"/>
              <a:gd name="connsiteY7" fmla="*/ 1035313 h 1057984"/>
              <a:gd name="connsiteX8" fmla="*/ 105798 w 725474"/>
              <a:gd name="connsiteY8" fmla="*/ 1057984 h 1057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5474" h="1057984">
                <a:moveTo>
                  <a:pt x="105798" y="1057984"/>
                </a:moveTo>
                <a:lnTo>
                  <a:pt x="105798" y="1057984"/>
                </a:lnTo>
                <a:lnTo>
                  <a:pt x="105798" y="370294"/>
                </a:lnTo>
                <a:lnTo>
                  <a:pt x="0" y="370294"/>
                </a:lnTo>
                <a:lnTo>
                  <a:pt x="370294" y="0"/>
                </a:lnTo>
                <a:lnTo>
                  <a:pt x="725474" y="355180"/>
                </a:lnTo>
                <a:lnTo>
                  <a:pt x="619676" y="355180"/>
                </a:lnTo>
                <a:lnTo>
                  <a:pt x="619676" y="1035313"/>
                </a:lnTo>
                <a:lnTo>
                  <a:pt x="105798" y="1057984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C.1        C.2</a:t>
            </a:r>
          </a:p>
          <a:p>
            <a:pPr algn="ctr"/>
            <a:r>
              <a:rPr lang="de-DE" dirty="0" smtClean="0"/>
              <a:t>4MB       4MB</a:t>
            </a:r>
            <a:endParaRPr lang="de-CH" dirty="0"/>
          </a:p>
        </p:txBody>
      </p:sp>
      <p:sp>
        <p:nvSpPr>
          <p:cNvPr id="42" name="Rectangle 41"/>
          <p:cNvSpPr/>
          <p:nvPr/>
        </p:nvSpPr>
        <p:spPr>
          <a:xfrm>
            <a:off x="4878032" y="4188782"/>
            <a:ext cx="45719" cy="1742413"/>
          </a:xfrm>
          <a:prstGeom prst="rect">
            <a:avLst/>
          </a:prstGeom>
          <a:solidFill>
            <a:schemeClr val="accent1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251520" y="1556792"/>
            <a:ext cx="1152128" cy="0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0539" y="1597942"/>
            <a:ext cx="1506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URL reference</a:t>
            </a:r>
            <a:endParaRPr lang="de-CH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251520" y="2087560"/>
            <a:ext cx="1152128" cy="12177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47565" y="2132856"/>
            <a:ext cx="1336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ID reference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8005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45" grpId="0"/>
      <p:bldP spid="15" grpId="0" animBg="1"/>
      <p:bldP spid="4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1713964" y="3869561"/>
            <a:ext cx="2376264" cy="2376264"/>
          </a:xfrm>
          <a:prstGeom prst="ellipse">
            <a:avLst/>
          </a:prstGeom>
          <a:noFill/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0" name="Oval 29"/>
          <p:cNvSpPr/>
          <p:nvPr/>
        </p:nvSpPr>
        <p:spPr>
          <a:xfrm>
            <a:off x="4941168" y="3564001"/>
            <a:ext cx="2808312" cy="2808312"/>
          </a:xfrm>
          <a:prstGeom prst="ellipse">
            <a:avLst/>
          </a:prstGeom>
          <a:noFill/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Freeform 10"/>
          <p:cNvSpPr/>
          <p:nvPr/>
        </p:nvSpPr>
        <p:spPr>
          <a:xfrm>
            <a:off x="1956297" y="4805665"/>
            <a:ext cx="945799" cy="829040"/>
          </a:xfrm>
          <a:custGeom>
            <a:avLst/>
            <a:gdLst>
              <a:gd name="connsiteX0" fmla="*/ 105798 w 725474"/>
              <a:gd name="connsiteY0" fmla="*/ 1057984 h 1057984"/>
              <a:gd name="connsiteX1" fmla="*/ 105798 w 725474"/>
              <a:gd name="connsiteY1" fmla="*/ 1057984 h 1057984"/>
              <a:gd name="connsiteX2" fmla="*/ 105798 w 725474"/>
              <a:gd name="connsiteY2" fmla="*/ 370294 h 1057984"/>
              <a:gd name="connsiteX3" fmla="*/ 0 w 725474"/>
              <a:gd name="connsiteY3" fmla="*/ 370294 h 1057984"/>
              <a:gd name="connsiteX4" fmla="*/ 370294 w 725474"/>
              <a:gd name="connsiteY4" fmla="*/ 0 h 1057984"/>
              <a:gd name="connsiteX5" fmla="*/ 725474 w 725474"/>
              <a:gd name="connsiteY5" fmla="*/ 355180 h 1057984"/>
              <a:gd name="connsiteX6" fmla="*/ 619676 w 725474"/>
              <a:gd name="connsiteY6" fmla="*/ 355180 h 1057984"/>
              <a:gd name="connsiteX7" fmla="*/ 619676 w 725474"/>
              <a:gd name="connsiteY7" fmla="*/ 1035313 h 1057984"/>
              <a:gd name="connsiteX8" fmla="*/ 105798 w 725474"/>
              <a:gd name="connsiteY8" fmla="*/ 1057984 h 1057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5474" h="1057984">
                <a:moveTo>
                  <a:pt x="105798" y="1057984"/>
                </a:moveTo>
                <a:lnTo>
                  <a:pt x="105798" y="1057984"/>
                </a:lnTo>
                <a:lnTo>
                  <a:pt x="105798" y="370294"/>
                </a:lnTo>
                <a:lnTo>
                  <a:pt x="0" y="370294"/>
                </a:lnTo>
                <a:lnTo>
                  <a:pt x="370294" y="0"/>
                </a:lnTo>
                <a:lnTo>
                  <a:pt x="725474" y="355180"/>
                </a:lnTo>
                <a:lnTo>
                  <a:pt x="619676" y="355180"/>
                </a:lnTo>
                <a:lnTo>
                  <a:pt x="619676" y="1035313"/>
                </a:lnTo>
                <a:lnTo>
                  <a:pt x="105798" y="1057984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</a:t>
            </a:r>
          </a:p>
          <a:p>
            <a:pPr algn="ctr"/>
            <a:r>
              <a:rPr lang="de-DE" dirty="0" smtClean="0"/>
              <a:t>100KB</a:t>
            </a:r>
            <a:endParaRPr lang="de-CH" dirty="0"/>
          </a:p>
        </p:txBody>
      </p:sp>
      <p:sp>
        <p:nvSpPr>
          <p:cNvPr id="33" name="Freeform 32"/>
          <p:cNvSpPr/>
          <p:nvPr/>
        </p:nvSpPr>
        <p:spPr>
          <a:xfrm>
            <a:off x="2794084" y="4301609"/>
            <a:ext cx="1053811" cy="1333096"/>
          </a:xfrm>
          <a:custGeom>
            <a:avLst/>
            <a:gdLst>
              <a:gd name="connsiteX0" fmla="*/ 105798 w 725474"/>
              <a:gd name="connsiteY0" fmla="*/ 1057984 h 1057984"/>
              <a:gd name="connsiteX1" fmla="*/ 105798 w 725474"/>
              <a:gd name="connsiteY1" fmla="*/ 1057984 h 1057984"/>
              <a:gd name="connsiteX2" fmla="*/ 105798 w 725474"/>
              <a:gd name="connsiteY2" fmla="*/ 370294 h 1057984"/>
              <a:gd name="connsiteX3" fmla="*/ 0 w 725474"/>
              <a:gd name="connsiteY3" fmla="*/ 370294 h 1057984"/>
              <a:gd name="connsiteX4" fmla="*/ 370294 w 725474"/>
              <a:gd name="connsiteY4" fmla="*/ 0 h 1057984"/>
              <a:gd name="connsiteX5" fmla="*/ 725474 w 725474"/>
              <a:gd name="connsiteY5" fmla="*/ 355180 h 1057984"/>
              <a:gd name="connsiteX6" fmla="*/ 619676 w 725474"/>
              <a:gd name="connsiteY6" fmla="*/ 355180 h 1057984"/>
              <a:gd name="connsiteX7" fmla="*/ 619676 w 725474"/>
              <a:gd name="connsiteY7" fmla="*/ 1035313 h 1057984"/>
              <a:gd name="connsiteX8" fmla="*/ 105798 w 725474"/>
              <a:gd name="connsiteY8" fmla="*/ 1057984 h 1057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5474" h="1057984">
                <a:moveTo>
                  <a:pt x="105798" y="1057984"/>
                </a:moveTo>
                <a:lnTo>
                  <a:pt x="105798" y="1057984"/>
                </a:lnTo>
                <a:lnTo>
                  <a:pt x="105798" y="370294"/>
                </a:lnTo>
                <a:lnTo>
                  <a:pt x="0" y="370294"/>
                </a:lnTo>
                <a:lnTo>
                  <a:pt x="370294" y="0"/>
                </a:lnTo>
                <a:lnTo>
                  <a:pt x="725474" y="355180"/>
                </a:lnTo>
                <a:lnTo>
                  <a:pt x="619676" y="355180"/>
                </a:lnTo>
                <a:lnTo>
                  <a:pt x="619676" y="1035313"/>
                </a:lnTo>
                <a:lnTo>
                  <a:pt x="105798" y="1057984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</a:t>
            </a:r>
          </a:p>
          <a:p>
            <a:pPr algn="ctr"/>
            <a:r>
              <a:rPr lang="de-DE" dirty="0" smtClean="0"/>
              <a:t>4MB</a:t>
            </a:r>
            <a:endParaRPr lang="de-CH" dirty="0"/>
          </a:p>
        </p:txBody>
      </p:sp>
      <p:sp>
        <p:nvSpPr>
          <p:cNvPr id="34" name="Freeform 33"/>
          <p:cNvSpPr/>
          <p:nvPr/>
        </p:nvSpPr>
        <p:spPr>
          <a:xfrm>
            <a:off x="6279321" y="4445676"/>
            <a:ext cx="1217596" cy="1107037"/>
          </a:xfrm>
          <a:custGeom>
            <a:avLst/>
            <a:gdLst>
              <a:gd name="connsiteX0" fmla="*/ 105798 w 725474"/>
              <a:gd name="connsiteY0" fmla="*/ 1057984 h 1057984"/>
              <a:gd name="connsiteX1" fmla="*/ 105798 w 725474"/>
              <a:gd name="connsiteY1" fmla="*/ 1057984 h 1057984"/>
              <a:gd name="connsiteX2" fmla="*/ 105798 w 725474"/>
              <a:gd name="connsiteY2" fmla="*/ 370294 h 1057984"/>
              <a:gd name="connsiteX3" fmla="*/ 0 w 725474"/>
              <a:gd name="connsiteY3" fmla="*/ 370294 h 1057984"/>
              <a:gd name="connsiteX4" fmla="*/ 370294 w 725474"/>
              <a:gd name="connsiteY4" fmla="*/ 0 h 1057984"/>
              <a:gd name="connsiteX5" fmla="*/ 725474 w 725474"/>
              <a:gd name="connsiteY5" fmla="*/ 355180 h 1057984"/>
              <a:gd name="connsiteX6" fmla="*/ 619676 w 725474"/>
              <a:gd name="connsiteY6" fmla="*/ 355180 h 1057984"/>
              <a:gd name="connsiteX7" fmla="*/ 619676 w 725474"/>
              <a:gd name="connsiteY7" fmla="*/ 1035313 h 1057984"/>
              <a:gd name="connsiteX8" fmla="*/ 105798 w 725474"/>
              <a:gd name="connsiteY8" fmla="*/ 1057984 h 1057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5474" h="1057984">
                <a:moveTo>
                  <a:pt x="105798" y="1057984"/>
                </a:moveTo>
                <a:lnTo>
                  <a:pt x="105798" y="1057984"/>
                </a:lnTo>
                <a:lnTo>
                  <a:pt x="105798" y="370294"/>
                </a:lnTo>
                <a:lnTo>
                  <a:pt x="0" y="370294"/>
                </a:lnTo>
                <a:lnTo>
                  <a:pt x="370294" y="0"/>
                </a:lnTo>
                <a:lnTo>
                  <a:pt x="725474" y="355180"/>
                </a:lnTo>
                <a:lnTo>
                  <a:pt x="619676" y="355180"/>
                </a:lnTo>
                <a:lnTo>
                  <a:pt x="619676" y="1035313"/>
                </a:lnTo>
                <a:lnTo>
                  <a:pt x="105798" y="1057984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</a:t>
            </a:r>
          </a:p>
          <a:p>
            <a:pPr algn="ctr"/>
            <a:r>
              <a:rPr lang="de-DE" dirty="0" smtClean="0"/>
              <a:t>2MB</a:t>
            </a:r>
            <a:endParaRPr lang="de-CH" dirty="0"/>
          </a:p>
        </p:txBody>
      </p:sp>
      <p:sp>
        <p:nvSpPr>
          <p:cNvPr id="35" name="Freeform 34"/>
          <p:cNvSpPr/>
          <p:nvPr/>
        </p:nvSpPr>
        <p:spPr>
          <a:xfrm>
            <a:off x="5098340" y="4170155"/>
            <a:ext cx="945799" cy="829040"/>
          </a:xfrm>
          <a:custGeom>
            <a:avLst/>
            <a:gdLst>
              <a:gd name="connsiteX0" fmla="*/ 105798 w 725474"/>
              <a:gd name="connsiteY0" fmla="*/ 1057984 h 1057984"/>
              <a:gd name="connsiteX1" fmla="*/ 105798 w 725474"/>
              <a:gd name="connsiteY1" fmla="*/ 1057984 h 1057984"/>
              <a:gd name="connsiteX2" fmla="*/ 105798 w 725474"/>
              <a:gd name="connsiteY2" fmla="*/ 370294 h 1057984"/>
              <a:gd name="connsiteX3" fmla="*/ 0 w 725474"/>
              <a:gd name="connsiteY3" fmla="*/ 370294 h 1057984"/>
              <a:gd name="connsiteX4" fmla="*/ 370294 w 725474"/>
              <a:gd name="connsiteY4" fmla="*/ 0 h 1057984"/>
              <a:gd name="connsiteX5" fmla="*/ 725474 w 725474"/>
              <a:gd name="connsiteY5" fmla="*/ 355180 h 1057984"/>
              <a:gd name="connsiteX6" fmla="*/ 619676 w 725474"/>
              <a:gd name="connsiteY6" fmla="*/ 355180 h 1057984"/>
              <a:gd name="connsiteX7" fmla="*/ 619676 w 725474"/>
              <a:gd name="connsiteY7" fmla="*/ 1035313 h 1057984"/>
              <a:gd name="connsiteX8" fmla="*/ 105798 w 725474"/>
              <a:gd name="connsiteY8" fmla="*/ 1057984 h 1057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5474" h="1057984">
                <a:moveTo>
                  <a:pt x="105798" y="1057984"/>
                </a:moveTo>
                <a:lnTo>
                  <a:pt x="105798" y="1057984"/>
                </a:lnTo>
                <a:lnTo>
                  <a:pt x="105798" y="370294"/>
                </a:lnTo>
                <a:lnTo>
                  <a:pt x="0" y="370294"/>
                </a:lnTo>
                <a:lnTo>
                  <a:pt x="370294" y="0"/>
                </a:lnTo>
                <a:lnTo>
                  <a:pt x="725474" y="355180"/>
                </a:lnTo>
                <a:lnTo>
                  <a:pt x="619676" y="355180"/>
                </a:lnTo>
                <a:lnTo>
                  <a:pt x="619676" y="1035313"/>
                </a:lnTo>
                <a:lnTo>
                  <a:pt x="105798" y="1057984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</a:t>
            </a:r>
          </a:p>
          <a:p>
            <a:pPr algn="ctr"/>
            <a:r>
              <a:rPr lang="de-DE" dirty="0" smtClean="0"/>
              <a:t>30KB</a:t>
            </a:r>
            <a:endParaRPr lang="de-CH" dirty="0"/>
          </a:p>
        </p:txBody>
      </p:sp>
      <p:sp>
        <p:nvSpPr>
          <p:cNvPr id="37" name="Freeform 36"/>
          <p:cNvSpPr/>
          <p:nvPr/>
        </p:nvSpPr>
        <p:spPr>
          <a:xfrm>
            <a:off x="5669555" y="4997691"/>
            <a:ext cx="945799" cy="829040"/>
          </a:xfrm>
          <a:custGeom>
            <a:avLst/>
            <a:gdLst>
              <a:gd name="connsiteX0" fmla="*/ 105798 w 725474"/>
              <a:gd name="connsiteY0" fmla="*/ 1057984 h 1057984"/>
              <a:gd name="connsiteX1" fmla="*/ 105798 w 725474"/>
              <a:gd name="connsiteY1" fmla="*/ 1057984 h 1057984"/>
              <a:gd name="connsiteX2" fmla="*/ 105798 w 725474"/>
              <a:gd name="connsiteY2" fmla="*/ 370294 h 1057984"/>
              <a:gd name="connsiteX3" fmla="*/ 0 w 725474"/>
              <a:gd name="connsiteY3" fmla="*/ 370294 h 1057984"/>
              <a:gd name="connsiteX4" fmla="*/ 370294 w 725474"/>
              <a:gd name="connsiteY4" fmla="*/ 0 h 1057984"/>
              <a:gd name="connsiteX5" fmla="*/ 725474 w 725474"/>
              <a:gd name="connsiteY5" fmla="*/ 355180 h 1057984"/>
              <a:gd name="connsiteX6" fmla="*/ 619676 w 725474"/>
              <a:gd name="connsiteY6" fmla="*/ 355180 h 1057984"/>
              <a:gd name="connsiteX7" fmla="*/ 619676 w 725474"/>
              <a:gd name="connsiteY7" fmla="*/ 1035313 h 1057984"/>
              <a:gd name="connsiteX8" fmla="*/ 105798 w 725474"/>
              <a:gd name="connsiteY8" fmla="*/ 1057984 h 1057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5474" h="1057984">
                <a:moveTo>
                  <a:pt x="105798" y="1057984"/>
                </a:moveTo>
                <a:lnTo>
                  <a:pt x="105798" y="1057984"/>
                </a:lnTo>
                <a:lnTo>
                  <a:pt x="105798" y="370294"/>
                </a:lnTo>
                <a:lnTo>
                  <a:pt x="0" y="370294"/>
                </a:lnTo>
                <a:lnTo>
                  <a:pt x="370294" y="0"/>
                </a:lnTo>
                <a:lnTo>
                  <a:pt x="725474" y="355180"/>
                </a:lnTo>
                <a:lnTo>
                  <a:pt x="619676" y="355180"/>
                </a:lnTo>
                <a:lnTo>
                  <a:pt x="619676" y="1035313"/>
                </a:lnTo>
                <a:lnTo>
                  <a:pt x="105798" y="1057984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</a:t>
            </a:r>
          </a:p>
          <a:p>
            <a:pPr algn="ctr"/>
            <a:r>
              <a:rPr lang="de-DE" dirty="0" smtClean="0"/>
              <a:t>30KB</a:t>
            </a:r>
            <a:endParaRPr lang="de-CH" dirty="0"/>
          </a:p>
        </p:txBody>
      </p:sp>
      <p:sp>
        <p:nvSpPr>
          <p:cNvPr id="39" name="Oval 38"/>
          <p:cNvSpPr/>
          <p:nvPr/>
        </p:nvSpPr>
        <p:spPr>
          <a:xfrm>
            <a:off x="3088212" y="1067235"/>
            <a:ext cx="2820215" cy="2442287"/>
          </a:xfrm>
          <a:prstGeom prst="ellipse">
            <a:avLst/>
          </a:prstGeom>
          <a:noFill/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5" name="Rectangle 44"/>
          <p:cNvSpPr/>
          <p:nvPr/>
        </p:nvSpPr>
        <p:spPr>
          <a:xfrm>
            <a:off x="4285681" y="3329502"/>
            <a:ext cx="288032" cy="360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2</a:t>
            </a:r>
            <a:endParaRPr lang="de-CH" dirty="0"/>
          </a:p>
        </p:txBody>
      </p:sp>
      <p:sp>
        <p:nvSpPr>
          <p:cNvPr id="47" name="Rectangle 46"/>
          <p:cNvSpPr/>
          <p:nvPr/>
        </p:nvSpPr>
        <p:spPr>
          <a:xfrm>
            <a:off x="2668069" y="6125875"/>
            <a:ext cx="468053" cy="360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21</a:t>
            </a:r>
            <a:endParaRPr lang="de-CH" dirty="0"/>
          </a:p>
        </p:txBody>
      </p:sp>
      <p:sp>
        <p:nvSpPr>
          <p:cNvPr id="48" name="Rectangle 47"/>
          <p:cNvSpPr/>
          <p:nvPr/>
        </p:nvSpPr>
        <p:spPr>
          <a:xfrm>
            <a:off x="6111297" y="6192293"/>
            <a:ext cx="468053" cy="360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22</a:t>
            </a:r>
            <a:endParaRPr lang="de-CH" dirty="0"/>
          </a:p>
        </p:txBody>
      </p:sp>
      <p:sp>
        <p:nvSpPr>
          <p:cNvPr id="5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Feature-based LoD</a:t>
            </a:r>
            <a:br>
              <a:rPr lang="de-DE" dirty="0" smtClean="0"/>
            </a:br>
            <a:endParaRPr lang="de-CH" dirty="0"/>
          </a:p>
        </p:txBody>
      </p:sp>
      <p:cxnSp>
        <p:nvCxnSpPr>
          <p:cNvPr id="60" name="Straight Arrow Connector 59"/>
          <p:cNvCxnSpPr>
            <a:stCxn id="39" idx="3"/>
            <a:endCxn id="6" idx="0"/>
          </p:cNvCxnSpPr>
          <p:nvPr/>
        </p:nvCxnSpPr>
        <p:spPr>
          <a:xfrm flipH="1">
            <a:off x="2902096" y="3151857"/>
            <a:ext cx="599127" cy="7177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666235" y="3194669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child</a:t>
            </a:r>
            <a:endParaRPr lang="de-CH" dirty="0"/>
          </a:p>
        </p:txBody>
      </p:sp>
      <p:cxnSp>
        <p:nvCxnSpPr>
          <p:cNvPr id="62" name="Straight Arrow Connector 61"/>
          <p:cNvCxnSpPr>
            <a:stCxn id="39" idx="5"/>
          </p:cNvCxnSpPr>
          <p:nvPr/>
        </p:nvCxnSpPr>
        <p:spPr>
          <a:xfrm>
            <a:off x="5495416" y="3151857"/>
            <a:ext cx="467953" cy="4121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647417" y="3003159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child</a:t>
            </a:r>
            <a:endParaRPr lang="de-CH" dirty="0"/>
          </a:p>
        </p:txBody>
      </p:sp>
      <p:sp>
        <p:nvSpPr>
          <p:cNvPr id="64" name="Freeform 63"/>
          <p:cNvSpPr/>
          <p:nvPr/>
        </p:nvSpPr>
        <p:spPr>
          <a:xfrm>
            <a:off x="3353482" y="2150814"/>
            <a:ext cx="945799" cy="829040"/>
          </a:xfrm>
          <a:custGeom>
            <a:avLst/>
            <a:gdLst>
              <a:gd name="connsiteX0" fmla="*/ 105798 w 725474"/>
              <a:gd name="connsiteY0" fmla="*/ 1057984 h 1057984"/>
              <a:gd name="connsiteX1" fmla="*/ 105798 w 725474"/>
              <a:gd name="connsiteY1" fmla="*/ 1057984 h 1057984"/>
              <a:gd name="connsiteX2" fmla="*/ 105798 w 725474"/>
              <a:gd name="connsiteY2" fmla="*/ 370294 h 1057984"/>
              <a:gd name="connsiteX3" fmla="*/ 0 w 725474"/>
              <a:gd name="connsiteY3" fmla="*/ 370294 h 1057984"/>
              <a:gd name="connsiteX4" fmla="*/ 370294 w 725474"/>
              <a:gd name="connsiteY4" fmla="*/ 0 h 1057984"/>
              <a:gd name="connsiteX5" fmla="*/ 725474 w 725474"/>
              <a:gd name="connsiteY5" fmla="*/ 355180 h 1057984"/>
              <a:gd name="connsiteX6" fmla="*/ 619676 w 725474"/>
              <a:gd name="connsiteY6" fmla="*/ 355180 h 1057984"/>
              <a:gd name="connsiteX7" fmla="*/ 619676 w 725474"/>
              <a:gd name="connsiteY7" fmla="*/ 1035313 h 1057984"/>
              <a:gd name="connsiteX8" fmla="*/ 105798 w 725474"/>
              <a:gd name="connsiteY8" fmla="*/ 1057984 h 1057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5474" h="1057984">
                <a:moveTo>
                  <a:pt x="105798" y="1057984"/>
                </a:moveTo>
                <a:lnTo>
                  <a:pt x="105798" y="1057984"/>
                </a:lnTo>
                <a:lnTo>
                  <a:pt x="105798" y="370294"/>
                </a:lnTo>
                <a:lnTo>
                  <a:pt x="0" y="370294"/>
                </a:lnTo>
                <a:lnTo>
                  <a:pt x="370294" y="0"/>
                </a:lnTo>
                <a:lnTo>
                  <a:pt x="725474" y="355180"/>
                </a:lnTo>
                <a:lnTo>
                  <a:pt x="619676" y="355180"/>
                </a:lnTo>
                <a:lnTo>
                  <a:pt x="619676" y="1035313"/>
                </a:lnTo>
                <a:lnTo>
                  <a:pt x="105798" y="1057984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</a:t>
            </a:r>
          </a:p>
          <a:p>
            <a:pPr algn="ctr"/>
            <a:r>
              <a:rPr lang="de-DE" dirty="0" smtClean="0"/>
              <a:t>50KB</a:t>
            </a:r>
            <a:endParaRPr lang="de-CH" dirty="0"/>
          </a:p>
        </p:txBody>
      </p:sp>
      <p:sp>
        <p:nvSpPr>
          <p:cNvPr id="65" name="Freeform 64"/>
          <p:cNvSpPr/>
          <p:nvPr/>
        </p:nvSpPr>
        <p:spPr>
          <a:xfrm>
            <a:off x="3887357" y="1268407"/>
            <a:ext cx="1053811" cy="1333096"/>
          </a:xfrm>
          <a:custGeom>
            <a:avLst/>
            <a:gdLst>
              <a:gd name="connsiteX0" fmla="*/ 105798 w 725474"/>
              <a:gd name="connsiteY0" fmla="*/ 1057984 h 1057984"/>
              <a:gd name="connsiteX1" fmla="*/ 105798 w 725474"/>
              <a:gd name="connsiteY1" fmla="*/ 1057984 h 1057984"/>
              <a:gd name="connsiteX2" fmla="*/ 105798 w 725474"/>
              <a:gd name="connsiteY2" fmla="*/ 370294 h 1057984"/>
              <a:gd name="connsiteX3" fmla="*/ 0 w 725474"/>
              <a:gd name="connsiteY3" fmla="*/ 370294 h 1057984"/>
              <a:gd name="connsiteX4" fmla="*/ 370294 w 725474"/>
              <a:gd name="connsiteY4" fmla="*/ 0 h 1057984"/>
              <a:gd name="connsiteX5" fmla="*/ 725474 w 725474"/>
              <a:gd name="connsiteY5" fmla="*/ 355180 h 1057984"/>
              <a:gd name="connsiteX6" fmla="*/ 619676 w 725474"/>
              <a:gd name="connsiteY6" fmla="*/ 355180 h 1057984"/>
              <a:gd name="connsiteX7" fmla="*/ 619676 w 725474"/>
              <a:gd name="connsiteY7" fmla="*/ 1035313 h 1057984"/>
              <a:gd name="connsiteX8" fmla="*/ 105798 w 725474"/>
              <a:gd name="connsiteY8" fmla="*/ 1057984 h 1057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5474" h="1057984">
                <a:moveTo>
                  <a:pt x="105798" y="1057984"/>
                </a:moveTo>
                <a:lnTo>
                  <a:pt x="105798" y="1057984"/>
                </a:lnTo>
                <a:lnTo>
                  <a:pt x="105798" y="370294"/>
                </a:lnTo>
                <a:lnTo>
                  <a:pt x="0" y="370294"/>
                </a:lnTo>
                <a:lnTo>
                  <a:pt x="370294" y="0"/>
                </a:lnTo>
                <a:lnTo>
                  <a:pt x="725474" y="355180"/>
                </a:lnTo>
                <a:lnTo>
                  <a:pt x="619676" y="355180"/>
                </a:lnTo>
                <a:lnTo>
                  <a:pt x="619676" y="1035313"/>
                </a:lnTo>
                <a:lnTo>
                  <a:pt x="105798" y="1057984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</a:t>
            </a:r>
          </a:p>
          <a:p>
            <a:pPr algn="ctr"/>
            <a:r>
              <a:rPr lang="de-DE" dirty="0" smtClean="0"/>
              <a:t>2MB</a:t>
            </a:r>
            <a:endParaRPr lang="de-CH" dirty="0"/>
          </a:p>
        </p:txBody>
      </p:sp>
      <p:sp>
        <p:nvSpPr>
          <p:cNvPr id="66" name="Rounded Rectangular Callout 65"/>
          <p:cNvSpPr/>
          <p:nvPr/>
        </p:nvSpPr>
        <p:spPr>
          <a:xfrm>
            <a:off x="957880" y="1233351"/>
            <a:ext cx="1512168" cy="1368152"/>
          </a:xfrm>
          <a:prstGeom prst="wedgeRoundRectCallout">
            <a:avLst>
              <a:gd name="adj1" fmla="val 91979"/>
              <a:gd name="adj2" fmla="val 14190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Capacity: </a:t>
            </a:r>
            <a:br>
              <a:rPr lang="de-DE" dirty="0" smtClean="0"/>
            </a:br>
            <a:r>
              <a:rPr lang="de-DE" dirty="0" smtClean="0"/>
              <a:t>3 Features</a:t>
            </a:r>
            <a:br>
              <a:rPr lang="de-DE" dirty="0" smtClean="0"/>
            </a:br>
            <a:r>
              <a:rPr lang="de-DE" dirty="0" smtClean="0"/>
              <a:t>5 MB</a:t>
            </a:r>
            <a:endParaRPr lang="de-CH" dirty="0"/>
          </a:p>
        </p:txBody>
      </p:sp>
      <p:sp>
        <p:nvSpPr>
          <p:cNvPr id="67" name="Freeform 66"/>
          <p:cNvSpPr/>
          <p:nvPr/>
        </p:nvSpPr>
        <p:spPr>
          <a:xfrm>
            <a:off x="4414262" y="1934955"/>
            <a:ext cx="1217596" cy="1107037"/>
          </a:xfrm>
          <a:custGeom>
            <a:avLst/>
            <a:gdLst>
              <a:gd name="connsiteX0" fmla="*/ 105798 w 725474"/>
              <a:gd name="connsiteY0" fmla="*/ 1057984 h 1057984"/>
              <a:gd name="connsiteX1" fmla="*/ 105798 w 725474"/>
              <a:gd name="connsiteY1" fmla="*/ 1057984 h 1057984"/>
              <a:gd name="connsiteX2" fmla="*/ 105798 w 725474"/>
              <a:gd name="connsiteY2" fmla="*/ 370294 h 1057984"/>
              <a:gd name="connsiteX3" fmla="*/ 0 w 725474"/>
              <a:gd name="connsiteY3" fmla="*/ 370294 h 1057984"/>
              <a:gd name="connsiteX4" fmla="*/ 370294 w 725474"/>
              <a:gd name="connsiteY4" fmla="*/ 0 h 1057984"/>
              <a:gd name="connsiteX5" fmla="*/ 725474 w 725474"/>
              <a:gd name="connsiteY5" fmla="*/ 355180 h 1057984"/>
              <a:gd name="connsiteX6" fmla="*/ 619676 w 725474"/>
              <a:gd name="connsiteY6" fmla="*/ 355180 h 1057984"/>
              <a:gd name="connsiteX7" fmla="*/ 619676 w 725474"/>
              <a:gd name="connsiteY7" fmla="*/ 1035313 h 1057984"/>
              <a:gd name="connsiteX8" fmla="*/ 105798 w 725474"/>
              <a:gd name="connsiteY8" fmla="*/ 1057984 h 1057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5474" h="1057984">
                <a:moveTo>
                  <a:pt x="105798" y="1057984"/>
                </a:moveTo>
                <a:lnTo>
                  <a:pt x="105798" y="1057984"/>
                </a:lnTo>
                <a:lnTo>
                  <a:pt x="105798" y="370294"/>
                </a:lnTo>
                <a:lnTo>
                  <a:pt x="0" y="370294"/>
                </a:lnTo>
                <a:lnTo>
                  <a:pt x="370294" y="0"/>
                </a:lnTo>
                <a:lnTo>
                  <a:pt x="725474" y="355180"/>
                </a:lnTo>
                <a:lnTo>
                  <a:pt x="619676" y="355180"/>
                </a:lnTo>
                <a:lnTo>
                  <a:pt x="619676" y="1035313"/>
                </a:lnTo>
                <a:lnTo>
                  <a:pt x="105798" y="1057984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</a:t>
            </a:r>
          </a:p>
          <a:p>
            <a:pPr algn="ctr"/>
            <a:r>
              <a:rPr lang="de-DE" dirty="0" smtClean="0"/>
              <a:t>1MB</a:t>
            </a:r>
            <a:endParaRPr lang="de-CH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5023060" y="3016023"/>
            <a:ext cx="1665552" cy="1568652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3376244" y="2595482"/>
            <a:ext cx="1053454" cy="1706127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11" idx="4"/>
          </p:cNvCxnSpPr>
          <p:nvPr/>
        </p:nvCxnSpPr>
        <p:spPr>
          <a:xfrm flipH="1">
            <a:off x="2439049" y="2979854"/>
            <a:ext cx="1408846" cy="1825811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1" name="Rounded Rectangular Callout 80"/>
          <p:cNvSpPr/>
          <p:nvPr/>
        </p:nvSpPr>
        <p:spPr>
          <a:xfrm>
            <a:off x="6402106" y="1944287"/>
            <a:ext cx="1512168" cy="894580"/>
          </a:xfrm>
          <a:prstGeom prst="wedgeRoundRectCallout">
            <a:avLst>
              <a:gd name="adj1" fmla="val -122413"/>
              <a:gd name="adj2" fmla="val 22475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Source: CityGML </a:t>
            </a:r>
            <a:br>
              <a:rPr lang="de-DE" dirty="0" smtClean="0"/>
            </a:br>
            <a:r>
              <a:rPr lang="de-DE" dirty="0" smtClean="0"/>
              <a:t>LoD 1</a:t>
            </a:r>
            <a:endParaRPr lang="de-CH" dirty="0"/>
          </a:p>
        </p:txBody>
      </p:sp>
      <p:sp>
        <p:nvSpPr>
          <p:cNvPr id="82" name="Rounded Rectangular Callout 81"/>
          <p:cNvSpPr/>
          <p:nvPr/>
        </p:nvSpPr>
        <p:spPr>
          <a:xfrm>
            <a:off x="7120660" y="2974981"/>
            <a:ext cx="1512168" cy="894580"/>
          </a:xfrm>
          <a:prstGeom prst="wedgeRoundRectCallout">
            <a:avLst>
              <a:gd name="adj1" fmla="val -50449"/>
              <a:gd name="adj2" fmla="val 142430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Source: CityGML </a:t>
            </a:r>
            <a:br>
              <a:rPr lang="de-DE" dirty="0" smtClean="0"/>
            </a:br>
            <a:r>
              <a:rPr lang="de-DE" dirty="0" smtClean="0"/>
              <a:t>LoD 2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1349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5" grpId="0" animBg="1"/>
      <p:bldP spid="66" grpId="0" animBg="1"/>
      <p:bldP spid="67" grpId="0" animBg="1"/>
      <p:bldP spid="8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1823302" y="3896227"/>
            <a:ext cx="2376264" cy="2376264"/>
          </a:xfrm>
          <a:prstGeom prst="ellipse">
            <a:avLst/>
          </a:prstGeom>
          <a:noFill/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0" name="Oval 29"/>
          <p:cNvSpPr/>
          <p:nvPr/>
        </p:nvSpPr>
        <p:spPr>
          <a:xfrm>
            <a:off x="4847637" y="3590667"/>
            <a:ext cx="2808312" cy="2808312"/>
          </a:xfrm>
          <a:prstGeom prst="ellipse">
            <a:avLst/>
          </a:prstGeom>
          <a:noFill/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Freeform 10"/>
          <p:cNvSpPr/>
          <p:nvPr/>
        </p:nvSpPr>
        <p:spPr>
          <a:xfrm>
            <a:off x="2065635" y="4832331"/>
            <a:ext cx="945799" cy="829040"/>
          </a:xfrm>
          <a:custGeom>
            <a:avLst/>
            <a:gdLst>
              <a:gd name="connsiteX0" fmla="*/ 105798 w 725474"/>
              <a:gd name="connsiteY0" fmla="*/ 1057984 h 1057984"/>
              <a:gd name="connsiteX1" fmla="*/ 105798 w 725474"/>
              <a:gd name="connsiteY1" fmla="*/ 1057984 h 1057984"/>
              <a:gd name="connsiteX2" fmla="*/ 105798 w 725474"/>
              <a:gd name="connsiteY2" fmla="*/ 370294 h 1057984"/>
              <a:gd name="connsiteX3" fmla="*/ 0 w 725474"/>
              <a:gd name="connsiteY3" fmla="*/ 370294 h 1057984"/>
              <a:gd name="connsiteX4" fmla="*/ 370294 w 725474"/>
              <a:gd name="connsiteY4" fmla="*/ 0 h 1057984"/>
              <a:gd name="connsiteX5" fmla="*/ 725474 w 725474"/>
              <a:gd name="connsiteY5" fmla="*/ 355180 h 1057984"/>
              <a:gd name="connsiteX6" fmla="*/ 619676 w 725474"/>
              <a:gd name="connsiteY6" fmla="*/ 355180 h 1057984"/>
              <a:gd name="connsiteX7" fmla="*/ 619676 w 725474"/>
              <a:gd name="connsiteY7" fmla="*/ 1035313 h 1057984"/>
              <a:gd name="connsiteX8" fmla="*/ 105798 w 725474"/>
              <a:gd name="connsiteY8" fmla="*/ 1057984 h 1057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5474" h="1057984">
                <a:moveTo>
                  <a:pt x="105798" y="1057984"/>
                </a:moveTo>
                <a:lnTo>
                  <a:pt x="105798" y="1057984"/>
                </a:lnTo>
                <a:lnTo>
                  <a:pt x="105798" y="370294"/>
                </a:lnTo>
                <a:lnTo>
                  <a:pt x="0" y="370294"/>
                </a:lnTo>
                <a:lnTo>
                  <a:pt x="370294" y="0"/>
                </a:lnTo>
                <a:lnTo>
                  <a:pt x="725474" y="355180"/>
                </a:lnTo>
                <a:lnTo>
                  <a:pt x="619676" y="355180"/>
                </a:lnTo>
                <a:lnTo>
                  <a:pt x="619676" y="1035313"/>
                </a:lnTo>
                <a:lnTo>
                  <a:pt x="105798" y="1057984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</a:t>
            </a:r>
          </a:p>
          <a:p>
            <a:pPr algn="ctr"/>
            <a:r>
              <a:rPr lang="de-DE" dirty="0" smtClean="0"/>
              <a:t>100KB</a:t>
            </a:r>
            <a:endParaRPr lang="de-CH" dirty="0"/>
          </a:p>
        </p:txBody>
      </p:sp>
      <p:sp>
        <p:nvSpPr>
          <p:cNvPr id="33" name="Freeform 32"/>
          <p:cNvSpPr/>
          <p:nvPr/>
        </p:nvSpPr>
        <p:spPr>
          <a:xfrm>
            <a:off x="2903422" y="4328275"/>
            <a:ext cx="1053811" cy="1333096"/>
          </a:xfrm>
          <a:custGeom>
            <a:avLst/>
            <a:gdLst>
              <a:gd name="connsiteX0" fmla="*/ 105798 w 725474"/>
              <a:gd name="connsiteY0" fmla="*/ 1057984 h 1057984"/>
              <a:gd name="connsiteX1" fmla="*/ 105798 w 725474"/>
              <a:gd name="connsiteY1" fmla="*/ 1057984 h 1057984"/>
              <a:gd name="connsiteX2" fmla="*/ 105798 w 725474"/>
              <a:gd name="connsiteY2" fmla="*/ 370294 h 1057984"/>
              <a:gd name="connsiteX3" fmla="*/ 0 w 725474"/>
              <a:gd name="connsiteY3" fmla="*/ 370294 h 1057984"/>
              <a:gd name="connsiteX4" fmla="*/ 370294 w 725474"/>
              <a:gd name="connsiteY4" fmla="*/ 0 h 1057984"/>
              <a:gd name="connsiteX5" fmla="*/ 725474 w 725474"/>
              <a:gd name="connsiteY5" fmla="*/ 355180 h 1057984"/>
              <a:gd name="connsiteX6" fmla="*/ 619676 w 725474"/>
              <a:gd name="connsiteY6" fmla="*/ 355180 h 1057984"/>
              <a:gd name="connsiteX7" fmla="*/ 619676 w 725474"/>
              <a:gd name="connsiteY7" fmla="*/ 1035313 h 1057984"/>
              <a:gd name="connsiteX8" fmla="*/ 105798 w 725474"/>
              <a:gd name="connsiteY8" fmla="*/ 1057984 h 1057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5474" h="1057984">
                <a:moveTo>
                  <a:pt x="105798" y="1057984"/>
                </a:moveTo>
                <a:lnTo>
                  <a:pt x="105798" y="1057984"/>
                </a:lnTo>
                <a:lnTo>
                  <a:pt x="105798" y="370294"/>
                </a:lnTo>
                <a:lnTo>
                  <a:pt x="0" y="370294"/>
                </a:lnTo>
                <a:lnTo>
                  <a:pt x="370294" y="0"/>
                </a:lnTo>
                <a:lnTo>
                  <a:pt x="725474" y="355180"/>
                </a:lnTo>
                <a:lnTo>
                  <a:pt x="619676" y="355180"/>
                </a:lnTo>
                <a:lnTo>
                  <a:pt x="619676" y="1035313"/>
                </a:lnTo>
                <a:lnTo>
                  <a:pt x="105798" y="1057984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</a:t>
            </a:r>
          </a:p>
          <a:p>
            <a:pPr algn="ctr"/>
            <a:r>
              <a:rPr lang="de-DE" dirty="0" smtClean="0"/>
              <a:t>4MB</a:t>
            </a:r>
            <a:endParaRPr lang="de-CH" dirty="0"/>
          </a:p>
        </p:txBody>
      </p:sp>
      <p:sp>
        <p:nvSpPr>
          <p:cNvPr id="34" name="Freeform 33"/>
          <p:cNvSpPr/>
          <p:nvPr/>
        </p:nvSpPr>
        <p:spPr>
          <a:xfrm>
            <a:off x="6388659" y="4472342"/>
            <a:ext cx="1217596" cy="1107037"/>
          </a:xfrm>
          <a:custGeom>
            <a:avLst/>
            <a:gdLst>
              <a:gd name="connsiteX0" fmla="*/ 105798 w 725474"/>
              <a:gd name="connsiteY0" fmla="*/ 1057984 h 1057984"/>
              <a:gd name="connsiteX1" fmla="*/ 105798 w 725474"/>
              <a:gd name="connsiteY1" fmla="*/ 1057984 h 1057984"/>
              <a:gd name="connsiteX2" fmla="*/ 105798 w 725474"/>
              <a:gd name="connsiteY2" fmla="*/ 370294 h 1057984"/>
              <a:gd name="connsiteX3" fmla="*/ 0 w 725474"/>
              <a:gd name="connsiteY3" fmla="*/ 370294 h 1057984"/>
              <a:gd name="connsiteX4" fmla="*/ 370294 w 725474"/>
              <a:gd name="connsiteY4" fmla="*/ 0 h 1057984"/>
              <a:gd name="connsiteX5" fmla="*/ 725474 w 725474"/>
              <a:gd name="connsiteY5" fmla="*/ 355180 h 1057984"/>
              <a:gd name="connsiteX6" fmla="*/ 619676 w 725474"/>
              <a:gd name="connsiteY6" fmla="*/ 355180 h 1057984"/>
              <a:gd name="connsiteX7" fmla="*/ 619676 w 725474"/>
              <a:gd name="connsiteY7" fmla="*/ 1035313 h 1057984"/>
              <a:gd name="connsiteX8" fmla="*/ 105798 w 725474"/>
              <a:gd name="connsiteY8" fmla="*/ 1057984 h 1057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5474" h="1057984">
                <a:moveTo>
                  <a:pt x="105798" y="1057984"/>
                </a:moveTo>
                <a:lnTo>
                  <a:pt x="105798" y="1057984"/>
                </a:lnTo>
                <a:lnTo>
                  <a:pt x="105798" y="370294"/>
                </a:lnTo>
                <a:lnTo>
                  <a:pt x="0" y="370294"/>
                </a:lnTo>
                <a:lnTo>
                  <a:pt x="370294" y="0"/>
                </a:lnTo>
                <a:lnTo>
                  <a:pt x="725474" y="355180"/>
                </a:lnTo>
                <a:lnTo>
                  <a:pt x="619676" y="355180"/>
                </a:lnTo>
                <a:lnTo>
                  <a:pt x="619676" y="1035313"/>
                </a:lnTo>
                <a:lnTo>
                  <a:pt x="105798" y="1057984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</a:t>
            </a:r>
          </a:p>
          <a:p>
            <a:pPr algn="ctr"/>
            <a:r>
              <a:rPr lang="de-DE" dirty="0" smtClean="0"/>
              <a:t>2MB</a:t>
            </a:r>
            <a:endParaRPr lang="de-CH" dirty="0"/>
          </a:p>
        </p:txBody>
      </p:sp>
      <p:sp>
        <p:nvSpPr>
          <p:cNvPr id="35" name="Freeform 34"/>
          <p:cNvSpPr/>
          <p:nvPr/>
        </p:nvSpPr>
        <p:spPr>
          <a:xfrm>
            <a:off x="4941760" y="4407830"/>
            <a:ext cx="945799" cy="829040"/>
          </a:xfrm>
          <a:custGeom>
            <a:avLst/>
            <a:gdLst>
              <a:gd name="connsiteX0" fmla="*/ 105798 w 725474"/>
              <a:gd name="connsiteY0" fmla="*/ 1057984 h 1057984"/>
              <a:gd name="connsiteX1" fmla="*/ 105798 w 725474"/>
              <a:gd name="connsiteY1" fmla="*/ 1057984 h 1057984"/>
              <a:gd name="connsiteX2" fmla="*/ 105798 w 725474"/>
              <a:gd name="connsiteY2" fmla="*/ 370294 h 1057984"/>
              <a:gd name="connsiteX3" fmla="*/ 0 w 725474"/>
              <a:gd name="connsiteY3" fmla="*/ 370294 h 1057984"/>
              <a:gd name="connsiteX4" fmla="*/ 370294 w 725474"/>
              <a:gd name="connsiteY4" fmla="*/ 0 h 1057984"/>
              <a:gd name="connsiteX5" fmla="*/ 725474 w 725474"/>
              <a:gd name="connsiteY5" fmla="*/ 355180 h 1057984"/>
              <a:gd name="connsiteX6" fmla="*/ 619676 w 725474"/>
              <a:gd name="connsiteY6" fmla="*/ 355180 h 1057984"/>
              <a:gd name="connsiteX7" fmla="*/ 619676 w 725474"/>
              <a:gd name="connsiteY7" fmla="*/ 1035313 h 1057984"/>
              <a:gd name="connsiteX8" fmla="*/ 105798 w 725474"/>
              <a:gd name="connsiteY8" fmla="*/ 1057984 h 1057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5474" h="1057984">
                <a:moveTo>
                  <a:pt x="105798" y="1057984"/>
                </a:moveTo>
                <a:lnTo>
                  <a:pt x="105798" y="1057984"/>
                </a:lnTo>
                <a:lnTo>
                  <a:pt x="105798" y="370294"/>
                </a:lnTo>
                <a:lnTo>
                  <a:pt x="0" y="370294"/>
                </a:lnTo>
                <a:lnTo>
                  <a:pt x="370294" y="0"/>
                </a:lnTo>
                <a:lnTo>
                  <a:pt x="725474" y="355180"/>
                </a:lnTo>
                <a:lnTo>
                  <a:pt x="619676" y="355180"/>
                </a:lnTo>
                <a:lnTo>
                  <a:pt x="619676" y="1035313"/>
                </a:lnTo>
                <a:lnTo>
                  <a:pt x="105798" y="1057984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</a:t>
            </a:r>
          </a:p>
          <a:p>
            <a:pPr algn="ctr"/>
            <a:r>
              <a:rPr lang="de-DE" dirty="0" smtClean="0"/>
              <a:t>50KB</a:t>
            </a:r>
            <a:endParaRPr lang="de-CH" dirty="0"/>
          </a:p>
        </p:txBody>
      </p:sp>
      <p:sp>
        <p:nvSpPr>
          <p:cNvPr id="37" name="Freeform 36"/>
          <p:cNvSpPr/>
          <p:nvPr/>
        </p:nvSpPr>
        <p:spPr>
          <a:xfrm>
            <a:off x="5778893" y="5024357"/>
            <a:ext cx="945799" cy="829040"/>
          </a:xfrm>
          <a:custGeom>
            <a:avLst/>
            <a:gdLst>
              <a:gd name="connsiteX0" fmla="*/ 105798 w 725474"/>
              <a:gd name="connsiteY0" fmla="*/ 1057984 h 1057984"/>
              <a:gd name="connsiteX1" fmla="*/ 105798 w 725474"/>
              <a:gd name="connsiteY1" fmla="*/ 1057984 h 1057984"/>
              <a:gd name="connsiteX2" fmla="*/ 105798 w 725474"/>
              <a:gd name="connsiteY2" fmla="*/ 370294 h 1057984"/>
              <a:gd name="connsiteX3" fmla="*/ 0 w 725474"/>
              <a:gd name="connsiteY3" fmla="*/ 370294 h 1057984"/>
              <a:gd name="connsiteX4" fmla="*/ 370294 w 725474"/>
              <a:gd name="connsiteY4" fmla="*/ 0 h 1057984"/>
              <a:gd name="connsiteX5" fmla="*/ 725474 w 725474"/>
              <a:gd name="connsiteY5" fmla="*/ 355180 h 1057984"/>
              <a:gd name="connsiteX6" fmla="*/ 619676 w 725474"/>
              <a:gd name="connsiteY6" fmla="*/ 355180 h 1057984"/>
              <a:gd name="connsiteX7" fmla="*/ 619676 w 725474"/>
              <a:gd name="connsiteY7" fmla="*/ 1035313 h 1057984"/>
              <a:gd name="connsiteX8" fmla="*/ 105798 w 725474"/>
              <a:gd name="connsiteY8" fmla="*/ 1057984 h 1057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5474" h="1057984">
                <a:moveTo>
                  <a:pt x="105798" y="1057984"/>
                </a:moveTo>
                <a:lnTo>
                  <a:pt x="105798" y="1057984"/>
                </a:lnTo>
                <a:lnTo>
                  <a:pt x="105798" y="370294"/>
                </a:lnTo>
                <a:lnTo>
                  <a:pt x="0" y="370294"/>
                </a:lnTo>
                <a:lnTo>
                  <a:pt x="370294" y="0"/>
                </a:lnTo>
                <a:lnTo>
                  <a:pt x="725474" y="355180"/>
                </a:lnTo>
                <a:lnTo>
                  <a:pt x="619676" y="355180"/>
                </a:lnTo>
                <a:lnTo>
                  <a:pt x="619676" y="1035313"/>
                </a:lnTo>
                <a:lnTo>
                  <a:pt x="105798" y="1057984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</a:t>
            </a:r>
          </a:p>
          <a:p>
            <a:pPr algn="ctr"/>
            <a:r>
              <a:rPr lang="de-DE" dirty="0" smtClean="0"/>
              <a:t>50KB</a:t>
            </a:r>
            <a:endParaRPr lang="de-CH" dirty="0"/>
          </a:p>
        </p:txBody>
      </p:sp>
      <p:sp>
        <p:nvSpPr>
          <p:cNvPr id="39" name="Oval 38"/>
          <p:cNvSpPr/>
          <p:nvPr/>
        </p:nvSpPr>
        <p:spPr>
          <a:xfrm>
            <a:off x="2927721" y="1317008"/>
            <a:ext cx="3297134" cy="2232249"/>
          </a:xfrm>
          <a:prstGeom prst="ellipse">
            <a:avLst/>
          </a:prstGeom>
          <a:noFill/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5" name="Rectangle 44"/>
          <p:cNvSpPr/>
          <p:nvPr/>
        </p:nvSpPr>
        <p:spPr>
          <a:xfrm>
            <a:off x="4432272" y="3369237"/>
            <a:ext cx="288032" cy="360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2</a:t>
            </a:r>
            <a:endParaRPr lang="de-CH" dirty="0"/>
          </a:p>
        </p:txBody>
      </p:sp>
      <p:sp>
        <p:nvSpPr>
          <p:cNvPr id="47" name="Rectangle 46"/>
          <p:cNvSpPr/>
          <p:nvPr/>
        </p:nvSpPr>
        <p:spPr>
          <a:xfrm>
            <a:off x="2777407" y="6152541"/>
            <a:ext cx="468053" cy="360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21</a:t>
            </a:r>
            <a:endParaRPr lang="de-CH" dirty="0"/>
          </a:p>
        </p:txBody>
      </p:sp>
      <p:sp>
        <p:nvSpPr>
          <p:cNvPr id="48" name="Rectangle 47"/>
          <p:cNvSpPr/>
          <p:nvPr/>
        </p:nvSpPr>
        <p:spPr>
          <a:xfrm>
            <a:off x="6017766" y="6218959"/>
            <a:ext cx="468053" cy="360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22</a:t>
            </a:r>
            <a:endParaRPr lang="de-CH" dirty="0"/>
          </a:p>
        </p:txBody>
      </p:sp>
      <p:sp>
        <p:nvSpPr>
          <p:cNvPr id="5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Feature-based LoD with Aggregation</a:t>
            </a:r>
            <a:br>
              <a:rPr lang="de-DE" dirty="0" smtClean="0"/>
            </a:br>
            <a:endParaRPr lang="de-CH" dirty="0"/>
          </a:p>
        </p:txBody>
      </p:sp>
      <p:cxnSp>
        <p:nvCxnSpPr>
          <p:cNvPr id="60" name="Straight Arrow Connector 59"/>
          <p:cNvCxnSpPr/>
          <p:nvPr/>
        </p:nvCxnSpPr>
        <p:spPr>
          <a:xfrm flipH="1">
            <a:off x="3356520" y="3369237"/>
            <a:ext cx="345086" cy="56688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9" idx="5"/>
          </p:cNvCxnSpPr>
          <p:nvPr/>
        </p:nvCxnSpPr>
        <p:spPr>
          <a:xfrm>
            <a:off x="5742001" y="3222352"/>
            <a:ext cx="254896" cy="4377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3545539" y="1741973"/>
            <a:ext cx="1137512" cy="1105915"/>
          </a:xfrm>
          <a:custGeom>
            <a:avLst/>
            <a:gdLst>
              <a:gd name="connsiteX0" fmla="*/ 287165 w 1360263"/>
              <a:gd name="connsiteY0" fmla="*/ 1322479 h 1322479"/>
              <a:gd name="connsiteX1" fmla="*/ 287165 w 1360263"/>
              <a:gd name="connsiteY1" fmla="*/ 1322479 h 1322479"/>
              <a:gd name="connsiteX2" fmla="*/ 1360263 w 1360263"/>
              <a:gd name="connsiteY2" fmla="*/ 1322479 h 1322479"/>
              <a:gd name="connsiteX3" fmla="*/ 1360263 w 1360263"/>
              <a:gd name="connsiteY3" fmla="*/ 408079 h 1322479"/>
              <a:gd name="connsiteX4" fmla="*/ 952184 w 1360263"/>
              <a:gd name="connsiteY4" fmla="*/ 0 h 1322479"/>
              <a:gd name="connsiteX5" fmla="*/ 604560 w 1360263"/>
              <a:gd name="connsiteY5" fmla="*/ 347624 h 1322479"/>
              <a:gd name="connsiteX6" fmla="*/ 151139 w 1360263"/>
              <a:gd name="connsiteY6" fmla="*/ 347624 h 1322479"/>
              <a:gd name="connsiteX7" fmla="*/ 0 w 1360263"/>
              <a:gd name="connsiteY7" fmla="*/ 498763 h 1322479"/>
              <a:gd name="connsiteX8" fmla="*/ 0 w 1360263"/>
              <a:gd name="connsiteY8" fmla="*/ 1322479 h 1322479"/>
              <a:gd name="connsiteX9" fmla="*/ 287165 w 1360263"/>
              <a:gd name="connsiteY9" fmla="*/ 1322479 h 1322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60263" h="1322479">
                <a:moveTo>
                  <a:pt x="287165" y="1322479"/>
                </a:moveTo>
                <a:lnTo>
                  <a:pt x="287165" y="1322479"/>
                </a:lnTo>
                <a:lnTo>
                  <a:pt x="1360263" y="1322479"/>
                </a:lnTo>
                <a:lnTo>
                  <a:pt x="1360263" y="408079"/>
                </a:lnTo>
                <a:lnTo>
                  <a:pt x="952184" y="0"/>
                </a:lnTo>
                <a:lnTo>
                  <a:pt x="604560" y="347624"/>
                </a:lnTo>
                <a:lnTo>
                  <a:pt x="151139" y="347624"/>
                </a:lnTo>
                <a:lnTo>
                  <a:pt x="0" y="498763"/>
                </a:lnTo>
                <a:lnTo>
                  <a:pt x="0" y="1322479"/>
                </a:lnTo>
                <a:lnTo>
                  <a:pt x="287165" y="1322479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AB</a:t>
            </a:r>
          </a:p>
          <a:p>
            <a:pPr algn="ctr"/>
            <a:r>
              <a:rPr lang="de-DE" dirty="0" smtClean="0"/>
              <a:t>2MB</a:t>
            </a:r>
            <a:endParaRPr lang="de-CH" dirty="0"/>
          </a:p>
        </p:txBody>
      </p:sp>
      <p:sp>
        <p:nvSpPr>
          <p:cNvPr id="3" name="Freeform 2"/>
          <p:cNvSpPr/>
          <p:nvPr/>
        </p:nvSpPr>
        <p:spPr>
          <a:xfrm>
            <a:off x="4861657" y="1812576"/>
            <a:ext cx="967299" cy="1035312"/>
          </a:xfrm>
          <a:custGeom>
            <a:avLst/>
            <a:gdLst>
              <a:gd name="connsiteX0" fmla="*/ 0 w 967299"/>
              <a:gd name="connsiteY0" fmla="*/ 1035312 h 1035312"/>
              <a:gd name="connsiteX1" fmla="*/ 967299 w 967299"/>
              <a:gd name="connsiteY1" fmla="*/ 1035312 h 1035312"/>
              <a:gd name="connsiteX2" fmla="*/ 967299 w 967299"/>
              <a:gd name="connsiteY2" fmla="*/ 347623 h 1035312"/>
              <a:gd name="connsiteX3" fmla="*/ 619676 w 967299"/>
              <a:gd name="connsiteY3" fmla="*/ 0 h 1035312"/>
              <a:gd name="connsiteX4" fmla="*/ 264496 w 967299"/>
              <a:gd name="connsiteY4" fmla="*/ 355180 h 1035312"/>
              <a:gd name="connsiteX5" fmla="*/ 264496 w 967299"/>
              <a:gd name="connsiteY5" fmla="*/ 861501 h 1035312"/>
              <a:gd name="connsiteX6" fmla="*/ 7557 w 967299"/>
              <a:gd name="connsiteY6" fmla="*/ 861501 h 1035312"/>
              <a:gd name="connsiteX7" fmla="*/ 0 w 967299"/>
              <a:gd name="connsiteY7" fmla="*/ 1035312 h 1035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299" h="1035312">
                <a:moveTo>
                  <a:pt x="0" y="1035312"/>
                </a:moveTo>
                <a:lnTo>
                  <a:pt x="967299" y="1035312"/>
                </a:lnTo>
                <a:lnTo>
                  <a:pt x="967299" y="347623"/>
                </a:lnTo>
                <a:lnTo>
                  <a:pt x="619676" y="0"/>
                </a:lnTo>
                <a:lnTo>
                  <a:pt x="264496" y="355180"/>
                </a:lnTo>
                <a:lnTo>
                  <a:pt x="264496" y="861501"/>
                </a:lnTo>
                <a:lnTo>
                  <a:pt x="7557" y="861501"/>
                </a:lnTo>
                <a:lnTo>
                  <a:pt x="0" y="1035312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     DE</a:t>
            </a:r>
            <a:br>
              <a:rPr lang="de-DE" dirty="0" smtClean="0"/>
            </a:br>
            <a:r>
              <a:rPr lang="de-DE" dirty="0" smtClean="0"/>
              <a:t>     1MB</a:t>
            </a:r>
            <a:endParaRPr lang="de-CH" dirty="0"/>
          </a:p>
        </p:txBody>
      </p:sp>
      <p:cxnSp>
        <p:nvCxnSpPr>
          <p:cNvPr id="26" name="Straight Arrow Connector 25"/>
          <p:cNvCxnSpPr>
            <a:stCxn id="2" idx="0"/>
          </p:cNvCxnSpPr>
          <p:nvPr/>
        </p:nvCxnSpPr>
        <p:spPr>
          <a:xfrm flipH="1">
            <a:off x="2548387" y="2847888"/>
            <a:ext cx="1237292" cy="1984443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33" idx="4"/>
          </p:cNvCxnSpPr>
          <p:nvPr/>
        </p:nvCxnSpPr>
        <p:spPr>
          <a:xfrm flipH="1">
            <a:off x="3441305" y="2847888"/>
            <a:ext cx="758262" cy="1480387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37" idx="4"/>
          </p:cNvCxnSpPr>
          <p:nvPr/>
        </p:nvCxnSpPr>
        <p:spPr>
          <a:xfrm>
            <a:off x="5345307" y="2847888"/>
            <a:ext cx="916338" cy="217646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34" idx="4"/>
          </p:cNvCxnSpPr>
          <p:nvPr/>
        </p:nvCxnSpPr>
        <p:spPr>
          <a:xfrm>
            <a:off x="5573815" y="2847888"/>
            <a:ext cx="1436325" cy="1624454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Rounded Rectangular Callout 40"/>
          <p:cNvSpPr/>
          <p:nvPr/>
        </p:nvSpPr>
        <p:spPr>
          <a:xfrm>
            <a:off x="6661758" y="1741973"/>
            <a:ext cx="2014698" cy="1370427"/>
          </a:xfrm>
          <a:prstGeom prst="wedgeRoundRectCallout">
            <a:avLst>
              <a:gd name="adj1" fmla="val -98032"/>
              <a:gd name="adj2" fmla="val 22475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Capacity-driven texture &amp; geometry reduction</a:t>
            </a:r>
            <a:endParaRPr lang="de-CH" dirty="0"/>
          </a:p>
        </p:txBody>
      </p:sp>
      <p:sp>
        <p:nvSpPr>
          <p:cNvPr id="42" name="Rounded Rectangular Callout 41"/>
          <p:cNvSpPr/>
          <p:nvPr/>
        </p:nvSpPr>
        <p:spPr>
          <a:xfrm>
            <a:off x="957880" y="1233351"/>
            <a:ext cx="1512168" cy="1368152"/>
          </a:xfrm>
          <a:prstGeom prst="wedgeRoundRectCallout">
            <a:avLst>
              <a:gd name="adj1" fmla="val 91979"/>
              <a:gd name="adj2" fmla="val 14190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Capacity: </a:t>
            </a:r>
            <a:br>
              <a:rPr lang="de-DE" dirty="0" smtClean="0"/>
            </a:br>
            <a:r>
              <a:rPr lang="de-DE" dirty="0" smtClean="0"/>
              <a:t>3 Features</a:t>
            </a:r>
            <a:br>
              <a:rPr lang="de-DE" dirty="0" smtClean="0"/>
            </a:br>
            <a:r>
              <a:rPr lang="de-DE" dirty="0" smtClean="0"/>
              <a:t>5 MB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53458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1" grpId="0" animBg="1"/>
      <p:bldP spid="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LoD Precision</a:t>
            </a:r>
            <a:br>
              <a:rPr lang="de-DE" dirty="0" smtClean="0"/>
            </a:b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4293096"/>
            <a:ext cx="8229600" cy="230425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The Precision value…</a:t>
            </a:r>
          </a:p>
          <a:p>
            <a:pPr marL="914400" lvl="1" indent="-514350"/>
            <a:r>
              <a:rPr lang="en-US" dirty="0"/>
              <a:t>d</a:t>
            </a:r>
            <a:r>
              <a:rPr lang="en-US" dirty="0" smtClean="0"/>
              <a:t>escribes the maximum error relative to the node’s diameter, introduced through any processing such as </a:t>
            </a:r>
            <a:r>
              <a:rPr lang="en-US" dirty="0" err="1" smtClean="0"/>
              <a:t>LoD</a:t>
            </a:r>
            <a:r>
              <a:rPr lang="en-US" dirty="0" smtClean="0"/>
              <a:t> generalization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Calculation is based on pick the largest of the following values:</a:t>
            </a:r>
            <a:endParaRPr lang="en-US" dirty="0"/>
          </a:p>
          <a:p>
            <a:pPr marL="914400" lvl="1" indent="-514350"/>
            <a:r>
              <a:rPr lang="en-US" dirty="0" smtClean="0"/>
              <a:t>When removing triangles, it is equal to the diameter of the circumscribing circle of the largest removed triangle.</a:t>
            </a:r>
          </a:p>
          <a:p>
            <a:pPr marL="914400" lvl="1" indent="-514350"/>
            <a:r>
              <a:rPr lang="en-US" dirty="0" smtClean="0"/>
              <a:t>When removing features, it is equal to the diameter of the Minimum Bounding Sphere of that feature.</a:t>
            </a:r>
          </a:p>
          <a:p>
            <a:pPr marL="914400" lvl="1" indent="-514350"/>
            <a:r>
              <a:rPr lang="en-US" dirty="0" smtClean="0"/>
              <a:t>When moving points, it should be the maximum distance that a point was moved.</a:t>
            </a:r>
            <a:endParaRPr lang="de-DE" dirty="0"/>
          </a:p>
          <a:p>
            <a:pPr marL="914400" lvl="1" indent="-514350"/>
            <a:endParaRPr lang="en-US" dirty="0" smtClean="0"/>
          </a:p>
        </p:txBody>
      </p:sp>
      <p:sp>
        <p:nvSpPr>
          <p:cNvPr id="5" name="Oval 4"/>
          <p:cNvSpPr/>
          <p:nvPr/>
        </p:nvSpPr>
        <p:spPr>
          <a:xfrm>
            <a:off x="1581290" y="1040683"/>
            <a:ext cx="2838708" cy="2838708"/>
          </a:xfrm>
          <a:prstGeom prst="ellipse">
            <a:avLst/>
          </a:prstGeom>
          <a:noFill/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tangle 5"/>
          <p:cNvSpPr/>
          <p:nvPr/>
        </p:nvSpPr>
        <p:spPr>
          <a:xfrm>
            <a:off x="2628637" y="3759441"/>
            <a:ext cx="804483" cy="360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2</a:t>
            </a:r>
            <a:endParaRPr lang="de-CH" dirty="0"/>
          </a:p>
        </p:txBody>
      </p:sp>
      <p:sp>
        <p:nvSpPr>
          <p:cNvPr id="9" name="Freeform 8"/>
          <p:cNvSpPr/>
          <p:nvPr/>
        </p:nvSpPr>
        <p:spPr>
          <a:xfrm>
            <a:off x="2306236" y="1547142"/>
            <a:ext cx="1539584" cy="1647836"/>
          </a:xfrm>
          <a:custGeom>
            <a:avLst/>
            <a:gdLst>
              <a:gd name="connsiteX0" fmla="*/ 0 w 967299"/>
              <a:gd name="connsiteY0" fmla="*/ 1035312 h 1035312"/>
              <a:gd name="connsiteX1" fmla="*/ 967299 w 967299"/>
              <a:gd name="connsiteY1" fmla="*/ 1035312 h 1035312"/>
              <a:gd name="connsiteX2" fmla="*/ 967299 w 967299"/>
              <a:gd name="connsiteY2" fmla="*/ 347623 h 1035312"/>
              <a:gd name="connsiteX3" fmla="*/ 619676 w 967299"/>
              <a:gd name="connsiteY3" fmla="*/ 0 h 1035312"/>
              <a:gd name="connsiteX4" fmla="*/ 264496 w 967299"/>
              <a:gd name="connsiteY4" fmla="*/ 355180 h 1035312"/>
              <a:gd name="connsiteX5" fmla="*/ 264496 w 967299"/>
              <a:gd name="connsiteY5" fmla="*/ 861501 h 1035312"/>
              <a:gd name="connsiteX6" fmla="*/ 7557 w 967299"/>
              <a:gd name="connsiteY6" fmla="*/ 861501 h 1035312"/>
              <a:gd name="connsiteX7" fmla="*/ 0 w 967299"/>
              <a:gd name="connsiteY7" fmla="*/ 1035312 h 1035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299" h="1035312">
                <a:moveTo>
                  <a:pt x="0" y="1035312"/>
                </a:moveTo>
                <a:lnTo>
                  <a:pt x="967299" y="1035312"/>
                </a:lnTo>
                <a:lnTo>
                  <a:pt x="967299" y="347623"/>
                </a:lnTo>
                <a:lnTo>
                  <a:pt x="619676" y="0"/>
                </a:lnTo>
                <a:lnTo>
                  <a:pt x="264496" y="355180"/>
                </a:lnTo>
                <a:lnTo>
                  <a:pt x="264496" y="861501"/>
                </a:lnTo>
                <a:lnTo>
                  <a:pt x="7557" y="861501"/>
                </a:lnTo>
                <a:lnTo>
                  <a:pt x="0" y="1035312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     DE</a:t>
            </a:r>
            <a:endParaRPr lang="de-CH" dirty="0"/>
          </a:p>
        </p:txBody>
      </p:sp>
      <p:sp>
        <p:nvSpPr>
          <p:cNvPr id="10" name="Freeform 9"/>
          <p:cNvSpPr/>
          <p:nvPr/>
        </p:nvSpPr>
        <p:spPr>
          <a:xfrm>
            <a:off x="5884381" y="1628800"/>
            <a:ext cx="1341728" cy="1219897"/>
          </a:xfrm>
          <a:custGeom>
            <a:avLst/>
            <a:gdLst>
              <a:gd name="connsiteX0" fmla="*/ 105798 w 725474"/>
              <a:gd name="connsiteY0" fmla="*/ 1057984 h 1057984"/>
              <a:gd name="connsiteX1" fmla="*/ 105798 w 725474"/>
              <a:gd name="connsiteY1" fmla="*/ 1057984 h 1057984"/>
              <a:gd name="connsiteX2" fmla="*/ 105798 w 725474"/>
              <a:gd name="connsiteY2" fmla="*/ 370294 h 1057984"/>
              <a:gd name="connsiteX3" fmla="*/ 0 w 725474"/>
              <a:gd name="connsiteY3" fmla="*/ 370294 h 1057984"/>
              <a:gd name="connsiteX4" fmla="*/ 370294 w 725474"/>
              <a:gd name="connsiteY4" fmla="*/ 0 h 1057984"/>
              <a:gd name="connsiteX5" fmla="*/ 725474 w 725474"/>
              <a:gd name="connsiteY5" fmla="*/ 355180 h 1057984"/>
              <a:gd name="connsiteX6" fmla="*/ 619676 w 725474"/>
              <a:gd name="connsiteY6" fmla="*/ 355180 h 1057984"/>
              <a:gd name="connsiteX7" fmla="*/ 619676 w 725474"/>
              <a:gd name="connsiteY7" fmla="*/ 1035313 h 1057984"/>
              <a:gd name="connsiteX8" fmla="*/ 105798 w 725474"/>
              <a:gd name="connsiteY8" fmla="*/ 1057984 h 1057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5474" h="1057984">
                <a:moveTo>
                  <a:pt x="105798" y="1057984"/>
                </a:moveTo>
                <a:lnTo>
                  <a:pt x="105798" y="1057984"/>
                </a:lnTo>
                <a:lnTo>
                  <a:pt x="105798" y="370294"/>
                </a:lnTo>
                <a:lnTo>
                  <a:pt x="0" y="370294"/>
                </a:lnTo>
                <a:lnTo>
                  <a:pt x="370294" y="0"/>
                </a:lnTo>
                <a:lnTo>
                  <a:pt x="725474" y="355180"/>
                </a:lnTo>
                <a:lnTo>
                  <a:pt x="619676" y="355180"/>
                </a:lnTo>
                <a:lnTo>
                  <a:pt x="619676" y="1035313"/>
                </a:lnTo>
                <a:lnTo>
                  <a:pt x="105798" y="1057984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</a:t>
            </a:r>
          </a:p>
        </p:txBody>
      </p:sp>
      <p:sp>
        <p:nvSpPr>
          <p:cNvPr id="11" name="Freeform 10"/>
          <p:cNvSpPr/>
          <p:nvPr/>
        </p:nvSpPr>
        <p:spPr>
          <a:xfrm>
            <a:off x="5499346" y="2039430"/>
            <a:ext cx="1042221" cy="913558"/>
          </a:xfrm>
          <a:custGeom>
            <a:avLst/>
            <a:gdLst>
              <a:gd name="connsiteX0" fmla="*/ 105798 w 725474"/>
              <a:gd name="connsiteY0" fmla="*/ 1057984 h 1057984"/>
              <a:gd name="connsiteX1" fmla="*/ 105798 w 725474"/>
              <a:gd name="connsiteY1" fmla="*/ 1057984 h 1057984"/>
              <a:gd name="connsiteX2" fmla="*/ 105798 w 725474"/>
              <a:gd name="connsiteY2" fmla="*/ 370294 h 1057984"/>
              <a:gd name="connsiteX3" fmla="*/ 0 w 725474"/>
              <a:gd name="connsiteY3" fmla="*/ 370294 h 1057984"/>
              <a:gd name="connsiteX4" fmla="*/ 370294 w 725474"/>
              <a:gd name="connsiteY4" fmla="*/ 0 h 1057984"/>
              <a:gd name="connsiteX5" fmla="*/ 725474 w 725474"/>
              <a:gd name="connsiteY5" fmla="*/ 355180 h 1057984"/>
              <a:gd name="connsiteX6" fmla="*/ 619676 w 725474"/>
              <a:gd name="connsiteY6" fmla="*/ 355180 h 1057984"/>
              <a:gd name="connsiteX7" fmla="*/ 619676 w 725474"/>
              <a:gd name="connsiteY7" fmla="*/ 1035313 h 1057984"/>
              <a:gd name="connsiteX8" fmla="*/ 105798 w 725474"/>
              <a:gd name="connsiteY8" fmla="*/ 1057984 h 1057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5474" h="1057984">
                <a:moveTo>
                  <a:pt x="105798" y="1057984"/>
                </a:moveTo>
                <a:lnTo>
                  <a:pt x="105798" y="1057984"/>
                </a:lnTo>
                <a:lnTo>
                  <a:pt x="105798" y="370294"/>
                </a:lnTo>
                <a:lnTo>
                  <a:pt x="0" y="370294"/>
                </a:lnTo>
                <a:lnTo>
                  <a:pt x="370294" y="0"/>
                </a:lnTo>
                <a:lnTo>
                  <a:pt x="725474" y="355180"/>
                </a:lnTo>
                <a:lnTo>
                  <a:pt x="619676" y="355180"/>
                </a:lnTo>
                <a:lnTo>
                  <a:pt x="619676" y="1035313"/>
                </a:lnTo>
                <a:lnTo>
                  <a:pt x="105798" y="1057984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</a:t>
            </a:r>
          </a:p>
        </p:txBody>
      </p:sp>
      <p:cxnSp>
        <p:nvCxnSpPr>
          <p:cNvPr id="13" name="Straight Connector 12"/>
          <p:cNvCxnSpPr>
            <a:stCxn id="9" idx="0"/>
            <a:endCxn id="11" idx="0"/>
          </p:cNvCxnSpPr>
          <p:nvPr/>
        </p:nvCxnSpPr>
        <p:spPr>
          <a:xfrm flipV="1">
            <a:off x="2306236" y="2952988"/>
            <a:ext cx="3345100" cy="24199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9" idx="6"/>
            <a:endCxn id="11" idx="3"/>
          </p:cNvCxnSpPr>
          <p:nvPr/>
        </p:nvCxnSpPr>
        <p:spPr>
          <a:xfrm flipV="1">
            <a:off x="2318264" y="2359175"/>
            <a:ext cx="3181082" cy="55916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Left Bracket 27"/>
          <p:cNvSpPr/>
          <p:nvPr/>
        </p:nvSpPr>
        <p:spPr>
          <a:xfrm>
            <a:off x="2195736" y="2924944"/>
            <a:ext cx="72008" cy="270034"/>
          </a:xfrm>
          <a:prstGeom prst="leftBracket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3" name="TextBox 32"/>
          <p:cNvSpPr txBox="1"/>
          <p:nvPr/>
        </p:nvSpPr>
        <p:spPr>
          <a:xfrm>
            <a:off x="1870121" y="285489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a‘</a:t>
            </a:r>
            <a:endParaRPr lang="de-CH" dirty="0"/>
          </a:p>
        </p:txBody>
      </p:sp>
      <p:sp>
        <p:nvSpPr>
          <p:cNvPr id="34" name="Left Bracket 33"/>
          <p:cNvSpPr/>
          <p:nvPr/>
        </p:nvSpPr>
        <p:spPr>
          <a:xfrm>
            <a:off x="5427338" y="2371060"/>
            <a:ext cx="72008" cy="581927"/>
          </a:xfrm>
          <a:prstGeom prst="leftBracket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5" name="TextBox 34"/>
          <p:cNvSpPr txBox="1"/>
          <p:nvPr/>
        </p:nvSpPr>
        <p:spPr>
          <a:xfrm>
            <a:off x="5132064" y="247735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</a:t>
            </a:r>
            <a:endParaRPr lang="de-CH" dirty="0"/>
          </a:p>
        </p:txBody>
      </p:sp>
      <p:sp>
        <p:nvSpPr>
          <p:cNvPr id="38" name="Rectangular Callout 37"/>
          <p:cNvSpPr/>
          <p:nvPr/>
        </p:nvSpPr>
        <p:spPr>
          <a:xfrm>
            <a:off x="251520" y="2201018"/>
            <a:ext cx="1008112" cy="653877"/>
          </a:xfrm>
          <a:prstGeom prst="wedgeRectCallout">
            <a:avLst>
              <a:gd name="adj1" fmla="val 80957"/>
              <a:gd name="adj2" fmla="val -182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 = </a:t>
            </a:r>
            <a:br>
              <a:rPr lang="de-DE" dirty="0" smtClean="0"/>
            </a:br>
            <a:r>
              <a:rPr lang="de-DE" dirty="0" smtClean="0"/>
              <a:t>(a-a‘)/r</a:t>
            </a:r>
            <a:endParaRPr lang="de-CH" dirty="0"/>
          </a:p>
        </p:txBody>
      </p:sp>
      <p:sp>
        <p:nvSpPr>
          <p:cNvPr id="39" name="Rectangular Callout 38"/>
          <p:cNvSpPr/>
          <p:nvPr/>
        </p:nvSpPr>
        <p:spPr>
          <a:xfrm>
            <a:off x="7740352" y="2133098"/>
            <a:ext cx="1152128" cy="940885"/>
          </a:xfrm>
          <a:prstGeom prst="wedgeRectCallout">
            <a:avLst>
              <a:gd name="adj1" fmla="val -75256"/>
              <a:gd name="adj2" fmla="val -182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 = 0</a:t>
            </a:r>
          </a:p>
          <a:p>
            <a:pPr algn="ctr"/>
            <a:r>
              <a:rPr lang="de-DE" sz="1200" dirty="0" smtClean="0"/>
              <a:t>At leaf level, 0 so it‘s always rendered</a:t>
            </a:r>
            <a:endParaRPr lang="de-CH" dirty="0"/>
          </a:p>
        </p:txBody>
      </p:sp>
      <p:sp>
        <p:nvSpPr>
          <p:cNvPr id="40" name="Oval 39"/>
          <p:cNvSpPr/>
          <p:nvPr/>
        </p:nvSpPr>
        <p:spPr>
          <a:xfrm>
            <a:off x="5100800" y="1268760"/>
            <a:ext cx="2344302" cy="2344302"/>
          </a:xfrm>
          <a:prstGeom prst="ellipse">
            <a:avLst/>
          </a:prstGeom>
          <a:noFill/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1" name="Rectangle 40"/>
          <p:cNvSpPr/>
          <p:nvPr/>
        </p:nvSpPr>
        <p:spPr>
          <a:xfrm>
            <a:off x="5884381" y="3515765"/>
            <a:ext cx="804483" cy="360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21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34989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LoD Selection, Example</a:t>
            </a:r>
            <a:br>
              <a:rPr lang="de-DE" dirty="0" smtClean="0"/>
            </a:b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4293096"/>
            <a:ext cx="8229600" cy="2564904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AutoNum type="arabicPeriod"/>
            </a:pPr>
            <a:r>
              <a:rPr lang="de-DE" dirty="0" smtClean="0"/>
              <a:t>Determine screen size of Node 2 mbs: </a:t>
            </a:r>
            <a:r>
              <a:rPr lang="de-DE" i="1" dirty="0" smtClean="0"/>
              <a:t>200px</a:t>
            </a:r>
          </a:p>
          <a:p>
            <a:pPr marL="514350" indent="-514350">
              <a:buAutoNum type="arabicPeriod"/>
            </a:pPr>
            <a:r>
              <a:rPr lang="de-DE" dirty="0" smtClean="0"/>
              <a:t>If screen size &gt; tolerated screenspace error (10px): </a:t>
            </a:r>
            <a:r>
              <a:rPr lang="de-DE" i="1" dirty="0" smtClean="0"/>
              <a:t>true</a:t>
            </a:r>
          </a:p>
          <a:p>
            <a:pPr marL="914400" lvl="1" indent="-514350">
              <a:buFont typeface="+mj-lt"/>
              <a:buAutoNum type="alphaLcParenR"/>
            </a:pPr>
            <a:r>
              <a:rPr lang="de-DE" dirty="0" smtClean="0"/>
              <a:t>Determine screen size of precision value: </a:t>
            </a:r>
            <a:r>
              <a:rPr lang="de-DE" i="1" dirty="0" smtClean="0"/>
              <a:t>16px</a:t>
            </a:r>
          </a:p>
          <a:p>
            <a:pPr marL="914400" lvl="1" indent="-514350">
              <a:buFont typeface="+mj-lt"/>
              <a:buAutoNum type="alphaLcParenR"/>
            </a:pPr>
            <a:r>
              <a:rPr lang="de-DE" dirty="0" smtClean="0"/>
              <a:t>If screen size &gt; tolerated screenspace error: </a:t>
            </a:r>
            <a:r>
              <a:rPr lang="de-DE" i="1" dirty="0" smtClean="0"/>
              <a:t>true</a:t>
            </a:r>
          </a:p>
          <a:p>
            <a:pPr marL="1314450" lvl="2" indent="-514350">
              <a:buAutoNum type="arabicPeriod"/>
            </a:pPr>
            <a:r>
              <a:rPr lang="de-DE" dirty="0" smtClean="0"/>
              <a:t>Get child Node 21, start at (1). As 21 is a leaf with p = 0, it will be rendered.</a:t>
            </a:r>
          </a:p>
          <a:p>
            <a:pPr marL="914400" lvl="1" indent="-514350">
              <a:buAutoNum type="alphaLcParenR"/>
            </a:pPr>
            <a:r>
              <a:rPr lang="de-DE" dirty="0" smtClean="0"/>
              <a:t>Else:</a:t>
            </a:r>
          </a:p>
          <a:p>
            <a:pPr marL="1314450" lvl="2" indent="-514350">
              <a:buAutoNum type="arabicPeriod"/>
            </a:pPr>
            <a:r>
              <a:rPr lang="de-DE" dirty="0" smtClean="0"/>
              <a:t>Render Node 2</a:t>
            </a:r>
          </a:p>
          <a:p>
            <a:pPr marL="514350" indent="-514350">
              <a:buAutoNum type="arabicPeriod"/>
            </a:pPr>
            <a:r>
              <a:rPr lang="de-DE" dirty="0" smtClean="0"/>
              <a:t>Else:</a:t>
            </a:r>
          </a:p>
          <a:p>
            <a:pPr marL="914400" lvl="1" indent="-514350">
              <a:buAutoNum type="alphaLcParenR"/>
            </a:pPr>
            <a:r>
              <a:rPr lang="de-DE" dirty="0" smtClean="0"/>
              <a:t>Go up to higher level of detail</a:t>
            </a:r>
          </a:p>
          <a:p>
            <a:pPr marL="1314450" lvl="2" indent="-514350">
              <a:buAutoNum type="arabicPeriod"/>
            </a:pPr>
            <a:endParaRPr lang="de-DE" dirty="0" smtClean="0"/>
          </a:p>
          <a:p>
            <a:pPr marL="914400" lvl="1" indent="-514350">
              <a:buAutoNum type="alphaLcParenR"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914400" lvl="1" indent="-514350"/>
            <a:endParaRPr lang="en-US" dirty="0" smtClean="0"/>
          </a:p>
        </p:txBody>
      </p:sp>
      <p:sp>
        <p:nvSpPr>
          <p:cNvPr id="5" name="Oval 4"/>
          <p:cNvSpPr/>
          <p:nvPr/>
        </p:nvSpPr>
        <p:spPr>
          <a:xfrm>
            <a:off x="1581290" y="1040683"/>
            <a:ext cx="2838708" cy="2838708"/>
          </a:xfrm>
          <a:prstGeom prst="ellipse">
            <a:avLst/>
          </a:prstGeom>
          <a:noFill/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tangle 5"/>
          <p:cNvSpPr/>
          <p:nvPr/>
        </p:nvSpPr>
        <p:spPr>
          <a:xfrm>
            <a:off x="2628637" y="3759441"/>
            <a:ext cx="804483" cy="360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2</a:t>
            </a:r>
            <a:endParaRPr lang="de-CH" dirty="0"/>
          </a:p>
        </p:txBody>
      </p:sp>
      <p:sp>
        <p:nvSpPr>
          <p:cNvPr id="9" name="Freeform 8"/>
          <p:cNvSpPr/>
          <p:nvPr/>
        </p:nvSpPr>
        <p:spPr>
          <a:xfrm>
            <a:off x="2306236" y="1547142"/>
            <a:ext cx="1539584" cy="1647836"/>
          </a:xfrm>
          <a:custGeom>
            <a:avLst/>
            <a:gdLst>
              <a:gd name="connsiteX0" fmla="*/ 0 w 967299"/>
              <a:gd name="connsiteY0" fmla="*/ 1035312 h 1035312"/>
              <a:gd name="connsiteX1" fmla="*/ 967299 w 967299"/>
              <a:gd name="connsiteY1" fmla="*/ 1035312 h 1035312"/>
              <a:gd name="connsiteX2" fmla="*/ 967299 w 967299"/>
              <a:gd name="connsiteY2" fmla="*/ 347623 h 1035312"/>
              <a:gd name="connsiteX3" fmla="*/ 619676 w 967299"/>
              <a:gd name="connsiteY3" fmla="*/ 0 h 1035312"/>
              <a:gd name="connsiteX4" fmla="*/ 264496 w 967299"/>
              <a:gd name="connsiteY4" fmla="*/ 355180 h 1035312"/>
              <a:gd name="connsiteX5" fmla="*/ 264496 w 967299"/>
              <a:gd name="connsiteY5" fmla="*/ 861501 h 1035312"/>
              <a:gd name="connsiteX6" fmla="*/ 7557 w 967299"/>
              <a:gd name="connsiteY6" fmla="*/ 861501 h 1035312"/>
              <a:gd name="connsiteX7" fmla="*/ 0 w 967299"/>
              <a:gd name="connsiteY7" fmla="*/ 1035312 h 1035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299" h="1035312">
                <a:moveTo>
                  <a:pt x="0" y="1035312"/>
                </a:moveTo>
                <a:lnTo>
                  <a:pt x="967299" y="1035312"/>
                </a:lnTo>
                <a:lnTo>
                  <a:pt x="967299" y="347623"/>
                </a:lnTo>
                <a:lnTo>
                  <a:pt x="619676" y="0"/>
                </a:lnTo>
                <a:lnTo>
                  <a:pt x="264496" y="355180"/>
                </a:lnTo>
                <a:lnTo>
                  <a:pt x="264496" y="861501"/>
                </a:lnTo>
                <a:lnTo>
                  <a:pt x="7557" y="861501"/>
                </a:lnTo>
                <a:lnTo>
                  <a:pt x="0" y="1035312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     DE</a:t>
            </a:r>
            <a:endParaRPr lang="de-CH" dirty="0"/>
          </a:p>
        </p:txBody>
      </p:sp>
      <p:sp>
        <p:nvSpPr>
          <p:cNvPr id="10" name="Freeform 9"/>
          <p:cNvSpPr/>
          <p:nvPr/>
        </p:nvSpPr>
        <p:spPr>
          <a:xfrm>
            <a:off x="5884381" y="1628800"/>
            <a:ext cx="1341728" cy="1219897"/>
          </a:xfrm>
          <a:custGeom>
            <a:avLst/>
            <a:gdLst>
              <a:gd name="connsiteX0" fmla="*/ 105798 w 725474"/>
              <a:gd name="connsiteY0" fmla="*/ 1057984 h 1057984"/>
              <a:gd name="connsiteX1" fmla="*/ 105798 w 725474"/>
              <a:gd name="connsiteY1" fmla="*/ 1057984 h 1057984"/>
              <a:gd name="connsiteX2" fmla="*/ 105798 w 725474"/>
              <a:gd name="connsiteY2" fmla="*/ 370294 h 1057984"/>
              <a:gd name="connsiteX3" fmla="*/ 0 w 725474"/>
              <a:gd name="connsiteY3" fmla="*/ 370294 h 1057984"/>
              <a:gd name="connsiteX4" fmla="*/ 370294 w 725474"/>
              <a:gd name="connsiteY4" fmla="*/ 0 h 1057984"/>
              <a:gd name="connsiteX5" fmla="*/ 725474 w 725474"/>
              <a:gd name="connsiteY5" fmla="*/ 355180 h 1057984"/>
              <a:gd name="connsiteX6" fmla="*/ 619676 w 725474"/>
              <a:gd name="connsiteY6" fmla="*/ 355180 h 1057984"/>
              <a:gd name="connsiteX7" fmla="*/ 619676 w 725474"/>
              <a:gd name="connsiteY7" fmla="*/ 1035313 h 1057984"/>
              <a:gd name="connsiteX8" fmla="*/ 105798 w 725474"/>
              <a:gd name="connsiteY8" fmla="*/ 1057984 h 1057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5474" h="1057984">
                <a:moveTo>
                  <a:pt x="105798" y="1057984"/>
                </a:moveTo>
                <a:lnTo>
                  <a:pt x="105798" y="1057984"/>
                </a:lnTo>
                <a:lnTo>
                  <a:pt x="105798" y="370294"/>
                </a:lnTo>
                <a:lnTo>
                  <a:pt x="0" y="370294"/>
                </a:lnTo>
                <a:lnTo>
                  <a:pt x="370294" y="0"/>
                </a:lnTo>
                <a:lnTo>
                  <a:pt x="725474" y="355180"/>
                </a:lnTo>
                <a:lnTo>
                  <a:pt x="619676" y="355180"/>
                </a:lnTo>
                <a:lnTo>
                  <a:pt x="619676" y="1035313"/>
                </a:lnTo>
                <a:lnTo>
                  <a:pt x="105798" y="1057984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</a:t>
            </a:r>
          </a:p>
        </p:txBody>
      </p:sp>
      <p:sp>
        <p:nvSpPr>
          <p:cNvPr id="11" name="Freeform 10"/>
          <p:cNvSpPr/>
          <p:nvPr/>
        </p:nvSpPr>
        <p:spPr>
          <a:xfrm>
            <a:off x="5499346" y="2039430"/>
            <a:ext cx="1042221" cy="913558"/>
          </a:xfrm>
          <a:custGeom>
            <a:avLst/>
            <a:gdLst>
              <a:gd name="connsiteX0" fmla="*/ 105798 w 725474"/>
              <a:gd name="connsiteY0" fmla="*/ 1057984 h 1057984"/>
              <a:gd name="connsiteX1" fmla="*/ 105798 w 725474"/>
              <a:gd name="connsiteY1" fmla="*/ 1057984 h 1057984"/>
              <a:gd name="connsiteX2" fmla="*/ 105798 w 725474"/>
              <a:gd name="connsiteY2" fmla="*/ 370294 h 1057984"/>
              <a:gd name="connsiteX3" fmla="*/ 0 w 725474"/>
              <a:gd name="connsiteY3" fmla="*/ 370294 h 1057984"/>
              <a:gd name="connsiteX4" fmla="*/ 370294 w 725474"/>
              <a:gd name="connsiteY4" fmla="*/ 0 h 1057984"/>
              <a:gd name="connsiteX5" fmla="*/ 725474 w 725474"/>
              <a:gd name="connsiteY5" fmla="*/ 355180 h 1057984"/>
              <a:gd name="connsiteX6" fmla="*/ 619676 w 725474"/>
              <a:gd name="connsiteY6" fmla="*/ 355180 h 1057984"/>
              <a:gd name="connsiteX7" fmla="*/ 619676 w 725474"/>
              <a:gd name="connsiteY7" fmla="*/ 1035313 h 1057984"/>
              <a:gd name="connsiteX8" fmla="*/ 105798 w 725474"/>
              <a:gd name="connsiteY8" fmla="*/ 1057984 h 1057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5474" h="1057984">
                <a:moveTo>
                  <a:pt x="105798" y="1057984"/>
                </a:moveTo>
                <a:lnTo>
                  <a:pt x="105798" y="1057984"/>
                </a:lnTo>
                <a:lnTo>
                  <a:pt x="105798" y="370294"/>
                </a:lnTo>
                <a:lnTo>
                  <a:pt x="0" y="370294"/>
                </a:lnTo>
                <a:lnTo>
                  <a:pt x="370294" y="0"/>
                </a:lnTo>
                <a:lnTo>
                  <a:pt x="725474" y="355180"/>
                </a:lnTo>
                <a:lnTo>
                  <a:pt x="619676" y="355180"/>
                </a:lnTo>
                <a:lnTo>
                  <a:pt x="619676" y="1035313"/>
                </a:lnTo>
                <a:lnTo>
                  <a:pt x="105798" y="1057984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</a:t>
            </a:r>
          </a:p>
        </p:txBody>
      </p:sp>
      <p:cxnSp>
        <p:nvCxnSpPr>
          <p:cNvPr id="13" name="Straight Connector 12"/>
          <p:cNvCxnSpPr>
            <a:stCxn id="9" idx="0"/>
            <a:endCxn id="11" idx="0"/>
          </p:cNvCxnSpPr>
          <p:nvPr/>
        </p:nvCxnSpPr>
        <p:spPr>
          <a:xfrm flipV="1">
            <a:off x="2306236" y="2952988"/>
            <a:ext cx="3345100" cy="24199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9" idx="6"/>
            <a:endCxn id="11" idx="3"/>
          </p:cNvCxnSpPr>
          <p:nvPr/>
        </p:nvCxnSpPr>
        <p:spPr>
          <a:xfrm flipV="1">
            <a:off x="2318264" y="2359175"/>
            <a:ext cx="3181082" cy="55916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100800" y="1268760"/>
            <a:ext cx="2344302" cy="2344302"/>
          </a:xfrm>
          <a:prstGeom prst="ellipse">
            <a:avLst/>
          </a:prstGeom>
          <a:noFill/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" name="Rectangle 24"/>
          <p:cNvSpPr/>
          <p:nvPr/>
        </p:nvSpPr>
        <p:spPr>
          <a:xfrm>
            <a:off x="5884381" y="3515765"/>
            <a:ext cx="804483" cy="360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21</a:t>
            </a:r>
            <a:endParaRPr lang="de-CH" dirty="0"/>
          </a:p>
        </p:txBody>
      </p:sp>
      <p:sp>
        <p:nvSpPr>
          <p:cNvPr id="28" name="Left Bracket 27"/>
          <p:cNvSpPr/>
          <p:nvPr/>
        </p:nvSpPr>
        <p:spPr>
          <a:xfrm>
            <a:off x="2195736" y="2924944"/>
            <a:ext cx="72008" cy="270034"/>
          </a:xfrm>
          <a:prstGeom prst="leftBracket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3" name="TextBox 32"/>
          <p:cNvSpPr txBox="1"/>
          <p:nvPr/>
        </p:nvSpPr>
        <p:spPr>
          <a:xfrm>
            <a:off x="1870121" y="285489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a‘</a:t>
            </a:r>
            <a:endParaRPr lang="de-CH" dirty="0"/>
          </a:p>
        </p:txBody>
      </p:sp>
      <p:sp>
        <p:nvSpPr>
          <p:cNvPr id="34" name="Left Bracket 33"/>
          <p:cNvSpPr/>
          <p:nvPr/>
        </p:nvSpPr>
        <p:spPr>
          <a:xfrm>
            <a:off x="5427338" y="2371060"/>
            <a:ext cx="72008" cy="581927"/>
          </a:xfrm>
          <a:prstGeom prst="leftBracket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5" name="TextBox 34"/>
          <p:cNvSpPr txBox="1"/>
          <p:nvPr/>
        </p:nvSpPr>
        <p:spPr>
          <a:xfrm>
            <a:off x="5132064" y="247735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</a:t>
            </a:r>
            <a:endParaRPr lang="de-CH" dirty="0"/>
          </a:p>
        </p:txBody>
      </p:sp>
      <p:sp>
        <p:nvSpPr>
          <p:cNvPr id="38" name="Rectangular Callout 37"/>
          <p:cNvSpPr/>
          <p:nvPr/>
        </p:nvSpPr>
        <p:spPr>
          <a:xfrm>
            <a:off x="251520" y="2201018"/>
            <a:ext cx="1008112" cy="653877"/>
          </a:xfrm>
          <a:prstGeom prst="wedgeRectCallout">
            <a:avLst>
              <a:gd name="adj1" fmla="val 80957"/>
              <a:gd name="adj2" fmla="val -182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 = 0.08</a:t>
            </a:r>
            <a:endParaRPr lang="de-CH" dirty="0"/>
          </a:p>
        </p:txBody>
      </p:sp>
      <p:sp>
        <p:nvSpPr>
          <p:cNvPr id="39" name="Rectangular Callout 38"/>
          <p:cNvSpPr/>
          <p:nvPr/>
        </p:nvSpPr>
        <p:spPr>
          <a:xfrm>
            <a:off x="7740352" y="2133099"/>
            <a:ext cx="1152128" cy="721798"/>
          </a:xfrm>
          <a:prstGeom prst="wedgeRectCallout">
            <a:avLst>
              <a:gd name="adj1" fmla="val -75256"/>
              <a:gd name="adj2" fmla="val -182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 = 0.00</a:t>
            </a:r>
          </a:p>
        </p:txBody>
      </p:sp>
    </p:spTree>
    <p:extLst>
      <p:ext uri="{BB962C8B-B14F-4D97-AF65-F5344CB8AC3E}">
        <p14:creationId xmlns:p14="http://schemas.microsoft.com/office/powerpoint/2010/main" val="1651422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/>
          <p:cNvCxnSpPr>
            <a:stCxn id="7" idx="4"/>
            <a:endCxn id="18" idx="0"/>
          </p:cNvCxnSpPr>
          <p:nvPr/>
        </p:nvCxnSpPr>
        <p:spPr>
          <a:xfrm>
            <a:off x="6087216" y="3573016"/>
            <a:ext cx="0" cy="43204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8" idx="2"/>
            <a:endCxn id="13" idx="0"/>
          </p:cNvCxnSpPr>
          <p:nvPr/>
        </p:nvCxnSpPr>
        <p:spPr>
          <a:xfrm flipH="1">
            <a:off x="2846856" y="2276872"/>
            <a:ext cx="1440160" cy="648072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8" idx="3"/>
            <a:endCxn id="14" idx="0"/>
          </p:cNvCxnSpPr>
          <p:nvPr/>
        </p:nvCxnSpPr>
        <p:spPr>
          <a:xfrm flipH="1">
            <a:off x="3913889" y="2429624"/>
            <a:ext cx="436399" cy="49532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8" idx="5"/>
            <a:endCxn id="15" idx="0"/>
          </p:cNvCxnSpPr>
          <p:nvPr/>
        </p:nvCxnSpPr>
        <p:spPr>
          <a:xfrm>
            <a:off x="4655792" y="2429624"/>
            <a:ext cx="351304" cy="49532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8" idx="6"/>
            <a:endCxn id="16" idx="0"/>
          </p:cNvCxnSpPr>
          <p:nvPr/>
        </p:nvCxnSpPr>
        <p:spPr>
          <a:xfrm>
            <a:off x="4719064" y="2276872"/>
            <a:ext cx="1368152" cy="648072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7" idx="3"/>
            <a:endCxn id="17" idx="0"/>
          </p:cNvCxnSpPr>
          <p:nvPr/>
        </p:nvCxnSpPr>
        <p:spPr>
          <a:xfrm flipH="1">
            <a:off x="5007096" y="3509744"/>
            <a:ext cx="927368" cy="49532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7" idx="5"/>
            <a:endCxn id="19" idx="0"/>
          </p:cNvCxnSpPr>
          <p:nvPr/>
        </p:nvCxnSpPr>
        <p:spPr>
          <a:xfrm>
            <a:off x="6239968" y="3509744"/>
            <a:ext cx="927368" cy="49532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0" idx="3"/>
            <a:endCxn id="22" idx="0"/>
          </p:cNvCxnSpPr>
          <p:nvPr/>
        </p:nvCxnSpPr>
        <p:spPr>
          <a:xfrm flipH="1">
            <a:off x="5591544" y="4589864"/>
            <a:ext cx="342920" cy="49532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0" idx="5"/>
            <a:endCxn id="23" idx="0"/>
          </p:cNvCxnSpPr>
          <p:nvPr/>
        </p:nvCxnSpPr>
        <p:spPr>
          <a:xfrm>
            <a:off x="6239968" y="4589864"/>
            <a:ext cx="431696" cy="49532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2630832" y="3140968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Oval 4"/>
          <p:cNvSpPr/>
          <p:nvPr/>
        </p:nvSpPr>
        <p:spPr>
          <a:xfrm>
            <a:off x="3710952" y="3140968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Oval 5"/>
          <p:cNvSpPr/>
          <p:nvPr/>
        </p:nvSpPr>
        <p:spPr>
          <a:xfrm>
            <a:off x="4791072" y="3140968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Oval 6"/>
          <p:cNvSpPr/>
          <p:nvPr/>
        </p:nvSpPr>
        <p:spPr>
          <a:xfrm>
            <a:off x="5871192" y="3140968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Oval 7"/>
          <p:cNvSpPr/>
          <p:nvPr/>
        </p:nvSpPr>
        <p:spPr>
          <a:xfrm>
            <a:off x="4287016" y="2060848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Oval 8"/>
          <p:cNvSpPr/>
          <p:nvPr/>
        </p:nvSpPr>
        <p:spPr>
          <a:xfrm>
            <a:off x="4791072" y="4221088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Oval 9"/>
          <p:cNvSpPr/>
          <p:nvPr/>
        </p:nvSpPr>
        <p:spPr>
          <a:xfrm>
            <a:off x="5871192" y="4221088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Oval 10"/>
          <p:cNvSpPr/>
          <p:nvPr/>
        </p:nvSpPr>
        <p:spPr>
          <a:xfrm>
            <a:off x="6951312" y="4221088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Rectangle 11"/>
          <p:cNvSpPr/>
          <p:nvPr/>
        </p:nvSpPr>
        <p:spPr>
          <a:xfrm>
            <a:off x="4143000" y="1844824"/>
            <a:ext cx="726176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root</a:t>
            </a:r>
            <a:endParaRPr lang="de-CH" sz="1400" dirty="0"/>
          </a:p>
        </p:txBody>
      </p:sp>
      <p:sp>
        <p:nvSpPr>
          <p:cNvPr id="13" name="Rectangle 12"/>
          <p:cNvSpPr/>
          <p:nvPr/>
        </p:nvSpPr>
        <p:spPr>
          <a:xfrm>
            <a:off x="2483768" y="2924944"/>
            <a:ext cx="726176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0</a:t>
            </a:r>
            <a:endParaRPr lang="de-CH" sz="1400" dirty="0"/>
          </a:p>
        </p:txBody>
      </p:sp>
      <p:sp>
        <p:nvSpPr>
          <p:cNvPr id="14" name="Rectangle 13"/>
          <p:cNvSpPr/>
          <p:nvPr/>
        </p:nvSpPr>
        <p:spPr>
          <a:xfrm>
            <a:off x="3550801" y="2924944"/>
            <a:ext cx="726176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1</a:t>
            </a:r>
            <a:endParaRPr lang="de-CH" sz="1400" dirty="0"/>
          </a:p>
        </p:txBody>
      </p:sp>
      <p:sp>
        <p:nvSpPr>
          <p:cNvPr id="15" name="Rectangle 14"/>
          <p:cNvSpPr/>
          <p:nvPr/>
        </p:nvSpPr>
        <p:spPr>
          <a:xfrm>
            <a:off x="4644008" y="2924944"/>
            <a:ext cx="726176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2</a:t>
            </a:r>
            <a:endParaRPr lang="de-CH" sz="1400" dirty="0"/>
          </a:p>
        </p:txBody>
      </p:sp>
      <p:sp>
        <p:nvSpPr>
          <p:cNvPr id="16" name="Rectangle 15"/>
          <p:cNvSpPr/>
          <p:nvPr/>
        </p:nvSpPr>
        <p:spPr>
          <a:xfrm>
            <a:off x="5724128" y="2924944"/>
            <a:ext cx="726176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3</a:t>
            </a:r>
            <a:endParaRPr lang="de-CH" sz="1400" dirty="0"/>
          </a:p>
        </p:txBody>
      </p:sp>
      <p:sp>
        <p:nvSpPr>
          <p:cNvPr id="17" name="Rectangle 16"/>
          <p:cNvSpPr/>
          <p:nvPr/>
        </p:nvSpPr>
        <p:spPr>
          <a:xfrm>
            <a:off x="4644008" y="4005064"/>
            <a:ext cx="726176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3-0</a:t>
            </a:r>
            <a:endParaRPr lang="de-CH" sz="1400" dirty="0"/>
          </a:p>
        </p:txBody>
      </p:sp>
      <p:sp>
        <p:nvSpPr>
          <p:cNvPr id="18" name="Rectangle 17"/>
          <p:cNvSpPr/>
          <p:nvPr/>
        </p:nvSpPr>
        <p:spPr>
          <a:xfrm>
            <a:off x="5724128" y="4005064"/>
            <a:ext cx="726176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3-1</a:t>
            </a:r>
            <a:endParaRPr lang="de-CH" sz="1400" dirty="0"/>
          </a:p>
        </p:txBody>
      </p:sp>
      <p:sp>
        <p:nvSpPr>
          <p:cNvPr id="19" name="Rectangle 18"/>
          <p:cNvSpPr/>
          <p:nvPr/>
        </p:nvSpPr>
        <p:spPr>
          <a:xfrm>
            <a:off x="6804248" y="4005064"/>
            <a:ext cx="726176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3-2</a:t>
            </a:r>
            <a:endParaRPr lang="de-CH" sz="1400" dirty="0"/>
          </a:p>
        </p:txBody>
      </p:sp>
      <p:sp>
        <p:nvSpPr>
          <p:cNvPr id="20" name="Oval 19"/>
          <p:cNvSpPr/>
          <p:nvPr/>
        </p:nvSpPr>
        <p:spPr>
          <a:xfrm>
            <a:off x="5375520" y="5301208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Oval 20"/>
          <p:cNvSpPr/>
          <p:nvPr/>
        </p:nvSpPr>
        <p:spPr>
          <a:xfrm>
            <a:off x="6455640" y="5301208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Rectangle 21"/>
          <p:cNvSpPr/>
          <p:nvPr/>
        </p:nvSpPr>
        <p:spPr>
          <a:xfrm>
            <a:off x="5228456" y="5085184"/>
            <a:ext cx="726176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3-1-0</a:t>
            </a:r>
            <a:endParaRPr lang="de-CH" sz="1400" dirty="0"/>
          </a:p>
        </p:txBody>
      </p:sp>
      <p:sp>
        <p:nvSpPr>
          <p:cNvPr id="23" name="Rectangle 22"/>
          <p:cNvSpPr/>
          <p:nvPr/>
        </p:nvSpPr>
        <p:spPr>
          <a:xfrm>
            <a:off x="6308576" y="5085184"/>
            <a:ext cx="726176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3-1-1</a:t>
            </a:r>
            <a:endParaRPr lang="de-CH" sz="1400" dirty="0"/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smtClean="0"/>
              <a:t>Index </a:t>
            </a:r>
            <a:r>
              <a:rPr lang="de-DE" dirty="0" err="1" smtClean="0"/>
              <a:t>Structure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55926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/>
        </p:nvSpPr>
        <p:spPr>
          <a:xfrm>
            <a:off x="1932396" y="3062914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9" name="Oval 28"/>
          <p:cNvSpPr/>
          <p:nvPr/>
        </p:nvSpPr>
        <p:spPr>
          <a:xfrm>
            <a:off x="2918864" y="4143034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52" name="Straight Connector 51"/>
          <p:cNvCxnSpPr>
            <a:stCxn id="43" idx="1"/>
            <a:endCxn id="45" idx="0"/>
          </p:cNvCxnSpPr>
          <p:nvPr/>
        </p:nvCxnSpPr>
        <p:spPr>
          <a:xfrm flipH="1">
            <a:off x="2400938" y="2351570"/>
            <a:ext cx="1337754" cy="933414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3" idx="1"/>
            <a:endCxn id="44" idx="0"/>
          </p:cNvCxnSpPr>
          <p:nvPr/>
        </p:nvCxnSpPr>
        <p:spPr>
          <a:xfrm flipH="1">
            <a:off x="1879964" y="2351570"/>
            <a:ext cx="1858728" cy="933414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851920" y="2495586"/>
            <a:ext cx="10260" cy="789398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46" idx="2"/>
            <a:endCxn id="49" idx="0"/>
          </p:cNvCxnSpPr>
          <p:nvPr/>
        </p:nvCxnSpPr>
        <p:spPr>
          <a:xfrm flipH="1">
            <a:off x="3388738" y="3573016"/>
            <a:ext cx="565416" cy="85805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6" idx="2"/>
            <a:endCxn id="48" idx="0"/>
          </p:cNvCxnSpPr>
          <p:nvPr/>
        </p:nvCxnSpPr>
        <p:spPr>
          <a:xfrm flipH="1">
            <a:off x="2867764" y="3573016"/>
            <a:ext cx="1086390" cy="85805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6" idx="4"/>
            <a:endCxn id="27" idx="0"/>
          </p:cNvCxnSpPr>
          <p:nvPr/>
        </p:nvCxnSpPr>
        <p:spPr>
          <a:xfrm>
            <a:off x="3954716" y="2414842"/>
            <a:ext cx="0" cy="43204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6" idx="3"/>
            <a:endCxn id="26" idx="0"/>
          </p:cNvCxnSpPr>
          <p:nvPr/>
        </p:nvCxnSpPr>
        <p:spPr>
          <a:xfrm flipH="1">
            <a:off x="2148420" y="2351570"/>
            <a:ext cx="1653544" cy="49532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6" idx="5"/>
            <a:endCxn id="28" idx="0"/>
          </p:cNvCxnSpPr>
          <p:nvPr/>
        </p:nvCxnSpPr>
        <p:spPr>
          <a:xfrm>
            <a:off x="4107468" y="2351570"/>
            <a:ext cx="1619708" cy="49532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9" idx="3"/>
            <a:endCxn id="31" idx="0"/>
          </p:cNvCxnSpPr>
          <p:nvPr/>
        </p:nvCxnSpPr>
        <p:spPr>
          <a:xfrm flipH="1">
            <a:off x="3134888" y="3431690"/>
            <a:ext cx="667076" cy="49532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9" idx="5"/>
            <a:endCxn id="32" idx="0"/>
          </p:cNvCxnSpPr>
          <p:nvPr/>
        </p:nvCxnSpPr>
        <p:spPr>
          <a:xfrm>
            <a:off x="4107468" y="3431690"/>
            <a:ext cx="788268" cy="49532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738692" y="1982794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Oval 18"/>
          <p:cNvSpPr/>
          <p:nvPr/>
        </p:nvSpPr>
        <p:spPr>
          <a:xfrm>
            <a:off x="3738692" y="3062914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Oval 19"/>
          <p:cNvSpPr/>
          <p:nvPr/>
        </p:nvSpPr>
        <p:spPr>
          <a:xfrm>
            <a:off x="5511152" y="3062914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" name="Rectangle 24"/>
          <p:cNvSpPr/>
          <p:nvPr/>
        </p:nvSpPr>
        <p:spPr>
          <a:xfrm>
            <a:off x="3591628" y="1766770"/>
            <a:ext cx="726176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3</a:t>
            </a:r>
            <a:endParaRPr lang="de-CH" sz="1400" dirty="0"/>
          </a:p>
        </p:txBody>
      </p:sp>
      <p:sp>
        <p:nvSpPr>
          <p:cNvPr id="26" name="Rectangle 25"/>
          <p:cNvSpPr/>
          <p:nvPr/>
        </p:nvSpPr>
        <p:spPr>
          <a:xfrm>
            <a:off x="1785332" y="2846890"/>
            <a:ext cx="726176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3-0</a:t>
            </a:r>
            <a:endParaRPr lang="de-CH" sz="1400" dirty="0"/>
          </a:p>
        </p:txBody>
      </p:sp>
      <p:sp>
        <p:nvSpPr>
          <p:cNvPr id="27" name="Rectangle 26"/>
          <p:cNvSpPr/>
          <p:nvPr/>
        </p:nvSpPr>
        <p:spPr>
          <a:xfrm>
            <a:off x="3591628" y="2846890"/>
            <a:ext cx="726176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3-1</a:t>
            </a:r>
            <a:endParaRPr lang="de-CH" sz="1400" dirty="0"/>
          </a:p>
        </p:txBody>
      </p:sp>
      <p:sp>
        <p:nvSpPr>
          <p:cNvPr id="28" name="Rectangle 27"/>
          <p:cNvSpPr/>
          <p:nvPr/>
        </p:nvSpPr>
        <p:spPr>
          <a:xfrm>
            <a:off x="5364088" y="2846890"/>
            <a:ext cx="726176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3-2</a:t>
            </a:r>
            <a:endParaRPr lang="de-CH" sz="1400" dirty="0"/>
          </a:p>
        </p:txBody>
      </p:sp>
      <p:sp>
        <p:nvSpPr>
          <p:cNvPr id="30" name="Oval 29"/>
          <p:cNvSpPr/>
          <p:nvPr/>
        </p:nvSpPr>
        <p:spPr>
          <a:xfrm>
            <a:off x="4679712" y="4143034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1" name="Rectangle 30"/>
          <p:cNvSpPr/>
          <p:nvPr/>
        </p:nvSpPr>
        <p:spPr>
          <a:xfrm>
            <a:off x="2771800" y="3927010"/>
            <a:ext cx="726176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3-1-0</a:t>
            </a:r>
            <a:endParaRPr lang="de-CH" sz="1400" dirty="0"/>
          </a:p>
        </p:txBody>
      </p:sp>
      <p:sp>
        <p:nvSpPr>
          <p:cNvPr id="32" name="Rectangle 31"/>
          <p:cNvSpPr/>
          <p:nvPr/>
        </p:nvSpPr>
        <p:spPr>
          <a:xfrm>
            <a:off x="4532648" y="3927010"/>
            <a:ext cx="726176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3-1-1</a:t>
            </a:r>
            <a:endParaRPr lang="de-CH" sz="1400" dirty="0"/>
          </a:p>
        </p:txBody>
      </p:sp>
      <p:sp>
        <p:nvSpPr>
          <p:cNvPr id="43" name="Rectangle 42"/>
          <p:cNvSpPr/>
          <p:nvPr/>
        </p:nvSpPr>
        <p:spPr>
          <a:xfrm>
            <a:off x="3738692" y="2207554"/>
            <a:ext cx="410404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1</a:t>
            </a:r>
            <a:endParaRPr lang="de-CH" sz="1400" dirty="0"/>
          </a:p>
        </p:txBody>
      </p:sp>
      <p:sp>
        <p:nvSpPr>
          <p:cNvPr id="44" name="Rectangle 43"/>
          <p:cNvSpPr/>
          <p:nvPr/>
        </p:nvSpPr>
        <p:spPr>
          <a:xfrm>
            <a:off x="1674762" y="3284984"/>
            <a:ext cx="410404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2</a:t>
            </a:r>
            <a:endParaRPr lang="de-CH" sz="1400" dirty="0"/>
          </a:p>
        </p:txBody>
      </p:sp>
      <p:sp>
        <p:nvSpPr>
          <p:cNvPr id="45" name="Rectangle 44"/>
          <p:cNvSpPr/>
          <p:nvPr/>
        </p:nvSpPr>
        <p:spPr>
          <a:xfrm>
            <a:off x="2195736" y="3284984"/>
            <a:ext cx="410404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3</a:t>
            </a:r>
            <a:endParaRPr lang="de-CH" sz="1400" dirty="0"/>
          </a:p>
        </p:txBody>
      </p:sp>
      <p:sp>
        <p:nvSpPr>
          <p:cNvPr id="46" name="Rectangle 45"/>
          <p:cNvSpPr/>
          <p:nvPr/>
        </p:nvSpPr>
        <p:spPr>
          <a:xfrm>
            <a:off x="3748952" y="3284984"/>
            <a:ext cx="410404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4</a:t>
            </a:r>
            <a:endParaRPr lang="de-CH" sz="1400" dirty="0"/>
          </a:p>
        </p:txBody>
      </p:sp>
      <p:sp>
        <p:nvSpPr>
          <p:cNvPr id="48" name="Rectangle 47"/>
          <p:cNvSpPr/>
          <p:nvPr/>
        </p:nvSpPr>
        <p:spPr>
          <a:xfrm>
            <a:off x="2662562" y="4431066"/>
            <a:ext cx="410404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5</a:t>
            </a:r>
            <a:endParaRPr lang="de-CH" sz="1400" dirty="0"/>
          </a:p>
        </p:txBody>
      </p:sp>
      <p:sp>
        <p:nvSpPr>
          <p:cNvPr id="49" name="Rectangle 48"/>
          <p:cNvSpPr/>
          <p:nvPr/>
        </p:nvSpPr>
        <p:spPr>
          <a:xfrm>
            <a:off x="3183536" y="4431066"/>
            <a:ext cx="410404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6</a:t>
            </a:r>
            <a:endParaRPr lang="de-CH" sz="1400" dirty="0"/>
          </a:p>
        </p:txBody>
      </p:sp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smtClean="0"/>
              <a:t>Feature-</a:t>
            </a:r>
            <a:r>
              <a:rPr lang="de-DE" dirty="0" err="1" smtClean="0"/>
              <a:t>Switching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55370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/>
          <p:cNvCxnSpPr>
            <a:stCxn id="27" idx="3"/>
            <a:endCxn id="36" idx="1"/>
          </p:cNvCxnSpPr>
          <p:nvPr/>
        </p:nvCxnSpPr>
        <p:spPr>
          <a:xfrm>
            <a:off x="4149096" y="2342834"/>
            <a:ext cx="27888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Node-Switching</a:t>
            </a:r>
            <a:endParaRPr lang="de-CH" dirty="0"/>
          </a:p>
        </p:txBody>
      </p:sp>
      <p:sp>
        <p:nvSpPr>
          <p:cNvPr id="5" name="Oval 4"/>
          <p:cNvSpPr/>
          <p:nvPr/>
        </p:nvSpPr>
        <p:spPr>
          <a:xfrm>
            <a:off x="1932396" y="3062914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Oval 5"/>
          <p:cNvSpPr/>
          <p:nvPr/>
        </p:nvSpPr>
        <p:spPr>
          <a:xfrm>
            <a:off x="2918864" y="4143034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2" name="Straight Connector 11"/>
          <p:cNvCxnSpPr>
            <a:stCxn id="17" idx="4"/>
            <a:endCxn id="22" idx="0"/>
          </p:cNvCxnSpPr>
          <p:nvPr/>
        </p:nvCxnSpPr>
        <p:spPr>
          <a:xfrm>
            <a:off x="3954716" y="2414842"/>
            <a:ext cx="0" cy="43204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7" idx="3"/>
            <a:endCxn id="21" idx="0"/>
          </p:cNvCxnSpPr>
          <p:nvPr/>
        </p:nvCxnSpPr>
        <p:spPr>
          <a:xfrm flipH="1">
            <a:off x="2148420" y="2351570"/>
            <a:ext cx="1653544" cy="49532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7" idx="5"/>
            <a:endCxn id="23" idx="0"/>
          </p:cNvCxnSpPr>
          <p:nvPr/>
        </p:nvCxnSpPr>
        <p:spPr>
          <a:xfrm>
            <a:off x="4107468" y="2351570"/>
            <a:ext cx="1619708" cy="49532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8" idx="3"/>
            <a:endCxn id="25" idx="0"/>
          </p:cNvCxnSpPr>
          <p:nvPr/>
        </p:nvCxnSpPr>
        <p:spPr>
          <a:xfrm flipH="1">
            <a:off x="3134888" y="3431690"/>
            <a:ext cx="667076" cy="49532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8" idx="5"/>
            <a:endCxn id="26" idx="0"/>
          </p:cNvCxnSpPr>
          <p:nvPr/>
        </p:nvCxnSpPr>
        <p:spPr>
          <a:xfrm>
            <a:off x="4107468" y="3431690"/>
            <a:ext cx="788268" cy="49532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738692" y="1982794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Oval 17"/>
          <p:cNvSpPr/>
          <p:nvPr/>
        </p:nvSpPr>
        <p:spPr>
          <a:xfrm>
            <a:off x="3738692" y="3062914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Oval 18"/>
          <p:cNvSpPr/>
          <p:nvPr/>
        </p:nvSpPr>
        <p:spPr>
          <a:xfrm>
            <a:off x="5511152" y="3062914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Rectangle 19"/>
          <p:cNvSpPr/>
          <p:nvPr/>
        </p:nvSpPr>
        <p:spPr>
          <a:xfrm>
            <a:off x="3591628" y="1766770"/>
            <a:ext cx="726176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3</a:t>
            </a:r>
            <a:endParaRPr lang="de-CH" sz="1400" dirty="0"/>
          </a:p>
        </p:txBody>
      </p:sp>
      <p:sp>
        <p:nvSpPr>
          <p:cNvPr id="21" name="Rectangle 20"/>
          <p:cNvSpPr/>
          <p:nvPr/>
        </p:nvSpPr>
        <p:spPr>
          <a:xfrm>
            <a:off x="1785332" y="2846890"/>
            <a:ext cx="726176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3-0</a:t>
            </a:r>
            <a:endParaRPr lang="de-CH" sz="1400" dirty="0"/>
          </a:p>
        </p:txBody>
      </p:sp>
      <p:sp>
        <p:nvSpPr>
          <p:cNvPr id="22" name="Rectangle 21"/>
          <p:cNvSpPr/>
          <p:nvPr/>
        </p:nvSpPr>
        <p:spPr>
          <a:xfrm>
            <a:off x="3591628" y="2846890"/>
            <a:ext cx="726176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3-1</a:t>
            </a:r>
            <a:endParaRPr lang="de-CH" sz="1400" dirty="0"/>
          </a:p>
        </p:txBody>
      </p:sp>
      <p:sp>
        <p:nvSpPr>
          <p:cNvPr id="23" name="Rectangle 22"/>
          <p:cNvSpPr/>
          <p:nvPr/>
        </p:nvSpPr>
        <p:spPr>
          <a:xfrm>
            <a:off x="5364088" y="2846890"/>
            <a:ext cx="726176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3-2</a:t>
            </a:r>
            <a:endParaRPr lang="de-CH" sz="1400" dirty="0"/>
          </a:p>
        </p:txBody>
      </p:sp>
      <p:sp>
        <p:nvSpPr>
          <p:cNvPr id="24" name="Oval 23"/>
          <p:cNvSpPr/>
          <p:nvPr/>
        </p:nvSpPr>
        <p:spPr>
          <a:xfrm>
            <a:off x="4679712" y="4143034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" name="Rectangle 24"/>
          <p:cNvSpPr/>
          <p:nvPr/>
        </p:nvSpPr>
        <p:spPr>
          <a:xfrm>
            <a:off x="2771800" y="3927010"/>
            <a:ext cx="726176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3-1-0</a:t>
            </a:r>
            <a:endParaRPr lang="de-CH" sz="1400" dirty="0"/>
          </a:p>
        </p:txBody>
      </p:sp>
      <p:sp>
        <p:nvSpPr>
          <p:cNvPr id="26" name="Rectangle 25"/>
          <p:cNvSpPr/>
          <p:nvPr/>
        </p:nvSpPr>
        <p:spPr>
          <a:xfrm>
            <a:off x="4532648" y="3927010"/>
            <a:ext cx="726176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3-1-1</a:t>
            </a:r>
            <a:endParaRPr lang="de-CH" sz="1400" dirty="0"/>
          </a:p>
        </p:txBody>
      </p:sp>
      <p:sp>
        <p:nvSpPr>
          <p:cNvPr id="27" name="Rectangle 26"/>
          <p:cNvSpPr/>
          <p:nvPr/>
        </p:nvSpPr>
        <p:spPr>
          <a:xfrm>
            <a:off x="3738692" y="2198818"/>
            <a:ext cx="410404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1</a:t>
            </a:r>
            <a:endParaRPr lang="de-CH" sz="1400" dirty="0"/>
          </a:p>
        </p:txBody>
      </p:sp>
      <p:sp>
        <p:nvSpPr>
          <p:cNvPr id="28" name="Rectangle 27"/>
          <p:cNvSpPr/>
          <p:nvPr/>
        </p:nvSpPr>
        <p:spPr>
          <a:xfrm>
            <a:off x="1943218" y="3268896"/>
            <a:ext cx="410404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2</a:t>
            </a:r>
            <a:endParaRPr lang="de-CH" sz="1400" dirty="0"/>
          </a:p>
        </p:txBody>
      </p:sp>
      <p:sp>
        <p:nvSpPr>
          <p:cNvPr id="30" name="Rectangle 29"/>
          <p:cNvSpPr/>
          <p:nvPr/>
        </p:nvSpPr>
        <p:spPr>
          <a:xfrm>
            <a:off x="3748952" y="3268896"/>
            <a:ext cx="410404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3</a:t>
            </a:r>
            <a:endParaRPr lang="de-CH" sz="1400" dirty="0"/>
          </a:p>
        </p:txBody>
      </p:sp>
      <p:sp>
        <p:nvSpPr>
          <p:cNvPr id="31" name="Rectangle 30"/>
          <p:cNvSpPr/>
          <p:nvPr/>
        </p:nvSpPr>
        <p:spPr>
          <a:xfrm>
            <a:off x="5521974" y="3268896"/>
            <a:ext cx="410404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4</a:t>
            </a:r>
            <a:endParaRPr lang="de-CH" sz="1400" dirty="0"/>
          </a:p>
        </p:txBody>
      </p:sp>
      <p:sp>
        <p:nvSpPr>
          <p:cNvPr id="34" name="Rectangle 33"/>
          <p:cNvSpPr/>
          <p:nvPr/>
        </p:nvSpPr>
        <p:spPr>
          <a:xfrm>
            <a:off x="2929686" y="4431066"/>
            <a:ext cx="410404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5</a:t>
            </a:r>
            <a:endParaRPr lang="de-CH" sz="1400" dirty="0"/>
          </a:p>
        </p:txBody>
      </p:sp>
      <p:sp>
        <p:nvSpPr>
          <p:cNvPr id="35" name="Rectangle 34"/>
          <p:cNvSpPr/>
          <p:nvPr/>
        </p:nvSpPr>
        <p:spPr>
          <a:xfrm>
            <a:off x="4679712" y="4427416"/>
            <a:ext cx="410404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6</a:t>
            </a:r>
            <a:endParaRPr lang="de-CH" sz="1400" dirty="0"/>
          </a:p>
        </p:txBody>
      </p:sp>
      <p:sp>
        <p:nvSpPr>
          <p:cNvPr id="36" name="Rectangle 35"/>
          <p:cNvSpPr/>
          <p:nvPr/>
        </p:nvSpPr>
        <p:spPr>
          <a:xfrm>
            <a:off x="4427984" y="2198818"/>
            <a:ext cx="489338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1-5</a:t>
            </a:r>
            <a:endParaRPr lang="de-CH" sz="1400" dirty="0"/>
          </a:p>
        </p:txBody>
      </p:sp>
      <p:cxnSp>
        <p:nvCxnSpPr>
          <p:cNvPr id="39" name="Straight Connector 38"/>
          <p:cNvCxnSpPr>
            <a:endCxn id="40" idx="1"/>
          </p:cNvCxnSpPr>
          <p:nvPr/>
        </p:nvCxnSpPr>
        <p:spPr>
          <a:xfrm>
            <a:off x="4158748" y="3412338"/>
            <a:ext cx="27888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4437636" y="3268322"/>
            <a:ext cx="410404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5,6</a:t>
            </a:r>
            <a:endParaRPr lang="de-CH" sz="1400" dirty="0"/>
          </a:p>
        </p:txBody>
      </p:sp>
      <p:cxnSp>
        <p:nvCxnSpPr>
          <p:cNvPr id="41" name="Straight Connector 40"/>
          <p:cNvCxnSpPr>
            <a:endCxn id="42" idx="1"/>
          </p:cNvCxnSpPr>
          <p:nvPr/>
        </p:nvCxnSpPr>
        <p:spPr>
          <a:xfrm>
            <a:off x="3334084" y="4569434"/>
            <a:ext cx="27888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612972" y="4425418"/>
            <a:ext cx="410404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5,6</a:t>
            </a:r>
            <a:endParaRPr lang="de-CH" sz="1400" dirty="0"/>
          </a:p>
        </p:txBody>
      </p:sp>
      <p:cxnSp>
        <p:nvCxnSpPr>
          <p:cNvPr id="46" name="Straight Connector 45"/>
          <p:cNvCxnSpPr>
            <a:endCxn id="47" idx="1"/>
          </p:cNvCxnSpPr>
          <p:nvPr/>
        </p:nvCxnSpPr>
        <p:spPr>
          <a:xfrm>
            <a:off x="2298888" y="3412912"/>
            <a:ext cx="27888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577776" y="3268896"/>
            <a:ext cx="410404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2,3</a:t>
            </a:r>
            <a:endParaRPr lang="de-CH" sz="1400" dirty="0"/>
          </a:p>
        </p:txBody>
      </p:sp>
      <p:sp>
        <p:nvSpPr>
          <p:cNvPr id="48" name="Rectangular Callout 47"/>
          <p:cNvSpPr/>
          <p:nvPr/>
        </p:nvSpPr>
        <p:spPr>
          <a:xfrm>
            <a:off x="5727176" y="1910786"/>
            <a:ext cx="1077072" cy="654118"/>
          </a:xfrm>
          <a:prstGeom prst="wedgeRectCallout">
            <a:avLst>
              <a:gd name="adj1" fmla="val -126010"/>
              <a:gd name="adj2" fmla="val 1898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Feature 6 is not represented anymore</a:t>
            </a:r>
            <a:endParaRPr lang="de-CH" sz="1100" dirty="0"/>
          </a:p>
        </p:txBody>
      </p:sp>
      <p:cxnSp>
        <p:nvCxnSpPr>
          <p:cNvPr id="49" name="Straight Connector 48"/>
          <p:cNvCxnSpPr>
            <a:endCxn id="50" idx="1"/>
          </p:cNvCxnSpPr>
          <p:nvPr/>
        </p:nvCxnSpPr>
        <p:spPr>
          <a:xfrm>
            <a:off x="5949296" y="3412338"/>
            <a:ext cx="27888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228184" y="3268322"/>
            <a:ext cx="410404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4</a:t>
            </a:r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1815203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616</Words>
  <Application>Microsoft Office PowerPoint</Application>
  <PresentationFormat>On-screen Show (4:3)</PresentationFormat>
  <Paragraphs>223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Nodes in i3s </vt:lpstr>
      <vt:lpstr>Dealing with Heavy Features </vt:lpstr>
      <vt:lpstr>Feature-based LoD </vt:lpstr>
      <vt:lpstr>Feature-based LoD with Aggregation </vt:lpstr>
      <vt:lpstr>LoD Precision </vt:lpstr>
      <vt:lpstr>LoD Selection, Example </vt:lpstr>
      <vt:lpstr>Index Structure</vt:lpstr>
      <vt:lpstr>Feature-Switching</vt:lpstr>
      <vt:lpstr>Node-Switching</vt:lpstr>
      <vt:lpstr>PowerPoint Presentation</vt:lpstr>
      <vt:lpstr>Scene Layer Package (SKP)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Thorsten Reitz</dc:creator>
  <cp:lastModifiedBy>Thorsten Reitz</cp:lastModifiedBy>
  <cp:revision>12</cp:revision>
  <dcterms:created xsi:type="dcterms:W3CDTF">2014-05-13T07:59:01Z</dcterms:created>
  <dcterms:modified xsi:type="dcterms:W3CDTF">2015-06-09T11:53:59Z</dcterms:modified>
</cp:coreProperties>
</file>