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042B-A694-47BB-B9E3-A9C82C36B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C12F4-F999-48C4-A99F-8494B98ED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904-977E-41DE-8E16-55FE4C8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E4194-EA2C-47CF-98BC-0A227798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5774-5C93-4AD1-B185-81D56132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7CD7-2DA8-4A12-AA44-43BBA6F0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74AFE-C0B8-4235-AB13-6CBA9E901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CE3B-7D21-4912-808E-81EF1718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DE08B-F112-49B7-A5DE-A7E978D5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A24B-D4A6-40D0-8E22-35581F3F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ABCF5-1D66-4C3C-BC7E-67ADAF5BF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F5569-AF20-4FEC-9123-C1A5458D6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594-FAA2-466E-9254-81F9C186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5B56-11CD-4DCD-AA36-A2DCA36D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89CD-0D43-437E-B624-CAD90718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ECDF-B707-4041-ACC6-98758BBA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93025-5EAB-452B-A51E-88763B3C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4E3EA-EBB4-4749-B216-17789916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D7DD-E63A-4DC3-8ADD-2A50DD6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9801E-CB87-486F-8B81-1603018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762F-72C0-4627-AD82-A7031700B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CE2A5-0A7B-421A-A511-D4C935D4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0C0A-6789-49F8-9FF6-AD6EE41E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D81DE-B276-42B9-886F-91655136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C5A8-BCD5-42BE-BE0E-1976BA7D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2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91B9-AC24-430D-A243-30F4FAD9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E3F6-CE2B-4E8C-8E81-AFFA3FFEB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5DA40-282A-4ACD-81FC-7DD999E34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D1BE8-5C92-4DB7-838B-53A7FB71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C61E-41F8-4D43-9940-34F6854A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4D61C-82EA-4386-A482-CEFD4EB8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4F48-E650-4542-AF96-544B5600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AB2B7-BA94-4FE7-8C9F-B19B58D01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B712D-72EE-4EC1-9DBC-8AB2F10A3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FC65B-124E-449C-AFE7-BD67208F4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30D8A-F2FB-4F98-870C-4679AAE4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3A226-2FE5-4F07-9AE9-E501F05A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CE6EF-500B-4AD2-9E5B-1880A952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90B69-BAD9-4F76-8BEC-7A749F91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E8CB-8A4B-4468-B4EF-B3455F80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D5080-00F6-493A-BDA1-EF81176D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D6F25-D329-4721-9E5D-D8410237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5FDAE-BA7B-42DF-99D3-1E9E115E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4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74AFC-9A75-4364-8610-21F63604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BF0CE-D6B0-44A4-AF79-D35727AE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67439-F638-4A8D-9B75-F96FA2C0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9896-1103-4544-B586-3D45EAA9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2502-2E84-4BA4-B2BA-5463445C1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EE766-19D2-49D0-B604-E721E3979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734ED-8E35-471A-AC7A-8A4A1986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087C-EA28-4522-B132-A00F5DEF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F628-50B5-4DCA-9378-5FE5EB4B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714F-9C5A-4F4E-9A04-2791DBB30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456EB-AB59-46FE-B509-9BE60DA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91F3-6B64-4B97-856A-C95E870AD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0CC84-3AE6-4AAF-B86E-10E1A751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6C73-4369-49AD-B2FE-6611C137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5EBFB-CE8B-4AB9-8CB0-886AB74A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8D5D7-C710-40F2-9746-F9CD6A8C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2BF87-32D9-482F-B923-1B243D7B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87B6C-70BE-42C7-8D1E-867B97879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E9EFD-BB57-4DD3-A214-2C6643A83B5B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E3C3-F74C-414E-A950-B1A35A29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25D7D-6574-4506-936C-2981D5B6D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5068-C64C-4EF3-A27A-EFE02C85F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F574-FCE5-4BED-BBA2-FF9452CC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326D93D-0281-4455-9C83-01ABFEDEB8C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0"/>
            <a:ext cx="12192000" cy="6858000"/>
            <a:chOff x="0" y="0"/>
            <a:chExt cx="7680" cy="4320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B78CFDA-1F58-48BE-AB5F-6633C300FA9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4B33E1C6-03EE-46AD-9A14-8EB83F887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0"/>
              <a:ext cx="2012" cy="4320"/>
            </a:xfrm>
            <a:prstGeom prst="rect">
              <a:avLst/>
            </a:prstGeom>
            <a:solidFill>
              <a:srgbClr val="E1E8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C106640-4B35-4E30-B79D-8518602CF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668" cy="4320"/>
            </a:xfrm>
            <a:prstGeom prst="rect">
              <a:avLst/>
            </a:prstGeom>
            <a:solidFill>
              <a:srgbClr val="F0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6045514-D1C1-417B-B4BF-12BFC069C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2670"/>
              <a:ext cx="231" cy="200"/>
            </a:xfrm>
            <a:custGeom>
              <a:avLst/>
              <a:gdLst>
                <a:gd name="T0" fmla="*/ 174 w 231"/>
                <a:gd name="T1" fmla="*/ 0 h 200"/>
                <a:gd name="T2" fmla="*/ 58 w 231"/>
                <a:gd name="T3" fmla="*/ 0 h 200"/>
                <a:gd name="T4" fmla="*/ 0 w 231"/>
                <a:gd name="T5" fmla="*/ 100 h 200"/>
                <a:gd name="T6" fmla="*/ 58 w 231"/>
                <a:gd name="T7" fmla="*/ 200 h 200"/>
                <a:gd name="T8" fmla="*/ 174 w 231"/>
                <a:gd name="T9" fmla="*/ 200 h 200"/>
                <a:gd name="T10" fmla="*/ 231 w 231"/>
                <a:gd name="T11" fmla="*/ 100 h 200"/>
                <a:gd name="T12" fmla="*/ 174 w 231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00">
                  <a:moveTo>
                    <a:pt x="174" y="0"/>
                  </a:moveTo>
                  <a:lnTo>
                    <a:pt x="58" y="0"/>
                  </a:lnTo>
                  <a:lnTo>
                    <a:pt x="0" y="100"/>
                  </a:lnTo>
                  <a:lnTo>
                    <a:pt x="58" y="200"/>
                  </a:lnTo>
                  <a:lnTo>
                    <a:pt x="174" y="200"/>
                  </a:lnTo>
                  <a:lnTo>
                    <a:pt x="231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F91E054-620C-428E-A860-1F5BA860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" y="2701"/>
              <a:ext cx="21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Po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F05DBED-0EE7-4947-8548-0BF95145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2665"/>
              <a:ext cx="63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SupportStructure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319A8C7D-42A1-4440-9918-C2B4A003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" y="2761"/>
              <a:ext cx="11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8A19916A-A547-4393-B044-31FEDB4C7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" y="2761"/>
              <a:ext cx="3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ood Pole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31A9364-1876-4EFF-AD99-05D0C056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" y="2761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80B7FBB7-7E18-4031-B8A9-437CD56C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1149"/>
              <a:ext cx="9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DynamicProtectionDevice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FFD040A5-AD59-466A-98F1-6D5BC862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" y="1245"/>
              <a:ext cx="120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Three Phase Electronic Recloser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D872929-D756-401E-96CB-E51979A82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" y="124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9325F2A-4827-448F-AF25-0400446A7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1143"/>
              <a:ext cx="200" cy="200"/>
            </a:xfrm>
            <a:custGeom>
              <a:avLst/>
              <a:gdLst>
                <a:gd name="T0" fmla="*/ 200 w 200"/>
                <a:gd name="T1" fmla="*/ 100 h 200"/>
                <a:gd name="T2" fmla="*/ 198 w 200"/>
                <a:gd name="T3" fmla="*/ 120 h 200"/>
                <a:gd name="T4" fmla="*/ 192 w 200"/>
                <a:gd name="T5" fmla="*/ 139 h 200"/>
                <a:gd name="T6" fmla="*/ 183 w 200"/>
                <a:gd name="T7" fmla="*/ 156 h 200"/>
                <a:gd name="T8" fmla="*/ 171 w 200"/>
                <a:gd name="T9" fmla="*/ 170 h 200"/>
                <a:gd name="T10" fmla="*/ 156 w 200"/>
                <a:gd name="T11" fmla="*/ 183 h 200"/>
                <a:gd name="T12" fmla="*/ 139 w 200"/>
                <a:gd name="T13" fmla="*/ 192 h 200"/>
                <a:gd name="T14" fmla="*/ 120 w 200"/>
                <a:gd name="T15" fmla="*/ 198 h 200"/>
                <a:gd name="T16" fmla="*/ 100 w 200"/>
                <a:gd name="T17" fmla="*/ 200 h 200"/>
                <a:gd name="T18" fmla="*/ 90 w 200"/>
                <a:gd name="T19" fmla="*/ 199 h 200"/>
                <a:gd name="T20" fmla="*/ 71 w 200"/>
                <a:gd name="T21" fmla="*/ 195 h 200"/>
                <a:gd name="T22" fmla="*/ 53 w 200"/>
                <a:gd name="T23" fmla="*/ 188 h 200"/>
                <a:gd name="T24" fmla="*/ 37 w 200"/>
                <a:gd name="T25" fmla="*/ 177 h 200"/>
                <a:gd name="T26" fmla="*/ 23 w 200"/>
                <a:gd name="T27" fmla="*/ 163 h 200"/>
                <a:gd name="T28" fmla="*/ 12 w 200"/>
                <a:gd name="T29" fmla="*/ 147 h 200"/>
                <a:gd name="T30" fmla="*/ 5 w 200"/>
                <a:gd name="T31" fmla="*/ 129 h 200"/>
                <a:gd name="T32" fmla="*/ 1 w 200"/>
                <a:gd name="T33" fmla="*/ 110 h 200"/>
                <a:gd name="T34" fmla="*/ 0 w 200"/>
                <a:gd name="T35" fmla="*/ 100 h 200"/>
                <a:gd name="T36" fmla="*/ 2 w 200"/>
                <a:gd name="T37" fmla="*/ 80 h 200"/>
                <a:gd name="T38" fmla="*/ 8 w 200"/>
                <a:gd name="T39" fmla="*/ 61 h 200"/>
                <a:gd name="T40" fmla="*/ 17 w 200"/>
                <a:gd name="T41" fmla="*/ 44 h 200"/>
                <a:gd name="T42" fmla="*/ 30 w 200"/>
                <a:gd name="T43" fmla="*/ 29 h 200"/>
                <a:gd name="T44" fmla="*/ 44 w 200"/>
                <a:gd name="T45" fmla="*/ 17 h 200"/>
                <a:gd name="T46" fmla="*/ 61 w 200"/>
                <a:gd name="T47" fmla="*/ 8 h 200"/>
                <a:gd name="T48" fmla="*/ 80 w 200"/>
                <a:gd name="T49" fmla="*/ 2 h 200"/>
                <a:gd name="T50" fmla="*/ 100 w 200"/>
                <a:gd name="T51" fmla="*/ 0 h 200"/>
                <a:gd name="T52" fmla="*/ 111 w 200"/>
                <a:gd name="T53" fmla="*/ 0 h 200"/>
                <a:gd name="T54" fmla="*/ 130 w 200"/>
                <a:gd name="T55" fmla="*/ 4 h 200"/>
                <a:gd name="T56" fmla="*/ 148 w 200"/>
                <a:gd name="T57" fmla="*/ 12 h 200"/>
                <a:gd name="T58" fmla="*/ 164 w 200"/>
                <a:gd name="T59" fmla="*/ 23 h 200"/>
                <a:gd name="T60" fmla="*/ 177 w 200"/>
                <a:gd name="T61" fmla="*/ 36 h 200"/>
                <a:gd name="T62" fmla="*/ 188 w 200"/>
                <a:gd name="T63" fmla="*/ 52 h 200"/>
                <a:gd name="T64" fmla="*/ 196 w 200"/>
                <a:gd name="T65" fmla="*/ 70 h 200"/>
                <a:gd name="T66" fmla="*/ 200 w 200"/>
                <a:gd name="T67" fmla="*/ 90 h 200"/>
                <a:gd name="T68" fmla="*/ 200 w 200"/>
                <a:gd name="T69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lnTo>
                    <a:pt x="200" y="100"/>
                  </a:lnTo>
                  <a:lnTo>
                    <a:pt x="200" y="110"/>
                  </a:lnTo>
                  <a:lnTo>
                    <a:pt x="198" y="120"/>
                  </a:lnTo>
                  <a:lnTo>
                    <a:pt x="196" y="129"/>
                  </a:lnTo>
                  <a:lnTo>
                    <a:pt x="192" y="139"/>
                  </a:lnTo>
                  <a:lnTo>
                    <a:pt x="188" y="147"/>
                  </a:lnTo>
                  <a:lnTo>
                    <a:pt x="183" y="156"/>
                  </a:lnTo>
                  <a:lnTo>
                    <a:pt x="177" y="163"/>
                  </a:lnTo>
                  <a:lnTo>
                    <a:pt x="171" y="170"/>
                  </a:lnTo>
                  <a:lnTo>
                    <a:pt x="164" y="177"/>
                  </a:lnTo>
                  <a:lnTo>
                    <a:pt x="156" y="183"/>
                  </a:lnTo>
                  <a:lnTo>
                    <a:pt x="148" y="188"/>
                  </a:lnTo>
                  <a:lnTo>
                    <a:pt x="139" y="192"/>
                  </a:lnTo>
                  <a:lnTo>
                    <a:pt x="130" y="195"/>
                  </a:lnTo>
                  <a:lnTo>
                    <a:pt x="120" y="198"/>
                  </a:lnTo>
                  <a:lnTo>
                    <a:pt x="111" y="199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90" y="199"/>
                  </a:lnTo>
                  <a:lnTo>
                    <a:pt x="80" y="198"/>
                  </a:lnTo>
                  <a:lnTo>
                    <a:pt x="71" y="195"/>
                  </a:lnTo>
                  <a:lnTo>
                    <a:pt x="61" y="192"/>
                  </a:lnTo>
                  <a:lnTo>
                    <a:pt x="53" y="188"/>
                  </a:lnTo>
                  <a:lnTo>
                    <a:pt x="44" y="183"/>
                  </a:lnTo>
                  <a:lnTo>
                    <a:pt x="37" y="177"/>
                  </a:lnTo>
                  <a:lnTo>
                    <a:pt x="30" y="170"/>
                  </a:lnTo>
                  <a:lnTo>
                    <a:pt x="23" y="163"/>
                  </a:lnTo>
                  <a:lnTo>
                    <a:pt x="17" y="156"/>
                  </a:lnTo>
                  <a:lnTo>
                    <a:pt x="12" y="147"/>
                  </a:lnTo>
                  <a:lnTo>
                    <a:pt x="8" y="139"/>
                  </a:lnTo>
                  <a:lnTo>
                    <a:pt x="5" y="129"/>
                  </a:lnTo>
                  <a:lnTo>
                    <a:pt x="2" y="120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0"/>
                  </a:lnTo>
                  <a:lnTo>
                    <a:pt x="2" y="80"/>
                  </a:lnTo>
                  <a:lnTo>
                    <a:pt x="5" y="70"/>
                  </a:lnTo>
                  <a:lnTo>
                    <a:pt x="8" y="61"/>
                  </a:lnTo>
                  <a:lnTo>
                    <a:pt x="12" y="52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30" y="29"/>
                  </a:lnTo>
                  <a:lnTo>
                    <a:pt x="37" y="23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0" y="2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1" y="0"/>
                  </a:lnTo>
                  <a:lnTo>
                    <a:pt x="120" y="2"/>
                  </a:lnTo>
                  <a:lnTo>
                    <a:pt x="130" y="4"/>
                  </a:lnTo>
                  <a:lnTo>
                    <a:pt x="139" y="8"/>
                  </a:lnTo>
                  <a:lnTo>
                    <a:pt x="148" y="12"/>
                  </a:lnTo>
                  <a:lnTo>
                    <a:pt x="156" y="17"/>
                  </a:lnTo>
                  <a:lnTo>
                    <a:pt x="164" y="23"/>
                  </a:lnTo>
                  <a:lnTo>
                    <a:pt x="171" y="29"/>
                  </a:lnTo>
                  <a:lnTo>
                    <a:pt x="177" y="36"/>
                  </a:lnTo>
                  <a:lnTo>
                    <a:pt x="183" y="44"/>
                  </a:lnTo>
                  <a:lnTo>
                    <a:pt x="188" y="52"/>
                  </a:lnTo>
                  <a:lnTo>
                    <a:pt x="192" y="61"/>
                  </a:lnTo>
                  <a:lnTo>
                    <a:pt x="196" y="70"/>
                  </a:lnTo>
                  <a:lnTo>
                    <a:pt x="198" y="80"/>
                  </a:lnTo>
                  <a:lnTo>
                    <a:pt x="200" y="90"/>
                  </a:lnTo>
                  <a:lnTo>
                    <a:pt x="200" y="100"/>
                  </a:lnTo>
                  <a:lnTo>
                    <a:pt x="200" y="100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997BBFF5-1111-466E-AD0D-1EF40A8F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1174"/>
              <a:ext cx="21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1307ECE-C2E9-4B8A-8700-31972216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693"/>
              <a:ext cx="10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Primary Overhead Conductor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6F098CC8-E783-4D17-ACB1-5B3B16330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3" y="789"/>
              <a:ext cx="116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Three Phase Primary Overhead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0666E1D5-9C2D-468E-B19D-90527A7EC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" y="789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1792247-C3FC-49A9-8CCB-BE3126067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843"/>
              <a:ext cx="200" cy="0"/>
            </a:xfrm>
            <a:custGeom>
              <a:avLst/>
              <a:gdLst>
                <a:gd name="T0" fmla="*/ 0 w 200"/>
                <a:gd name="T1" fmla="*/ 200 w 200"/>
                <a:gd name="T2" fmla="*/ 0 w 2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0">
                  <a:moveTo>
                    <a:pt x="0" y="0"/>
                  </a:moveTo>
                  <a:lnTo>
                    <a:pt x="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7EC11C4-DCCD-4386-9A50-FC6ED8EBD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4" y="843"/>
              <a:ext cx="200" cy="0"/>
            </a:xfrm>
            <a:prstGeom prst="line">
              <a:avLst/>
            </a:prstGeom>
            <a:noFill/>
            <a:ln w="50800">
              <a:solidFill>
                <a:srgbClr val="2824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95E79C80-6B55-4579-AC38-7E5DCCC8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" y="278"/>
              <a:ext cx="36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903F9"/>
                  </a:solidFill>
                  <a:effectLst/>
                  <a:latin typeface="Arial Bold" panose="020B0704020202020204" pitchFamily="34" charset="0"/>
                </a:rPr>
                <a:t>Key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E886129B-6E36-4A44-BAF8-A02A5977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" y="3160"/>
              <a:ext cx="133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Relationships in relationship classes: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18D5FE-E01F-4783-A6A7-866904498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" y="3276"/>
              <a:ext cx="133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DynamicProtDev_ReclElecControl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DAB0139A-8B47-4086-B3B6-303137B2E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" y="3392"/>
              <a:ext cx="122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DynamicProtDev_RecloserUnit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597F0DDF-681B-4CF4-988D-D91A6950C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5" y="3508"/>
              <a:ext cx="118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SupptStruct_DynamicProtDev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8C9D77AF-ACA9-4B2E-86AD-1D9C56F44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0" y="3214"/>
              <a:ext cx="200" cy="0"/>
            </a:xfrm>
            <a:prstGeom prst="line">
              <a:avLst/>
            </a:pr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1BE18C00-D1CA-417B-BF9A-F994870E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256"/>
              <a:ext cx="1496" cy="0"/>
            </a:xfrm>
            <a:custGeom>
              <a:avLst/>
              <a:gdLst>
                <a:gd name="T0" fmla="*/ 0 w 1496"/>
                <a:gd name="T1" fmla="*/ 1496 w 1496"/>
                <a:gd name="T2" fmla="*/ 0 w 14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96">
                  <a:moveTo>
                    <a:pt x="0" y="0"/>
                  </a:moveTo>
                  <a:lnTo>
                    <a:pt x="14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1FE6B640-B6F2-4988-87F6-D3EA4C772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2256"/>
              <a:ext cx="1496" cy="0"/>
            </a:xfrm>
            <a:prstGeom prst="line">
              <a:avLst/>
            </a:prstGeom>
            <a:noFill/>
            <a:ln w="50800">
              <a:solidFill>
                <a:srgbClr val="2824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069AEEDC-73D4-499D-80D7-1F27A372E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256"/>
              <a:ext cx="1460" cy="0"/>
            </a:xfrm>
            <a:custGeom>
              <a:avLst/>
              <a:gdLst>
                <a:gd name="T0" fmla="*/ 0 w 1460"/>
                <a:gd name="T1" fmla="*/ 1460 w 1460"/>
                <a:gd name="T2" fmla="*/ 0 w 14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60">
                  <a:moveTo>
                    <a:pt x="0" y="0"/>
                  </a:moveTo>
                  <a:lnTo>
                    <a:pt x="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24A69E8-CB53-432F-8A86-4D034FCC3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2256"/>
              <a:ext cx="1460" cy="0"/>
            </a:xfrm>
            <a:prstGeom prst="line">
              <a:avLst/>
            </a:prstGeom>
            <a:noFill/>
            <a:ln w="50800">
              <a:solidFill>
                <a:srgbClr val="2824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1312C21C-5101-4B0F-B5B5-B4A3230E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2156"/>
              <a:ext cx="200" cy="200"/>
            </a:xfrm>
            <a:custGeom>
              <a:avLst/>
              <a:gdLst>
                <a:gd name="T0" fmla="*/ 200 w 200"/>
                <a:gd name="T1" fmla="*/ 100 h 200"/>
                <a:gd name="T2" fmla="*/ 198 w 200"/>
                <a:gd name="T3" fmla="*/ 120 h 200"/>
                <a:gd name="T4" fmla="*/ 192 w 200"/>
                <a:gd name="T5" fmla="*/ 139 h 200"/>
                <a:gd name="T6" fmla="*/ 183 w 200"/>
                <a:gd name="T7" fmla="*/ 156 h 200"/>
                <a:gd name="T8" fmla="*/ 171 w 200"/>
                <a:gd name="T9" fmla="*/ 171 h 200"/>
                <a:gd name="T10" fmla="*/ 156 w 200"/>
                <a:gd name="T11" fmla="*/ 183 h 200"/>
                <a:gd name="T12" fmla="*/ 139 w 200"/>
                <a:gd name="T13" fmla="*/ 192 h 200"/>
                <a:gd name="T14" fmla="*/ 120 w 200"/>
                <a:gd name="T15" fmla="*/ 198 h 200"/>
                <a:gd name="T16" fmla="*/ 100 w 200"/>
                <a:gd name="T17" fmla="*/ 200 h 200"/>
                <a:gd name="T18" fmla="*/ 90 w 200"/>
                <a:gd name="T19" fmla="*/ 199 h 200"/>
                <a:gd name="T20" fmla="*/ 70 w 200"/>
                <a:gd name="T21" fmla="*/ 196 h 200"/>
                <a:gd name="T22" fmla="*/ 52 w 200"/>
                <a:gd name="T23" fmla="*/ 188 h 200"/>
                <a:gd name="T24" fmla="*/ 36 w 200"/>
                <a:gd name="T25" fmla="*/ 177 h 200"/>
                <a:gd name="T26" fmla="*/ 23 w 200"/>
                <a:gd name="T27" fmla="*/ 164 h 200"/>
                <a:gd name="T28" fmla="*/ 12 w 200"/>
                <a:gd name="T29" fmla="*/ 148 h 200"/>
                <a:gd name="T30" fmla="*/ 4 w 200"/>
                <a:gd name="T31" fmla="*/ 130 h 200"/>
                <a:gd name="T32" fmla="*/ 1 w 200"/>
                <a:gd name="T33" fmla="*/ 110 h 200"/>
                <a:gd name="T34" fmla="*/ 0 w 200"/>
                <a:gd name="T35" fmla="*/ 100 h 200"/>
                <a:gd name="T36" fmla="*/ 2 w 200"/>
                <a:gd name="T37" fmla="*/ 80 h 200"/>
                <a:gd name="T38" fmla="*/ 8 w 200"/>
                <a:gd name="T39" fmla="*/ 61 h 200"/>
                <a:gd name="T40" fmla="*/ 17 w 200"/>
                <a:gd name="T41" fmla="*/ 44 h 200"/>
                <a:gd name="T42" fmla="*/ 29 w 200"/>
                <a:gd name="T43" fmla="*/ 29 h 200"/>
                <a:gd name="T44" fmla="*/ 44 w 200"/>
                <a:gd name="T45" fmla="*/ 17 h 200"/>
                <a:gd name="T46" fmla="*/ 61 w 200"/>
                <a:gd name="T47" fmla="*/ 8 h 200"/>
                <a:gd name="T48" fmla="*/ 80 w 200"/>
                <a:gd name="T49" fmla="*/ 2 h 200"/>
                <a:gd name="T50" fmla="*/ 100 w 200"/>
                <a:gd name="T51" fmla="*/ 0 h 200"/>
                <a:gd name="T52" fmla="*/ 110 w 200"/>
                <a:gd name="T53" fmla="*/ 1 h 200"/>
                <a:gd name="T54" fmla="*/ 130 w 200"/>
                <a:gd name="T55" fmla="*/ 4 h 200"/>
                <a:gd name="T56" fmla="*/ 148 w 200"/>
                <a:gd name="T57" fmla="*/ 12 h 200"/>
                <a:gd name="T58" fmla="*/ 164 w 200"/>
                <a:gd name="T59" fmla="*/ 23 h 200"/>
                <a:gd name="T60" fmla="*/ 177 w 200"/>
                <a:gd name="T61" fmla="*/ 36 h 200"/>
                <a:gd name="T62" fmla="*/ 188 w 200"/>
                <a:gd name="T63" fmla="*/ 52 h 200"/>
                <a:gd name="T64" fmla="*/ 196 w 200"/>
                <a:gd name="T65" fmla="*/ 70 h 200"/>
                <a:gd name="T66" fmla="*/ 199 w 200"/>
                <a:gd name="T67" fmla="*/ 90 h 200"/>
                <a:gd name="T68" fmla="*/ 200 w 200"/>
                <a:gd name="T69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lnTo>
                    <a:pt x="200" y="100"/>
                  </a:lnTo>
                  <a:lnTo>
                    <a:pt x="199" y="110"/>
                  </a:lnTo>
                  <a:lnTo>
                    <a:pt x="198" y="120"/>
                  </a:lnTo>
                  <a:lnTo>
                    <a:pt x="196" y="130"/>
                  </a:lnTo>
                  <a:lnTo>
                    <a:pt x="192" y="139"/>
                  </a:lnTo>
                  <a:lnTo>
                    <a:pt x="188" y="148"/>
                  </a:lnTo>
                  <a:lnTo>
                    <a:pt x="183" y="156"/>
                  </a:lnTo>
                  <a:lnTo>
                    <a:pt x="177" y="164"/>
                  </a:lnTo>
                  <a:lnTo>
                    <a:pt x="171" y="171"/>
                  </a:lnTo>
                  <a:lnTo>
                    <a:pt x="164" y="177"/>
                  </a:lnTo>
                  <a:lnTo>
                    <a:pt x="156" y="183"/>
                  </a:lnTo>
                  <a:lnTo>
                    <a:pt x="148" y="188"/>
                  </a:lnTo>
                  <a:lnTo>
                    <a:pt x="139" y="192"/>
                  </a:lnTo>
                  <a:lnTo>
                    <a:pt x="130" y="196"/>
                  </a:lnTo>
                  <a:lnTo>
                    <a:pt x="120" y="198"/>
                  </a:lnTo>
                  <a:lnTo>
                    <a:pt x="110" y="199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90" y="199"/>
                  </a:lnTo>
                  <a:lnTo>
                    <a:pt x="80" y="198"/>
                  </a:lnTo>
                  <a:lnTo>
                    <a:pt x="70" y="196"/>
                  </a:lnTo>
                  <a:lnTo>
                    <a:pt x="61" y="192"/>
                  </a:lnTo>
                  <a:lnTo>
                    <a:pt x="52" y="188"/>
                  </a:lnTo>
                  <a:lnTo>
                    <a:pt x="44" y="183"/>
                  </a:lnTo>
                  <a:lnTo>
                    <a:pt x="36" y="177"/>
                  </a:lnTo>
                  <a:lnTo>
                    <a:pt x="29" y="171"/>
                  </a:lnTo>
                  <a:lnTo>
                    <a:pt x="23" y="164"/>
                  </a:lnTo>
                  <a:lnTo>
                    <a:pt x="17" y="156"/>
                  </a:lnTo>
                  <a:lnTo>
                    <a:pt x="12" y="148"/>
                  </a:lnTo>
                  <a:lnTo>
                    <a:pt x="8" y="139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0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8" y="61"/>
                  </a:lnTo>
                  <a:lnTo>
                    <a:pt x="12" y="52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29" y="29"/>
                  </a:lnTo>
                  <a:lnTo>
                    <a:pt x="36" y="23"/>
                  </a:lnTo>
                  <a:lnTo>
                    <a:pt x="44" y="17"/>
                  </a:lnTo>
                  <a:lnTo>
                    <a:pt x="52" y="12"/>
                  </a:lnTo>
                  <a:lnTo>
                    <a:pt x="61" y="8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20" y="2"/>
                  </a:lnTo>
                  <a:lnTo>
                    <a:pt x="130" y="4"/>
                  </a:lnTo>
                  <a:lnTo>
                    <a:pt x="139" y="8"/>
                  </a:lnTo>
                  <a:lnTo>
                    <a:pt x="148" y="12"/>
                  </a:lnTo>
                  <a:lnTo>
                    <a:pt x="156" y="17"/>
                  </a:lnTo>
                  <a:lnTo>
                    <a:pt x="164" y="23"/>
                  </a:lnTo>
                  <a:lnTo>
                    <a:pt x="171" y="29"/>
                  </a:lnTo>
                  <a:lnTo>
                    <a:pt x="177" y="36"/>
                  </a:lnTo>
                  <a:lnTo>
                    <a:pt x="183" y="44"/>
                  </a:lnTo>
                  <a:lnTo>
                    <a:pt x="188" y="52"/>
                  </a:lnTo>
                  <a:lnTo>
                    <a:pt x="192" y="61"/>
                  </a:lnTo>
                  <a:lnTo>
                    <a:pt x="196" y="70"/>
                  </a:lnTo>
                  <a:lnTo>
                    <a:pt x="198" y="80"/>
                  </a:lnTo>
                  <a:lnTo>
                    <a:pt x="199" y="90"/>
                  </a:lnTo>
                  <a:lnTo>
                    <a:pt x="200" y="100"/>
                  </a:lnTo>
                  <a:lnTo>
                    <a:pt x="200" y="100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8EF473C8-905E-4D44-8CD7-7FF51472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187"/>
              <a:ext cx="21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7FA6D0F6-0C52-4FD2-BDF2-7526E42A2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" y="1621"/>
              <a:ext cx="8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RECLOSERCONTRO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A991D342-700B-4DCE-84A4-042BCFFB1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" y="1621"/>
              <a:ext cx="7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E6062F4A-C933-4B7B-8430-65C4510F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9" y="1621"/>
              <a:ext cx="2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C1CEADD9-09DC-427A-A342-7D3236E7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" y="1717"/>
              <a:ext cx="10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Recloser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Electonic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Control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428A5EFE-E329-4BC0-8E50-A31F649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717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CFE28E07-1285-40CA-9E84-289481990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" y="2021"/>
              <a:ext cx="6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RECLOSERUNI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255F4892-34D7-4D51-AC7B-397AB8E40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" y="2021"/>
              <a:ext cx="8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6F60D84C-8F8F-40F1-A6D2-A0B1E9978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" y="2021"/>
              <a:ext cx="2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272E0569-8717-4872-90A4-3BBE55EA1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" y="2117"/>
              <a:ext cx="6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Recloser Unit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D1C7B42E-8DEC-40D9-A688-12E2879C5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285"/>
              <a:ext cx="119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Geometric network class or table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9723C99A-8FCF-487B-9303-C19C2C1D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381"/>
              <a:ext cx="4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    Subtype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1D4DBD74-DFFB-4EE2-AB28-768FB3170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" y="381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51F97E60-C6B7-4650-B871-4146A1DC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70"/>
              <a:ext cx="354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C13894"/>
                  </a:solidFill>
                  <a:effectLst/>
                  <a:latin typeface="Arial Bold" panose="020B0704020202020204" pitchFamily="34" charset="0"/>
                </a:rPr>
                <a:t>Overhead Bidirectional Three Phase Recloser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BCA5A4F5-9B23-4189-A13B-DA1654F0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450"/>
              <a:ext cx="154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C13894"/>
                  </a:solidFill>
                  <a:effectLst/>
                  <a:latin typeface="Arial Bold" panose="020B0704020202020204" pitchFamily="34" charset="0"/>
                </a:rPr>
                <a:t>Geometric Network Model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DE83C7F3-AF03-4B4B-9C0E-18EC8151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520"/>
              <a:ext cx="231" cy="200"/>
            </a:xfrm>
            <a:custGeom>
              <a:avLst/>
              <a:gdLst>
                <a:gd name="T0" fmla="*/ 174 w 231"/>
                <a:gd name="T1" fmla="*/ 0 h 200"/>
                <a:gd name="T2" fmla="*/ 58 w 231"/>
                <a:gd name="T3" fmla="*/ 0 h 200"/>
                <a:gd name="T4" fmla="*/ 0 w 231"/>
                <a:gd name="T5" fmla="*/ 100 h 200"/>
                <a:gd name="T6" fmla="*/ 58 w 231"/>
                <a:gd name="T7" fmla="*/ 200 h 200"/>
                <a:gd name="T8" fmla="*/ 174 w 231"/>
                <a:gd name="T9" fmla="*/ 200 h 200"/>
                <a:gd name="T10" fmla="*/ 231 w 231"/>
                <a:gd name="T11" fmla="*/ 100 h 200"/>
                <a:gd name="T12" fmla="*/ 174 w 231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00">
                  <a:moveTo>
                    <a:pt x="174" y="0"/>
                  </a:moveTo>
                  <a:lnTo>
                    <a:pt x="58" y="0"/>
                  </a:lnTo>
                  <a:lnTo>
                    <a:pt x="0" y="100"/>
                  </a:lnTo>
                  <a:lnTo>
                    <a:pt x="58" y="200"/>
                  </a:lnTo>
                  <a:lnTo>
                    <a:pt x="174" y="200"/>
                  </a:lnTo>
                  <a:lnTo>
                    <a:pt x="231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508EA10A-D5D6-4428-BA16-1F3F347A2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551"/>
              <a:ext cx="21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Po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>
              <a:extLst>
                <a:ext uri="{FF2B5EF4-FFF2-40B4-BE49-F238E27FC236}">
                  <a16:creationId xmlns:a16="http://schemas.microsoft.com/office/drawing/2014/main" id="{E412E9F9-6A85-42A7-9336-59C59BE2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" y="1642"/>
              <a:ext cx="277" cy="7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43F1C1B1-7BB8-47FC-95A5-AD4A1C48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" y="1728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1F370B2D-8848-404A-8863-E975A4016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" y="2038"/>
              <a:ext cx="277" cy="7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0003321E-D041-4888-AF7D-99003ABDE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" y="2124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23E3C42A-38BF-414B-8BE9-306F95917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" y="2222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DE7221E-B9DC-42B9-92AD-D0DF0CDF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5" y="2320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593D8FE8-C936-4A6A-A7E5-DB5AC966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2350"/>
              <a:ext cx="394" cy="604"/>
            </a:xfrm>
            <a:custGeom>
              <a:avLst/>
              <a:gdLst>
                <a:gd name="T0" fmla="*/ 394 w 394"/>
                <a:gd name="T1" fmla="*/ 0 h 604"/>
                <a:gd name="T2" fmla="*/ 200 w 394"/>
                <a:gd name="T3" fmla="*/ 604 h 604"/>
                <a:gd name="T4" fmla="*/ 0 w 394"/>
                <a:gd name="T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4" h="604">
                  <a:moveTo>
                    <a:pt x="394" y="0"/>
                  </a:moveTo>
                  <a:lnTo>
                    <a:pt x="200" y="604"/>
                  </a:lnTo>
                  <a:lnTo>
                    <a:pt x="0" y="604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BF25951E-8E22-4DA2-A9D5-E674CCCA2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350"/>
              <a:ext cx="334" cy="508"/>
            </a:xfrm>
            <a:custGeom>
              <a:avLst/>
              <a:gdLst>
                <a:gd name="T0" fmla="*/ 0 w 334"/>
                <a:gd name="T1" fmla="*/ 0 h 508"/>
                <a:gd name="T2" fmla="*/ 78 w 334"/>
                <a:gd name="T3" fmla="*/ 508 h 508"/>
                <a:gd name="T4" fmla="*/ 334 w 334"/>
                <a:gd name="T5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508">
                  <a:moveTo>
                    <a:pt x="0" y="0"/>
                  </a:moveTo>
                  <a:lnTo>
                    <a:pt x="78" y="508"/>
                  </a:lnTo>
                  <a:lnTo>
                    <a:pt x="334" y="508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2DDD3A7E-EED6-4E33-84E6-C0C4C4F20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334"/>
              <a:ext cx="306" cy="428"/>
            </a:xfrm>
            <a:custGeom>
              <a:avLst/>
              <a:gdLst>
                <a:gd name="T0" fmla="*/ 0 w 306"/>
                <a:gd name="T1" fmla="*/ 0 h 428"/>
                <a:gd name="T2" fmla="*/ 106 w 306"/>
                <a:gd name="T3" fmla="*/ 428 h 428"/>
                <a:gd name="T4" fmla="*/ 306 w 306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428">
                  <a:moveTo>
                    <a:pt x="0" y="0"/>
                  </a:moveTo>
                  <a:lnTo>
                    <a:pt x="106" y="428"/>
                  </a:lnTo>
                  <a:lnTo>
                    <a:pt x="306" y="428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0">
              <a:extLst>
                <a:ext uri="{FF2B5EF4-FFF2-40B4-BE49-F238E27FC236}">
                  <a16:creationId xmlns:a16="http://schemas.microsoft.com/office/drawing/2014/main" id="{17D6B865-8A68-454D-81A7-600A417EE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1720"/>
              <a:ext cx="8" cy="434"/>
            </a:xfrm>
            <a:prstGeom prst="line">
              <a:avLst/>
            </a:pr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0380BDF8-593A-4B94-BBC7-000B9EE42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358"/>
              <a:ext cx="378" cy="596"/>
            </a:xfrm>
            <a:custGeom>
              <a:avLst/>
              <a:gdLst>
                <a:gd name="T0" fmla="*/ 0 w 378"/>
                <a:gd name="T1" fmla="*/ 0 h 596"/>
                <a:gd name="T2" fmla="*/ 66 w 378"/>
                <a:gd name="T3" fmla="*/ 596 h 596"/>
                <a:gd name="T4" fmla="*/ 378 w 378"/>
                <a:gd name="T5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596">
                  <a:moveTo>
                    <a:pt x="0" y="0"/>
                  </a:moveTo>
                  <a:lnTo>
                    <a:pt x="66" y="596"/>
                  </a:lnTo>
                  <a:lnTo>
                    <a:pt x="378" y="596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54D4AEEA-A41F-4D94-93C3-D0C28077E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1556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D5626982-80F7-4067-9BB8-F4FC1E937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096"/>
              <a:ext cx="82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overhead line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1F3EF91F-79E3-4206-BC78-41CEFEA7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096"/>
              <a:ext cx="82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overhead line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E9F5E29-9A68-4DB1-8D70-73B9AB132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96"/>
              <a:ext cx="38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B9C976D9-B3BD-4085-8A2E-3B6A9D01D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818"/>
              <a:ext cx="492" cy="7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84B7B5A6-B4B0-43C5-9877-56E3AE6A4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904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5B84170B-8E91-461E-BE75-7076025E4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2648"/>
              <a:ext cx="95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controller unit in table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1B3B772C-9756-42E9-AC69-9399045B1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622"/>
              <a:ext cx="492" cy="7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C44BFE51-A391-4802-8452-92C6132D5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708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7CAA1C7D-6E79-43F7-B685-BFCC338E6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806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E0F83A24-5DAD-4A3D-8EC7-DCCCCF9D8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904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26E63C30-EE5E-4C25-BD14-0AB791FB8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456"/>
              <a:ext cx="102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recloser units in table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42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038E-7F07-4A83-9170-D30C412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6C03EBE-219B-4E0C-A8F2-2C90C602AF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0"/>
            <a:ext cx="12192000" cy="6864350"/>
            <a:chOff x="0" y="0"/>
            <a:chExt cx="7680" cy="432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CA21BE5-ED42-47BD-A31B-D9DA1EEB16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680" cy="4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1DD4E24-2378-4BDF-8C17-1DD3B970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668" cy="4320"/>
            </a:xfrm>
            <a:prstGeom prst="rect">
              <a:avLst/>
            </a:prstGeom>
            <a:solidFill>
              <a:srgbClr val="F0F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35C1CC11-3516-4D49-B21C-2FA79C429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2256"/>
              <a:ext cx="1496" cy="0"/>
            </a:xfrm>
            <a:custGeom>
              <a:avLst/>
              <a:gdLst>
                <a:gd name="T0" fmla="*/ 0 w 1496"/>
                <a:gd name="T1" fmla="*/ 1496 w 1496"/>
                <a:gd name="T2" fmla="*/ 0 w 149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96">
                  <a:moveTo>
                    <a:pt x="0" y="0"/>
                  </a:moveTo>
                  <a:lnTo>
                    <a:pt x="14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152E4B68-3FCB-44D1-9BA8-CC5707C61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2256"/>
              <a:ext cx="1496" cy="0"/>
            </a:xfrm>
            <a:prstGeom prst="line">
              <a:avLst/>
            </a:prstGeom>
            <a:noFill/>
            <a:ln w="50800">
              <a:solidFill>
                <a:srgbClr val="2824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803F2CD5-44E7-4D65-A0AE-F9C57BBED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2256"/>
              <a:ext cx="1460" cy="0"/>
            </a:xfrm>
            <a:custGeom>
              <a:avLst/>
              <a:gdLst>
                <a:gd name="T0" fmla="*/ 0 w 1460"/>
                <a:gd name="T1" fmla="*/ 1460 w 1460"/>
                <a:gd name="T2" fmla="*/ 0 w 146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60">
                  <a:moveTo>
                    <a:pt x="0" y="0"/>
                  </a:moveTo>
                  <a:lnTo>
                    <a:pt x="14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5D044515-7AE9-461B-B8DD-880F34470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6" y="2256"/>
              <a:ext cx="1460" cy="0"/>
            </a:xfrm>
            <a:prstGeom prst="line">
              <a:avLst/>
            </a:prstGeom>
            <a:noFill/>
            <a:ln w="50800">
              <a:solidFill>
                <a:srgbClr val="2824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049676F8-78CE-4B02-BFB4-5C0FE7683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2156"/>
              <a:ext cx="200" cy="200"/>
            </a:xfrm>
            <a:custGeom>
              <a:avLst/>
              <a:gdLst>
                <a:gd name="T0" fmla="*/ 200 w 200"/>
                <a:gd name="T1" fmla="*/ 100 h 200"/>
                <a:gd name="T2" fmla="*/ 198 w 200"/>
                <a:gd name="T3" fmla="*/ 120 h 200"/>
                <a:gd name="T4" fmla="*/ 192 w 200"/>
                <a:gd name="T5" fmla="*/ 139 h 200"/>
                <a:gd name="T6" fmla="*/ 183 w 200"/>
                <a:gd name="T7" fmla="*/ 156 h 200"/>
                <a:gd name="T8" fmla="*/ 171 w 200"/>
                <a:gd name="T9" fmla="*/ 171 h 200"/>
                <a:gd name="T10" fmla="*/ 156 w 200"/>
                <a:gd name="T11" fmla="*/ 183 h 200"/>
                <a:gd name="T12" fmla="*/ 139 w 200"/>
                <a:gd name="T13" fmla="*/ 192 h 200"/>
                <a:gd name="T14" fmla="*/ 120 w 200"/>
                <a:gd name="T15" fmla="*/ 198 h 200"/>
                <a:gd name="T16" fmla="*/ 100 w 200"/>
                <a:gd name="T17" fmla="*/ 200 h 200"/>
                <a:gd name="T18" fmla="*/ 90 w 200"/>
                <a:gd name="T19" fmla="*/ 199 h 200"/>
                <a:gd name="T20" fmla="*/ 70 w 200"/>
                <a:gd name="T21" fmla="*/ 196 h 200"/>
                <a:gd name="T22" fmla="*/ 52 w 200"/>
                <a:gd name="T23" fmla="*/ 188 h 200"/>
                <a:gd name="T24" fmla="*/ 36 w 200"/>
                <a:gd name="T25" fmla="*/ 177 h 200"/>
                <a:gd name="T26" fmla="*/ 23 w 200"/>
                <a:gd name="T27" fmla="*/ 164 h 200"/>
                <a:gd name="T28" fmla="*/ 12 w 200"/>
                <a:gd name="T29" fmla="*/ 148 h 200"/>
                <a:gd name="T30" fmla="*/ 4 w 200"/>
                <a:gd name="T31" fmla="*/ 130 h 200"/>
                <a:gd name="T32" fmla="*/ 1 w 200"/>
                <a:gd name="T33" fmla="*/ 110 h 200"/>
                <a:gd name="T34" fmla="*/ 0 w 200"/>
                <a:gd name="T35" fmla="*/ 100 h 200"/>
                <a:gd name="T36" fmla="*/ 2 w 200"/>
                <a:gd name="T37" fmla="*/ 80 h 200"/>
                <a:gd name="T38" fmla="*/ 8 w 200"/>
                <a:gd name="T39" fmla="*/ 61 h 200"/>
                <a:gd name="T40" fmla="*/ 17 w 200"/>
                <a:gd name="T41" fmla="*/ 44 h 200"/>
                <a:gd name="T42" fmla="*/ 29 w 200"/>
                <a:gd name="T43" fmla="*/ 29 h 200"/>
                <a:gd name="T44" fmla="*/ 44 w 200"/>
                <a:gd name="T45" fmla="*/ 17 h 200"/>
                <a:gd name="T46" fmla="*/ 61 w 200"/>
                <a:gd name="T47" fmla="*/ 8 h 200"/>
                <a:gd name="T48" fmla="*/ 80 w 200"/>
                <a:gd name="T49" fmla="*/ 2 h 200"/>
                <a:gd name="T50" fmla="*/ 100 w 200"/>
                <a:gd name="T51" fmla="*/ 0 h 200"/>
                <a:gd name="T52" fmla="*/ 110 w 200"/>
                <a:gd name="T53" fmla="*/ 1 h 200"/>
                <a:gd name="T54" fmla="*/ 130 w 200"/>
                <a:gd name="T55" fmla="*/ 4 h 200"/>
                <a:gd name="T56" fmla="*/ 148 w 200"/>
                <a:gd name="T57" fmla="*/ 12 h 200"/>
                <a:gd name="T58" fmla="*/ 164 w 200"/>
                <a:gd name="T59" fmla="*/ 23 h 200"/>
                <a:gd name="T60" fmla="*/ 177 w 200"/>
                <a:gd name="T61" fmla="*/ 36 h 200"/>
                <a:gd name="T62" fmla="*/ 188 w 200"/>
                <a:gd name="T63" fmla="*/ 52 h 200"/>
                <a:gd name="T64" fmla="*/ 196 w 200"/>
                <a:gd name="T65" fmla="*/ 70 h 200"/>
                <a:gd name="T66" fmla="*/ 199 w 200"/>
                <a:gd name="T67" fmla="*/ 90 h 200"/>
                <a:gd name="T68" fmla="*/ 200 w 200"/>
                <a:gd name="T69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lnTo>
                    <a:pt x="200" y="100"/>
                  </a:lnTo>
                  <a:lnTo>
                    <a:pt x="199" y="110"/>
                  </a:lnTo>
                  <a:lnTo>
                    <a:pt x="198" y="120"/>
                  </a:lnTo>
                  <a:lnTo>
                    <a:pt x="196" y="130"/>
                  </a:lnTo>
                  <a:lnTo>
                    <a:pt x="192" y="139"/>
                  </a:lnTo>
                  <a:lnTo>
                    <a:pt x="188" y="148"/>
                  </a:lnTo>
                  <a:lnTo>
                    <a:pt x="183" y="156"/>
                  </a:lnTo>
                  <a:lnTo>
                    <a:pt x="177" y="164"/>
                  </a:lnTo>
                  <a:lnTo>
                    <a:pt x="171" y="171"/>
                  </a:lnTo>
                  <a:lnTo>
                    <a:pt x="164" y="177"/>
                  </a:lnTo>
                  <a:lnTo>
                    <a:pt x="156" y="183"/>
                  </a:lnTo>
                  <a:lnTo>
                    <a:pt x="148" y="188"/>
                  </a:lnTo>
                  <a:lnTo>
                    <a:pt x="139" y="192"/>
                  </a:lnTo>
                  <a:lnTo>
                    <a:pt x="130" y="196"/>
                  </a:lnTo>
                  <a:lnTo>
                    <a:pt x="120" y="198"/>
                  </a:lnTo>
                  <a:lnTo>
                    <a:pt x="110" y="199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90" y="199"/>
                  </a:lnTo>
                  <a:lnTo>
                    <a:pt x="80" y="198"/>
                  </a:lnTo>
                  <a:lnTo>
                    <a:pt x="70" y="196"/>
                  </a:lnTo>
                  <a:lnTo>
                    <a:pt x="61" y="192"/>
                  </a:lnTo>
                  <a:lnTo>
                    <a:pt x="52" y="188"/>
                  </a:lnTo>
                  <a:lnTo>
                    <a:pt x="44" y="183"/>
                  </a:lnTo>
                  <a:lnTo>
                    <a:pt x="36" y="177"/>
                  </a:lnTo>
                  <a:lnTo>
                    <a:pt x="29" y="171"/>
                  </a:lnTo>
                  <a:lnTo>
                    <a:pt x="23" y="164"/>
                  </a:lnTo>
                  <a:lnTo>
                    <a:pt x="17" y="156"/>
                  </a:lnTo>
                  <a:lnTo>
                    <a:pt x="12" y="148"/>
                  </a:lnTo>
                  <a:lnTo>
                    <a:pt x="8" y="139"/>
                  </a:lnTo>
                  <a:lnTo>
                    <a:pt x="4" y="130"/>
                  </a:lnTo>
                  <a:lnTo>
                    <a:pt x="2" y="120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0"/>
                  </a:lnTo>
                  <a:lnTo>
                    <a:pt x="2" y="80"/>
                  </a:lnTo>
                  <a:lnTo>
                    <a:pt x="4" y="70"/>
                  </a:lnTo>
                  <a:lnTo>
                    <a:pt x="8" y="61"/>
                  </a:lnTo>
                  <a:lnTo>
                    <a:pt x="12" y="52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29" y="29"/>
                  </a:lnTo>
                  <a:lnTo>
                    <a:pt x="36" y="23"/>
                  </a:lnTo>
                  <a:lnTo>
                    <a:pt x="44" y="17"/>
                  </a:lnTo>
                  <a:lnTo>
                    <a:pt x="52" y="12"/>
                  </a:lnTo>
                  <a:lnTo>
                    <a:pt x="61" y="8"/>
                  </a:lnTo>
                  <a:lnTo>
                    <a:pt x="70" y="4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0" y="1"/>
                  </a:lnTo>
                  <a:lnTo>
                    <a:pt x="120" y="2"/>
                  </a:lnTo>
                  <a:lnTo>
                    <a:pt x="130" y="4"/>
                  </a:lnTo>
                  <a:lnTo>
                    <a:pt x="139" y="8"/>
                  </a:lnTo>
                  <a:lnTo>
                    <a:pt x="148" y="12"/>
                  </a:lnTo>
                  <a:lnTo>
                    <a:pt x="156" y="17"/>
                  </a:lnTo>
                  <a:lnTo>
                    <a:pt x="164" y="23"/>
                  </a:lnTo>
                  <a:lnTo>
                    <a:pt x="171" y="29"/>
                  </a:lnTo>
                  <a:lnTo>
                    <a:pt x="177" y="36"/>
                  </a:lnTo>
                  <a:lnTo>
                    <a:pt x="183" y="44"/>
                  </a:lnTo>
                  <a:lnTo>
                    <a:pt x="188" y="52"/>
                  </a:lnTo>
                  <a:lnTo>
                    <a:pt x="192" y="61"/>
                  </a:lnTo>
                  <a:lnTo>
                    <a:pt x="196" y="70"/>
                  </a:lnTo>
                  <a:lnTo>
                    <a:pt x="198" y="80"/>
                  </a:lnTo>
                  <a:lnTo>
                    <a:pt x="199" y="90"/>
                  </a:lnTo>
                  <a:lnTo>
                    <a:pt x="200" y="100"/>
                  </a:lnTo>
                  <a:lnTo>
                    <a:pt x="200" y="100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AE6EA05E-5CF0-47F2-8B97-AEB89D48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2187"/>
              <a:ext cx="21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F5AE01E5-FD51-4BCB-9E8E-B1F99344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" y="1545"/>
              <a:ext cx="8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RECLOSERCONTRO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AB699AC0-1A9D-454D-B305-8E5451D5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" y="1545"/>
              <a:ext cx="7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2D44E4B2-F879-46FE-BBCA-F7D6B40AD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3" y="1545"/>
              <a:ext cx="2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9D9B72BB-AD7F-4C84-8FD1-C0DCE58F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" y="1641"/>
              <a:ext cx="10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Recloser Electonic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3588746-2386-4A56-AFE7-7470BF3A4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" y="1641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87DAED5D-1A8C-4759-A030-235933C2C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" y="1945"/>
              <a:ext cx="6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RECLOSERUNI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1DE8901-72C9-4EF7-892A-DE204D66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1" y="1945"/>
              <a:ext cx="8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BBCBCEDC-B696-497A-B1DE-FA610F2E0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8" y="1945"/>
              <a:ext cx="2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9B2E4100-EEF8-4164-B978-628B00D7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3" y="2041"/>
              <a:ext cx="6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Recloser Unit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8B8C010-1B5B-48FC-B897-C555BE428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8" y="4"/>
              <a:ext cx="2012" cy="4320"/>
            </a:xfrm>
            <a:prstGeom prst="rect">
              <a:avLst/>
            </a:prstGeom>
            <a:solidFill>
              <a:srgbClr val="E1E8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059D2FC-F383-4583-B866-3EC1CBCA3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2558"/>
              <a:ext cx="231" cy="200"/>
            </a:xfrm>
            <a:custGeom>
              <a:avLst/>
              <a:gdLst>
                <a:gd name="T0" fmla="*/ 174 w 231"/>
                <a:gd name="T1" fmla="*/ 0 h 200"/>
                <a:gd name="T2" fmla="*/ 58 w 231"/>
                <a:gd name="T3" fmla="*/ 0 h 200"/>
                <a:gd name="T4" fmla="*/ 0 w 231"/>
                <a:gd name="T5" fmla="*/ 100 h 200"/>
                <a:gd name="T6" fmla="*/ 58 w 231"/>
                <a:gd name="T7" fmla="*/ 200 h 200"/>
                <a:gd name="T8" fmla="*/ 174 w 231"/>
                <a:gd name="T9" fmla="*/ 200 h 200"/>
                <a:gd name="T10" fmla="*/ 231 w 231"/>
                <a:gd name="T11" fmla="*/ 100 h 200"/>
                <a:gd name="T12" fmla="*/ 174 w 231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00">
                  <a:moveTo>
                    <a:pt x="174" y="0"/>
                  </a:moveTo>
                  <a:lnTo>
                    <a:pt x="58" y="0"/>
                  </a:lnTo>
                  <a:lnTo>
                    <a:pt x="0" y="100"/>
                  </a:lnTo>
                  <a:lnTo>
                    <a:pt x="58" y="200"/>
                  </a:lnTo>
                  <a:lnTo>
                    <a:pt x="174" y="200"/>
                  </a:lnTo>
                  <a:lnTo>
                    <a:pt x="231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785E9D65-879D-4498-A0B9-7DDB375D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" y="2589"/>
              <a:ext cx="21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Po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585024DB-17EF-4EBE-81E8-7A750EF9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2521"/>
              <a:ext cx="5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Structure Point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5A1D082-4AB8-474B-A1DA-0E70265B7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2617"/>
              <a:ext cx="40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Medium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551DF21C-FEF5-4782-802F-6A1C914E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" y="2617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1162A6E-7352-493B-9A48-B780C8651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5" y="2617"/>
              <a:ext cx="43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oltage Pole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273FBA48-59CC-440D-83B2-B12D1E7D7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1" y="2713"/>
              <a:ext cx="61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    Single Pole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Freeform 29">
              <a:extLst>
                <a:ext uri="{FF2B5EF4-FFF2-40B4-BE49-F238E27FC236}">
                  <a16:creationId xmlns:a16="http://schemas.microsoft.com/office/drawing/2014/main" id="{F5F38534-0A60-4C41-A731-86D1510FD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" y="2617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37EAB850-78CC-48C2-BDFE-1B3B0BE45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" y="2717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341BAED0-33ED-49BD-BEE9-9CBA426B3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815"/>
              <a:ext cx="56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Electric Device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>
              <a:extLst>
                <a:ext uri="{FF2B5EF4-FFF2-40B4-BE49-F238E27FC236}">
                  <a16:creationId xmlns:a16="http://schemas.microsoft.com/office/drawing/2014/main" id="{43C061F3-4B05-4A7C-A1CD-400E22B3E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911"/>
              <a:ext cx="40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Medium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>
              <a:extLst>
                <a:ext uri="{FF2B5EF4-FFF2-40B4-BE49-F238E27FC236}">
                  <a16:creationId xmlns:a16="http://schemas.microsoft.com/office/drawing/2014/main" id="{4D0C5502-A7C1-4E8C-A417-680BE8807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" y="911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F6D01225-1233-40DE-8BCC-9365189D6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" y="911"/>
              <a:ext cx="25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oltage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>
              <a:extLst>
                <a:ext uri="{FF2B5EF4-FFF2-40B4-BE49-F238E27FC236}">
                  <a16:creationId xmlns:a16="http://schemas.microsoft.com/office/drawing/2014/main" id="{ACB7FD76-FA9E-469C-8DDE-D9BA96FA9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9" y="911"/>
              <a:ext cx="8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635F73A9-782C-4452-B75D-2CD7D8A76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" y="911"/>
              <a:ext cx="4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ransformer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5912BD51-CD6C-4D14-83CD-7ABB87395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1007"/>
              <a:ext cx="105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    Overhead Single Phase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3B3F04E7-3924-4318-A4B9-B70A9AB82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" y="911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BA4A78DD-B1AD-4276-9ED6-4B05D3808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" y="1011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D4E9AF28-6019-484D-A24D-AFDAA8B1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777"/>
              <a:ext cx="200" cy="200"/>
            </a:xfrm>
            <a:custGeom>
              <a:avLst/>
              <a:gdLst>
                <a:gd name="T0" fmla="*/ 200 w 200"/>
                <a:gd name="T1" fmla="*/ 100 h 200"/>
                <a:gd name="T2" fmla="*/ 198 w 200"/>
                <a:gd name="T3" fmla="*/ 121 h 200"/>
                <a:gd name="T4" fmla="*/ 192 w 200"/>
                <a:gd name="T5" fmla="*/ 139 h 200"/>
                <a:gd name="T6" fmla="*/ 183 w 200"/>
                <a:gd name="T7" fmla="*/ 156 h 200"/>
                <a:gd name="T8" fmla="*/ 171 w 200"/>
                <a:gd name="T9" fmla="*/ 171 h 200"/>
                <a:gd name="T10" fmla="*/ 156 w 200"/>
                <a:gd name="T11" fmla="*/ 183 h 200"/>
                <a:gd name="T12" fmla="*/ 139 w 200"/>
                <a:gd name="T13" fmla="*/ 193 h 200"/>
                <a:gd name="T14" fmla="*/ 120 w 200"/>
                <a:gd name="T15" fmla="*/ 198 h 200"/>
                <a:gd name="T16" fmla="*/ 100 w 200"/>
                <a:gd name="T17" fmla="*/ 200 h 200"/>
                <a:gd name="T18" fmla="*/ 90 w 200"/>
                <a:gd name="T19" fmla="*/ 200 h 200"/>
                <a:gd name="T20" fmla="*/ 71 w 200"/>
                <a:gd name="T21" fmla="*/ 196 h 200"/>
                <a:gd name="T22" fmla="*/ 53 w 200"/>
                <a:gd name="T23" fmla="*/ 188 h 200"/>
                <a:gd name="T24" fmla="*/ 37 w 200"/>
                <a:gd name="T25" fmla="*/ 178 h 200"/>
                <a:gd name="T26" fmla="*/ 23 w 200"/>
                <a:gd name="T27" fmla="*/ 164 h 200"/>
                <a:gd name="T28" fmla="*/ 12 w 200"/>
                <a:gd name="T29" fmla="*/ 148 h 200"/>
                <a:gd name="T30" fmla="*/ 5 w 200"/>
                <a:gd name="T31" fmla="*/ 130 h 200"/>
                <a:gd name="T32" fmla="*/ 1 w 200"/>
                <a:gd name="T33" fmla="*/ 111 h 200"/>
                <a:gd name="T34" fmla="*/ 0 w 200"/>
                <a:gd name="T35" fmla="*/ 100 h 200"/>
                <a:gd name="T36" fmla="*/ 2 w 200"/>
                <a:gd name="T37" fmla="*/ 80 h 200"/>
                <a:gd name="T38" fmla="*/ 8 w 200"/>
                <a:gd name="T39" fmla="*/ 61 h 200"/>
                <a:gd name="T40" fmla="*/ 17 w 200"/>
                <a:gd name="T41" fmla="*/ 44 h 200"/>
                <a:gd name="T42" fmla="*/ 30 w 200"/>
                <a:gd name="T43" fmla="*/ 30 h 200"/>
                <a:gd name="T44" fmla="*/ 44 w 200"/>
                <a:gd name="T45" fmla="*/ 17 h 200"/>
                <a:gd name="T46" fmla="*/ 61 w 200"/>
                <a:gd name="T47" fmla="*/ 8 h 200"/>
                <a:gd name="T48" fmla="*/ 80 w 200"/>
                <a:gd name="T49" fmla="*/ 2 h 200"/>
                <a:gd name="T50" fmla="*/ 100 w 200"/>
                <a:gd name="T51" fmla="*/ 0 h 200"/>
                <a:gd name="T52" fmla="*/ 111 w 200"/>
                <a:gd name="T53" fmla="*/ 1 h 200"/>
                <a:gd name="T54" fmla="*/ 130 w 200"/>
                <a:gd name="T55" fmla="*/ 5 h 200"/>
                <a:gd name="T56" fmla="*/ 148 w 200"/>
                <a:gd name="T57" fmla="*/ 12 h 200"/>
                <a:gd name="T58" fmla="*/ 164 w 200"/>
                <a:gd name="T59" fmla="*/ 23 h 200"/>
                <a:gd name="T60" fmla="*/ 177 w 200"/>
                <a:gd name="T61" fmla="*/ 37 h 200"/>
                <a:gd name="T62" fmla="*/ 188 w 200"/>
                <a:gd name="T63" fmla="*/ 53 h 200"/>
                <a:gd name="T64" fmla="*/ 196 w 200"/>
                <a:gd name="T65" fmla="*/ 71 h 200"/>
                <a:gd name="T66" fmla="*/ 200 w 200"/>
                <a:gd name="T67" fmla="*/ 90 h 200"/>
                <a:gd name="T68" fmla="*/ 200 w 200"/>
                <a:gd name="T69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lnTo>
                    <a:pt x="200" y="100"/>
                  </a:lnTo>
                  <a:lnTo>
                    <a:pt x="200" y="111"/>
                  </a:lnTo>
                  <a:lnTo>
                    <a:pt x="198" y="121"/>
                  </a:lnTo>
                  <a:lnTo>
                    <a:pt x="196" y="130"/>
                  </a:lnTo>
                  <a:lnTo>
                    <a:pt x="192" y="139"/>
                  </a:lnTo>
                  <a:lnTo>
                    <a:pt x="188" y="148"/>
                  </a:lnTo>
                  <a:lnTo>
                    <a:pt x="183" y="156"/>
                  </a:lnTo>
                  <a:lnTo>
                    <a:pt x="177" y="164"/>
                  </a:lnTo>
                  <a:lnTo>
                    <a:pt x="171" y="171"/>
                  </a:lnTo>
                  <a:lnTo>
                    <a:pt x="164" y="178"/>
                  </a:lnTo>
                  <a:lnTo>
                    <a:pt x="156" y="183"/>
                  </a:lnTo>
                  <a:lnTo>
                    <a:pt x="148" y="188"/>
                  </a:lnTo>
                  <a:lnTo>
                    <a:pt x="139" y="193"/>
                  </a:lnTo>
                  <a:lnTo>
                    <a:pt x="130" y="196"/>
                  </a:lnTo>
                  <a:lnTo>
                    <a:pt x="120" y="198"/>
                  </a:lnTo>
                  <a:lnTo>
                    <a:pt x="111" y="200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90" y="200"/>
                  </a:lnTo>
                  <a:lnTo>
                    <a:pt x="80" y="198"/>
                  </a:lnTo>
                  <a:lnTo>
                    <a:pt x="71" y="196"/>
                  </a:lnTo>
                  <a:lnTo>
                    <a:pt x="61" y="193"/>
                  </a:lnTo>
                  <a:lnTo>
                    <a:pt x="53" y="188"/>
                  </a:lnTo>
                  <a:lnTo>
                    <a:pt x="44" y="183"/>
                  </a:lnTo>
                  <a:lnTo>
                    <a:pt x="37" y="178"/>
                  </a:lnTo>
                  <a:lnTo>
                    <a:pt x="30" y="171"/>
                  </a:lnTo>
                  <a:lnTo>
                    <a:pt x="23" y="164"/>
                  </a:lnTo>
                  <a:lnTo>
                    <a:pt x="17" y="156"/>
                  </a:lnTo>
                  <a:lnTo>
                    <a:pt x="12" y="148"/>
                  </a:lnTo>
                  <a:lnTo>
                    <a:pt x="8" y="139"/>
                  </a:lnTo>
                  <a:lnTo>
                    <a:pt x="5" y="130"/>
                  </a:lnTo>
                  <a:lnTo>
                    <a:pt x="2" y="121"/>
                  </a:lnTo>
                  <a:lnTo>
                    <a:pt x="1" y="111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0"/>
                  </a:lnTo>
                  <a:lnTo>
                    <a:pt x="2" y="80"/>
                  </a:lnTo>
                  <a:lnTo>
                    <a:pt x="5" y="71"/>
                  </a:lnTo>
                  <a:lnTo>
                    <a:pt x="8" y="61"/>
                  </a:lnTo>
                  <a:lnTo>
                    <a:pt x="12" y="53"/>
                  </a:lnTo>
                  <a:lnTo>
                    <a:pt x="17" y="44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7" y="23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1" y="8"/>
                  </a:lnTo>
                  <a:lnTo>
                    <a:pt x="71" y="5"/>
                  </a:lnTo>
                  <a:lnTo>
                    <a:pt x="80" y="2"/>
                  </a:lnTo>
                  <a:lnTo>
                    <a:pt x="90" y="1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1" y="1"/>
                  </a:lnTo>
                  <a:lnTo>
                    <a:pt x="120" y="2"/>
                  </a:lnTo>
                  <a:lnTo>
                    <a:pt x="130" y="5"/>
                  </a:lnTo>
                  <a:lnTo>
                    <a:pt x="139" y="8"/>
                  </a:lnTo>
                  <a:lnTo>
                    <a:pt x="148" y="12"/>
                  </a:lnTo>
                  <a:lnTo>
                    <a:pt x="156" y="17"/>
                  </a:lnTo>
                  <a:lnTo>
                    <a:pt x="164" y="23"/>
                  </a:lnTo>
                  <a:lnTo>
                    <a:pt x="171" y="30"/>
                  </a:lnTo>
                  <a:lnTo>
                    <a:pt x="177" y="37"/>
                  </a:lnTo>
                  <a:lnTo>
                    <a:pt x="183" y="44"/>
                  </a:lnTo>
                  <a:lnTo>
                    <a:pt x="188" y="53"/>
                  </a:lnTo>
                  <a:lnTo>
                    <a:pt x="192" y="61"/>
                  </a:lnTo>
                  <a:lnTo>
                    <a:pt x="196" y="71"/>
                  </a:lnTo>
                  <a:lnTo>
                    <a:pt x="198" y="80"/>
                  </a:lnTo>
                  <a:lnTo>
                    <a:pt x="200" y="90"/>
                  </a:lnTo>
                  <a:lnTo>
                    <a:pt x="200" y="100"/>
                  </a:lnTo>
                  <a:lnTo>
                    <a:pt x="200" y="100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9B0286CF-93A8-40A1-9E5B-927AB940B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0" y="809"/>
              <a:ext cx="129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CDFA0A9D-A172-43FF-8A10-92065DD3E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" y="809"/>
              <a:ext cx="104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ADA6CF33-F4BD-46AB-AF90-25A3729D0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1169"/>
              <a:ext cx="56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Electric Device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25948FB5-CAFA-47C5-A18C-EC81860C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1265"/>
              <a:ext cx="40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Medium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>
              <a:extLst>
                <a:ext uri="{FF2B5EF4-FFF2-40B4-BE49-F238E27FC236}">
                  <a16:creationId xmlns:a16="http://schemas.microsoft.com/office/drawing/2014/main" id="{C83D1873-783F-42D5-AAB6-B7D77443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" y="1265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824F45C1-0C1B-4242-B142-3AFE5E8C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" y="1265"/>
              <a:ext cx="50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oltage Switch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6A2E145B-1C59-49DF-B49E-8FBE2F1EE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1361"/>
              <a:ext cx="5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    Overhead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4505B239-B7CA-48FF-B52D-C621236E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" y="1361"/>
              <a:ext cx="82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Three Phase Recloser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1038A928-981D-44A3-B676-AD7598254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" y="126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80A32E02-BDB6-4260-82EE-7CD886B2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" y="136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DC3CA766-4E76-41FE-A164-4F4D517A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1155"/>
              <a:ext cx="200" cy="200"/>
            </a:xfrm>
            <a:custGeom>
              <a:avLst/>
              <a:gdLst>
                <a:gd name="T0" fmla="*/ 200 w 200"/>
                <a:gd name="T1" fmla="*/ 100 h 200"/>
                <a:gd name="T2" fmla="*/ 198 w 200"/>
                <a:gd name="T3" fmla="*/ 120 h 200"/>
                <a:gd name="T4" fmla="*/ 192 w 200"/>
                <a:gd name="T5" fmla="*/ 139 h 200"/>
                <a:gd name="T6" fmla="*/ 183 w 200"/>
                <a:gd name="T7" fmla="*/ 156 h 200"/>
                <a:gd name="T8" fmla="*/ 171 w 200"/>
                <a:gd name="T9" fmla="*/ 170 h 200"/>
                <a:gd name="T10" fmla="*/ 156 w 200"/>
                <a:gd name="T11" fmla="*/ 183 h 200"/>
                <a:gd name="T12" fmla="*/ 139 w 200"/>
                <a:gd name="T13" fmla="*/ 192 h 200"/>
                <a:gd name="T14" fmla="*/ 120 w 200"/>
                <a:gd name="T15" fmla="*/ 198 h 200"/>
                <a:gd name="T16" fmla="*/ 100 w 200"/>
                <a:gd name="T17" fmla="*/ 200 h 200"/>
                <a:gd name="T18" fmla="*/ 90 w 200"/>
                <a:gd name="T19" fmla="*/ 199 h 200"/>
                <a:gd name="T20" fmla="*/ 71 w 200"/>
                <a:gd name="T21" fmla="*/ 195 h 200"/>
                <a:gd name="T22" fmla="*/ 53 w 200"/>
                <a:gd name="T23" fmla="*/ 188 h 200"/>
                <a:gd name="T24" fmla="*/ 37 w 200"/>
                <a:gd name="T25" fmla="*/ 177 h 200"/>
                <a:gd name="T26" fmla="*/ 23 w 200"/>
                <a:gd name="T27" fmla="*/ 163 h 200"/>
                <a:gd name="T28" fmla="*/ 12 w 200"/>
                <a:gd name="T29" fmla="*/ 147 h 200"/>
                <a:gd name="T30" fmla="*/ 5 w 200"/>
                <a:gd name="T31" fmla="*/ 129 h 200"/>
                <a:gd name="T32" fmla="*/ 1 w 200"/>
                <a:gd name="T33" fmla="*/ 110 h 200"/>
                <a:gd name="T34" fmla="*/ 0 w 200"/>
                <a:gd name="T35" fmla="*/ 100 h 200"/>
                <a:gd name="T36" fmla="*/ 2 w 200"/>
                <a:gd name="T37" fmla="*/ 80 h 200"/>
                <a:gd name="T38" fmla="*/ 8 w 200"/>
                <a:gd name="T39" fmla="*/ 61 h 200"/>
                <a:gd name="T40" fmla="*/ 17 w 200"/>
                <a:gd name="T41" fmla="*/ 44 h 200"/>
                <a:gd name="T42" fmla="*/ 30 w 200"/>
                <a:gd name="T43" fmla="*/ 29 h 200"/>
                <a:gd name="T44" fmla="*/ 44 w 200"/>
                <a:gd name="T45" fmla="*/ 17 h 200"/>
                <a:gd name="T46" fmla="*/ 61 w 200"/>
                <a:gd name="T47" fmla="*/ 8 h 200"/>
                <a:gd name="T48" fmla="*/ 80 w 200"/>
                <a:gd name="T49" fmla="*/ 2 h 200"/>
                <a:gd name="T50" fmla="*/ 100 w 200"/>
                <a:gd name="T51" fmla="*/ 0 h 200"/>
                <a:gd name="T52" fmla="*/ 111 w 200"/>
                <a:gd name="T53" fmla="*/ 0 h 200"/>
                <a:gd name="T54" fmla="*/ 130 w 200"/>
                <a:gd name="T55" fmla="*/ 4 h 200"/>
                <a:gd name="T56" fmla="*/ 148 w 200"/>
                <a:gd name="T57" fmla="*/ 12 h 200"/>
                <a:gd name="T58" fmla="*/ 164 w 200"/>
                <a:gd name="T59" fmla="*/ 23 h 200"/>
                <a:gd name="T60" fmla="*/ 177 w 200"/>
                <a:gd name="T61" fmla="*/ 36 h 200"/>
                <a:gd name="T62" fmla="*/ 188 w 200"/>
                <a:gd name="T63" fmla="*/ 52 h 200"/>
                <a:gd name="T64" fmla="*/ 196 w 200"/>
                <a:gd name="T65" fmla="*/ 70 h 200"/>
                <a:gd name="T66" fmla="*/ 200 w 200"/>
                <a:gd name="T67" fmla="*/ 90 h 200"/>
                <a:gd name="T68" fmla="*/ 200 w 200"/>
                <a:gd name="T69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200">
                  <a:moveTo>
                    <a:pt x="200" y="100"/>
                  </a:moveTo>
                  <a:lnTo>
                    <a:pt x="200" y="100"/>
                  </a:lnTo>
                  <a:lnTo>
                    <a:pt x="200" y="110"/>
                  </a:lnTo>
                  <a:lnTo>
                    <a:pt x="198" y="120"/>
                  </a:lnTo>
                  <a:lnTo>
                    <a:pt x="196" y="129"/>
                  </a:lnTo>
                  <a:lnTo>
                    <a:pt x="192" y="139"/>
                  </a:lnTo>
                  <a:lnTo>
                    <a:pt x="188" y="147"/>
                  </a:lnTo>
                  <a:lnTo>
                    <a:pt x="183" y="156"/>
                  </a:lnTo>
                  <a:lnTo>
                    <a:pt x="177" y="163"/>
                  </a:lnTo>
                  <a:lnTo>
                    <a:pt x="171" y="170"/>
                  </a:lnTo>
                  <a:lnTo>
                    <a:pt x="164" y="177"/>
                  </a:lnTo>
                  <a:lnTo>
                    <a:pt x="156" y="183"/>
                  </a:lnTo>
                  <a:lnTo>
                    <a:pt x="148" y="188"/>
                  </a:lnTo>
                  <a:lnTo>
                    <a:pt x="139" y="192"/>
                  </a:lnTo>
                  <a:lnTo>
                    <a:pt x="130" y="195"/>
                  </a:lnTo>
                  <a:lnTo>
                    <a:pt x="120" y="198"/>
                  </a:lnTo>
                  <a:lnTo>
                    <a:pt x="111" y="199"/>
                  </a:lnTo>
                  <a:lnTo>
                    <a:pt x="100" y="200"/>
                  </a:lnTo>
                  <a:lnTo>
                    <a:pt x="100" y="200"/>
                  </a:lnTo>
                  <a:lnTo>
                    <a:pt x="90" y="199"/>
                  </a:lnTo>
                  <a:lnTo>
                    <a:pt x="80" y="198"/>
                  </a:lnTo>
                  <a:lnTo>
                    <a:pt x="71" y="195"/>
                  </a:lnTo>
                  <a:lnTo>
                    <a:pt x="61" y="192"/>
                  </a:lnTo>
                  <a:lnTo>
                    <a:pt x="53" y="188"/>
                  </a:lnTo>
                  <a:lnTo>
                    <a:pt x="44" y="183"/>
                  </a:lnTo>
                  <a:lnTo>
                    <a:pt x="37" y="177"/>
                  </a:lnTo>
                  <a:lnTo>
                    <a:pt x="30" y="170"/>
                  </a:lnTo>
                  <a:lnTo>
                    <a:pt x="23" y="163"/>
                  </a:lnTo>
                  <a:lnTo>
                    <a:pt x="17" y="156"/>
                  </a:lnTo>
                  <a:lnTo>
                    <a:pt x="12" y="147"/>
                  </a:lnTo>
                  <a:lnTo>
                    <a:pt x="8" y="139"/>
                  </a:lnTo>
                  <a:lnTo>
                    <a:pt x="5" y="129"/>
                  </a:lnTo>
                  <a:lnTo>
                    <a:pt x="2" y="120"/>
                  </a:lnTo>
                  <a:lnTo>
                    <a:pt x="1" y="11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90"/>
                  </a:lnTo>
                  <a:lnTo>
                    <a:pt x="2" y="80"/>
                  </a:lnTo>
                  <a:lnTo>
                    <a:pt x="5" y="70"/>
                  </a:lnTo>
                  <a:lnTo>
                    <a:pt x="8" y="61"/>
                  </a:lnTo>
                  <a:lnTo>
                    <a:pt x="12" y="52"/>
                  </a:lnTo>
                  <a:lnTo>
                    <a:pt x="17" y="44"/>
                  </a:lnTo>
                  <a:lnTo>
                    <a:pt x="23" y="36"/>
                  </a:lnTo>
                  <a:lnTo>
                    <a:pt x="30" y="29"/>
                  </a:lnTo>
                  <a:lnTo>
                    <a:pt x="37" y="23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0" y="2"/>
                  </a:lnTo>
                  <a:lnTo>
                    <a:pt x="90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11" y="0"/>
                  </a:lnTo>
                  <a:lnTo>
                    <a:pt x="120" y="2"/>
                  </a:lnTo>
                  <a:lnTo>
                    <a:pt x="130" y="4"/>
                  </a:lnTo>
                  <a:lnTo>
                    <a:pt x="139" y="8"/>
                  </a:lnTo>
                  <a:lnTo>
                    <a:pt x="148" y="12"/>
                  </a:lnTo>
                  <a:lnTo>
                    <a:pt x="156" y="17"/>
                  </a:lnTo>
                  <a:lnTo>
                    <a:pt x="164" y="23"/>
                  </a:lnTo>
                  <a:lnTo>
                    <a:pt x="171" y="29"/>
                  </a:lnTo>
                  <a:lnTo>
                    <a:pt x="177" y="36"/>
                  </a:lnTo>
                  <a:lnTo>
                    <a:pt x="183" y="44"/>
                  </a:lnTo>
                  <a:lnTo>
                    <a:pt x="188" y="52"/>
                  </a:lnTo>
                  <a:lnTo>
                    <a:pt x="192" y="61"/>
                  </a:lnTo>
                  <a:lnTo>
                    <a:pt x="196" y="70"/>
                  </a:lnTo>
                  <a:lnTo>
                    <a:pt x="198" y="80"/>
                  </a:lnTo>
                  <a:lnTo>
                    <a:pt x="200" y="90"/>
                  </a:lnTo>
                  <a:lnTo>
                    <a:pt x="200" y="100"/>
                  </a:lnTo>
                  <a:lnTo>
                    <a:pt x="200" y="100"/>
                  </a:lnTo>
                  <a:close/>
                </a:path>
              </a:pathLst>
            </a:custGeom>
            <a:solidFill>
              <a:srgbClr val="006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61ED9D99-032C-47E9-A821-AF2B9D87A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7" y="1186"/>
              <a:ext cx="211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Re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62B45E35-D096-438D-AB29-56BBF24C6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469"/>
              <a:ext cx="46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Electric Line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>
              <a:extLst>
                <a:ext uri="{FF2B5EF4-FFF2-40B4-BE49-F238E27FC236}">
                  <a16:creationId xmlns:a16="http://schemas.microsoft.com/office/drawing/2014/main" id="{7945A108-6B4C-46CF-903E-A3971FB6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565"/>
              <a:ext cx="40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Medium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>
              <a:extLst>
                <a:ext uri="{FF2B5EF4-FFF2-40B4-BE49-F238E27FC236}">
                  <a16:creationId xmlns:a16="http://schemas.microsoft.com/office/drawing/2014/main" id="{A18DEFCF-1F3C-44B1-AF1F-C3E9E419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" y="565"/>
              <a:ext cx="8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6F016EC1-E951-47C9-A076-A135FC9E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0" y="565"/>
              <a:ext cx="64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oltage Conductor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>
              <a:extLst>
                <a:ext uri="{FF2B5EF4-FFF2-40B4-BE49-F238E27FC236}">
                  <a16:creationId xmlns:a16="http://schemas.microsoft.com/office/drawing/2014/main" id="{DF44F27B-D341-4DE3-A43E-7A602FC8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" y="661"/>
              <a:ext cx="56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    Overhead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2BD52F9F-DAF6-40D5-87AC-45F890E03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" y="661"/>
              <a:ext cx="49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Three Phase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90E28D83-267B-45B1-8759-557C3FE92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" y="56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6D8B641F-5954-4AB9-9EF2-676200573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4" y="66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2A395D0A-0B80-4FA3-838A-AE0E58B82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" y="619"/>
              <a:ext cx="200" cy="0"/>
            </a:xfrm>
            <a:custGeom>
              <a:avLst/>
              <a:gdLst>
                <a:gd name="T0" fmla="*/ 0 w 200"/>
                <a:gd name="T1" fmla="*/ 200 w 200"/>
                <a:gd name="T2" fmla="*/ 0 w 20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00">
                  <a:moveTo>
                    <a:pt x="0" y="0"/>
                  </a:moveTo>
                  <a:lnTo>
                    <a:pt x="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62">
              <a:extLst>
                <a:ext uri="{FF2B5EF4-FFF2-40B4-BE49-F238E27FC236}">
                  <a16:creationId xmlns:a16="http://schemas.microsoft.com/office/drawing/2014/main" id="{3216ADD3-218D-41D8-BAF1-A654A5DE9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4" y="619"/>
              <a:ext cx="200" cy="0"/>
            </a:xfrm>
            <a:prstGeom prst="line">
              <a:avLst/>
            </a:prstGeom>
            <a:noFill/>
            <a:ln w="50800">
              <a:solidFill>
                <a:srgbClr val="2824D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>
              <a:extLst>
                <a:ext uri="{FF2B5EF4-FFF2-40B4-BE49-F238E27FC236}">
                  <a16:creationId xmlns:a16="http://schemas.microsoft.com/office/drawing/2014/main" id="{24CC7F3B-18CC-452F-8631-2F07AC888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2" y="78"/>
              <a:ext cx="368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>
                  <a:ln>
                    <a:noFill/>
                  </a:ln>
                  <a:solidFill>
                    <a:srgbClr val="0903F9"/>
                  </a:solidFill>
                  <a:effectLst/>
                  <a:latin typeface="Arial Bold" panose="020B0704020202020204" pitchFamily="34" charset="0"/>
                </a:rPr>
                <a:t>Key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>
              <a:extLst>
                <a:ext uri="{FF2B5EF4-FFF2-40B4-BE49-F238E27FC236}">
                  <a16:creationId xmlns:a16="http://schemas.microsoft.com/office/drawing/2014/main" id="{CEDEE064-4515-4639-9F42-7BF0E6838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" y="69"/>
              <a:ext cx="101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Utility Network feature class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99BD7A5D-DE20-43F9-9B03-88BDA8DE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2" y="165"/>
              <a:ext cx="83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Asset Group (subtype)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>
              <a:extLst>
                <a:ext uri="{FF2B5EF4-FFF2-40B4-BE49-F238E27FC236}">
                  <a16:creationId xmlns:a16="http://schemas.microsoft.com/office/drawing/2014/main" id="{268FDE66-7638-4D4E-A724-3B3B5F01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1" y="261"/>
              <a:ext cx="2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Asset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>
              <a:extLst>
                <a:ext uri="{FF2B5EF4-FFF2-40B4-BE49-F238E27FC236}">
                  <a16:creationId xmlns:a16="http://schemas.microsoft.com/office/drawing/2014/main" id="{A8F76B40-8592-49ED-8209-BBFE1A6F1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" y="261"/>
              <a:ext cx="8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7F89CF5F-36F7-4927-B463-DFEAE43B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" y="261"/>
              <a:ext cx="1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ype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E1B87842-3C3A-4E2D-81F6-21016C2B0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" y="16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79245D14-CAD2-46D2-98D0-C3A04FE08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" y="265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B4C26083-52CB-4DD6-9474-161CD0F52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" y="3048"/>
              <a:ext cx="133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Relationships in relationship classes: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2E0770CB-B344-4EF3-A32D-702DAF94F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" y="3164"/>
              <a:ext cx="133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DynamicProtDev_ReclElecControl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8E0A530B-430E-4E62-B6B2-44DD1619F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" y="3280"/>
              <a:ext cx="122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DynamicProtDev_RecloserUnit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C7CEAE58-B074-47BF-B241-8D3A97BE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9" y="3396"/>
              <a:ext cx="118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SupptStruct_DynamicProtDev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02CA29A7-D8B3-4CA2-9C68-137B419AD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4" y="3102"/>
              <a:ext cx="200" cy="0"/>
            </a:xfrm>
            <a:prstGeom prst="line">
              <a:avLst/>
            </a:pr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6">
              <a:extLst>
                <a:ext uri="{FF2B5EF4-FFF2-40B4-BE49-F238E27FC236}">
                  <a16:creationId xmlns:a16="http://schemas.microsoft.com/office/drawing/2014/main" id="{57B19C19-F490-4FDD-BE43-777C31E27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" y="1581"/>
              <a:ext cx="8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RECLOSERCONTRO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18A8FE31-B6F3-4B19-A008-44728611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7" y="1581"/>
              <a:ext cx="7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>
              <a:extLst>
                <a:ext uri="{FF2B5EF4-FFF2-40B4-BE49-F238E27FC236}">
                  <a16:creationId xmlns:a16="http://schemas.microsoft.com/office/drawing/2014/main" id="{C872AC10-C0AF-4620-A796-1F0092123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9" y="1581"/>
              <a:ext cx="2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>
              <a:extLst>
                <a:ext uri="{FF2B5EF4-FFF2-40B4-BE49-F238E27FC236}">
                  <a16:creationId xmlns:a16="http://schemas.microsoft.com/office/drawing/2014/main" id="{DC8A9B0D-1628-4295-B7A0-FA0B12570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" y="1677"/>
              <a:ext cx="106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Recloser Electonic 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05FBCE00-8E38-49E9-9844-2BA3FFBA3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677"/>
              <a:ext cx="45" cy="45"/>
            </a:xfrm>
            <a:custGeom>
              <a:avLst/>
              <a:gdLst>
                <a:gd name="T0" fmla="*/ 0 w 45"/>
                <a:gd name="T1" fmla="*/ 0 h 45"/>
                <a:gd name="T2" fmla="*/ 0 w 45"/>
                <a:gd name="T3" fmla="*/ 45 h 45"/>
                <a:gd name="T4" fmla="*/ 45 w 45"/>
                <a:gd name="T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5">
                  <a:moveTo>
                    <a:pt x="0" y="0"/>
                  </a:moveTo>
                  <a:lnTo>
                    <a:pt x="0" y="45"/>
                  </a:lnTo>
                  <a:lnTo>
                    <a:pt x="45" y="45"/>
                  </a:lnTo>
                </a:path>
              </a:pathLst>
            </a:custGeom>
            <a:noFill/>
            <a:ln w="11113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1">
              <a:extLst>
                <a:ext uri="{FF2B5EF4-FFF2-40B4-BE49-F238E27FC236}">
                  <a16:creationId xmlns:a16="http://schemas.microsoft.com/office/drawing/2014/main" id="{D5DB451E-CA45-40CE-8B1D-0F6730B5E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" y="1981"/>
              <a:ext cx="61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RECLOSERUNI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>
              <a:extLst>
                <a:ext uri="{FF2B5EF4-FFF2-40B4-BE49-F238E27FC236}">
                  <a16:creationId xmlns:a16="http://schemas.microsoft.com/office/drawing/2014/main" id="{D1050541-9E13-42FA-B65B-90BB5E209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" y="1981"/>
              <a:ext cx="8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>
              <a:extLst>
                <a:ext uri="{FF2B5EF4-FFF2-40B4-BE49-F238E27FC236}">
                  <a16:creationId xmlns:a16="http://schemas.microsoft.com/office/drawing/2014/main" id="{836CA1EB-F8C9-4272-BF7E-83FF62D7C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" y="1981"/>
              <a:ext cx="2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>
              <a:extLst>
                <a:ext uri="{FF2B5EF4-FFF2-40B4-BE49-F238E27FC236}">
                  <a16:creationId xmlns:a16="http://schemas.microsoft.com/office/drawing/2014/main" id="{978EF09B-9D02-48C4-AD1C-539FBCDE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" y="2077"/>
              <a:ext cx="6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   Recloser Unit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>
              <a:extLst>
                <a:ext uri="{FF2B5EF4-FFF2-40B4-BE49-F238E27FC236}">
                  <a16:creationId xmlns:a16="http://schemas.microsoft.com/office/drawing/2014/main" id="{CAB86A62-5BBD-4678-8A0B-FB23123C2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170"/>
              <a:ext cx="354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>
                  <a:ln>
                    <a:noFill/>
                  </a:ln>
                  <a:solidFill>
                    <a:srgbClr val="C13894"/>
                  </a:solidFill>
                  <a:effectLst/>
                  <a:latin typeface="Arial Bold" panose="020B0704020202020204" pitchFamily="34" charset="0"/>
                </a:rPr>
                <a:t>Overhead Bidirectional Three Phase Recloser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>
              <a:extLst>
                <a:ext uri="{FF2B5EF4-FFF2-40B4-BE49-F238E27FC236}">
                  <a16:creationId xmlns:a16="http://schemas.microsoft.com/office/drawing/2014/main" id="{B9561D2E-0C36-4A25-9E60-00B27EE7E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450"/>
              <a:ext cx="170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rgbClr val="C13894"/>
                  </a:solidFill>
                  <a:effectLst/>
                  <a:latin typeface="Arial Bold" panose="020B0704020202020204" pitchFamily="34" charset="0"/>
                </a:rPr>
                <a:t>Utility Network Simple Model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BB7491F5-6691-4F14-B613-4079AB5E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4" y="1520"/>
              <a:ext cx="231" cy="200"/>
            </a:xfrm>
            <a:custGeom>
              <a:avLst/>
              <a:gdLst>
                <a:gd name="T0" fmla="*/ 174 w 231"/>
                <a:gd name="T1" fmla="*/ 0 h 200"/>
                <a:gd name="T2" fmla="*/ 58 w 231"/>
                <a:gd name="T3" fmla="*/ 0 h 200"/>
                <a:gd name="T4" fmla="*/ 0 w 231"/>
                <a:gd name="T5" fmla="*/ 100 h 200"/>
                <a:gd name="T6" fmla="*/ 58 w 231"/>
                <a:gd name="T7" fmla="*/ 200 h 200"/>
                <a:gd name="T8" fmla="*/ 174 w 231"/>
                <a:gd name="T9" fmla="*/ 200 h 200"/>
                <a:gd name="T10" fmla="*/ 231 w 231"/>
                <a:gd name="T11" fmla="*/ 100 h 200"/>
                <a:gd name="T12" fmla="*/ 174 w 231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00">
                  <a:moveTo>
                    <a:pt x="174" y="0"/>
                  </a:moveTo>
                  <a:lnTo>
                    <a:pt x="58" y="0"/>
                  </a:lnTo>
                  <a:lnTo>
                    <a:pt x="0" y="100"/>
                  </a:lnTo>
                  <a:lnTo>
                    <a:pt x="58" y="200"/>
                  </a:lnTo>
                  <a:lnTo>
                    <a:pt x="174" y="200"/>
                  </a:lnTo>
                  <a:lnTo>
                    <a:pt x="231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C5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8">
              <a:extLst>
                <a:ext uri="{FF2B5EF4-FFF2-40B4-BE49-F238E27FC236}">
                  <a16:creationId xmlns:a16="http://schemas.microsoft.com/office/drawing/2014/main" id="{4172C7EC-45AD-4B88-845E-F18DF777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1551"/>
              <a:ext cx="210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Arial Bold" panose="020B0704020202020204" pitchFamily="34" charset="0"/>
                </a:rPr>
                <a:t>Po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>
              <a:extLst>
                <a:ext uri="{FF2B5EF4-FFF2-40B4-BE49-F238E27FC236}">
                  <a16:creationId xmlns:a16="http://schemas.microsoft.com/office/drawing/2014/main" id="{48AE1CA2-5492-4CCC-B0EC-FAED6F185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1566"/>
              <a:ext cx="277" cy="7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0">
              <a:extLst>
                <a:ext uri="{FF2B5EF4-FFF2-40B4-BE49-F238E27FC236}">
                  <a16:creationId xmlns:a16="http://schemas.microsoft.com/office/drawing/2014/main" id="{05A7D273-761D-46AA-8210-5F1FCBC18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1652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1">
              <a:extLst>
                <a:ext uri="{FF2B5EF4-FFF2-40B4-BE49-F238E27FC236}">
                  <a16:creationId xmlns:a16="http://schemas.microsoft.com/office/drawing/2014/main" id="{3C6369DA-CAE4-4A03-A8F7-A2EAF964D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1962"/>
              <a:ext cx="277" cy="76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>
              <a:extLst>
                <a:ext uri="{FF2B5EF4-FFF2-40B4-BE49-F238E27FC236}">
                  <a16:creationId xmlns:a16="http://schemas.microsoft.com/office/drawing/2014/main" id="{EB3835BE-4523-4D27-83C9-D65692FE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2048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3">
              <a:extLst>
                <a:ext uri="{FF2B5EF4-FFF2-40B4-BE49-F238E27FC236}">
                  <a16:creationId xmlns:a16="http://schemas.microsoft.com/office/drawing/2014/main" id="{F423FCC8-A83F-41C0-80B9-0EFFA0220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2146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>
              <a:extLst>
                <a:ext uri="{FF2B5EF4-FFF2-40B4-BE49-F238E27FC236}">
                  <a16:creationId xmlns:a16="http://schemas.microsoft.com/office/drawing/2014/main" id="{1946A772-94BC-49BD-B6BB-1A0044302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" y="2244"/>
              <a:ext cx="277" cy="1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5">
              <a:extLst>
                <a:ext uri="{FF2B5EF4-FFF2-40B4-BE49-F238E27FC236}">
                  <a16:creationId xmlns:a16="http://schemas.microsoft.com/office/drawing/2014/main" id="{97E530D9-934B-4819-B948-F34A999EE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4" y="2350"/>
              <a:ext cx="394" cy="604"/>
            </a:xfrm>
            <a:custGeom>
              <a:avLst/>
              <a:gdLst>
                <a:gd name="T0" fmla="*/ 394 w 394"/>
                <a:gd name="T1" fmla="*/ 0 h 604"/>
                <a:gd name="T2" fmla="*/ 200 w 394"/>
                <a:gd name="T3" fmla="*/ 604 h 604"/>
                <a:gd name="T4" fmla="*/ 0 w 394"/>
                <a:gd name="T5" fmla="*/ 60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4" h="604">
                  <a:moveTo>
                    <a:pt x="394" y="0"/>
                  </a:moveTo>
                  <a:lnTo>
                    <a:pt x="200" y="604"/>
                  </a:lnTo>
                  <a:lnTo>
                    <a:pt x="0" y="604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6">
              <a:extLst>
                <a:ext uri="{FF2B5EF4-FFF2-40B4-BE49-F238E27FC236}">
                  <a16:creationId xmlns:a16="http://schemas.microsoft.com/office/drawing/2014/main" id="{F0BBF6DD-684C-4BF4-9845-D261A912F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350"/>
              <a:ext cx="334" cy="508"/>
            </a:xfrm>
            <a:custGeom>
              <a:avLst/>
              <a:gdLst>
                <a:gd name="T0" fmla="*/ 0 w 334"/>
                <a:gd name="T1" fmla="*/ 0 h 508"/>
                <a:gd name="T2" fmla="*/ 78 w 334"/>
                <a:gd name="T3" fmla="*/ 508 h 508"/>
                <a:gd name="T4" fmla="*/ 334 w 334"/>
                <a:gd name="T5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4" h="508">
                  <a:moveTo>
                    <a:pt x="0" y="0"/>
                  </a:moveTo>
                  <a:lnTo>
                    <a:pt x="78" y="508"/>
                  </a:lnTo>
                  <a:lnTo>
                    <a:pt x="334" y="508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7">
              <a:extLst>
                <a:ext uri="{FF2B5EF4-FFF2-40B4-BE49-F238E27FC236}">
                  <a16:creationId xmlns:a16="http://schemas.microsoft.com/office/drawing/2014/main" id="{371F64B2-1667-46D2-888E-A358B64C5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2334"/>
              <a:ext cx="306" cy="428"/>
            </a:xfrm>
            <a:custGeom>
              <a:avLst/>
              <a:gdLst>
                <a:gd name="T0" fmla="*/ 0 w 306"/>
                <a:gd name="T1" fmla="*/ 0 h 428"/>
                <a:gd name="T2" fmla="*/ 106 w 306"/>
                <a:gd name="T3" fmla="*/ 428 h 428"/>
                <a:gd name="T4" fmla="*/ 306 w 306"/>
                <a:gd name="T5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" h="428">
                  <a:moveTo>
                    <a:pt x="0" y="0"/>
                  </a:moveTo>
                  <a:lnTo>
                    <a:pt x="106" y="428"/>
                  </a:lnTo>
                  <a:lnTo>
                    <a:pt x="306" y="428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41AB792A-BAD1-426A-B48A-F168CDA27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0" y="1720"/>
              <a:ext cx="8" cy="434"/>
            </a:xfrm>
            <a:prstGeom prst="line">
              <a:avLst/>
            </a:pr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9">
              <a:extLst>
                <a:ext uri="{FF2B5EF4-FFF2-40B4-BE49-F238E27FC236}">
                  <a16:creationId xmlns:a16="http://schemas.microsoft.com/office/drawing/2014/main" id="{A5225C2C-1964-49D9-B1B2-CCDE3F9E1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358"/>
              <a:ext cx="378" cy="596"/>
            </a:xfrm>
            <a:custGeom>
              <a:avLst/>
              <a:gdLst>
                <a:gd name="T0" fmla="*/ 0 w 378"/>
                <a:gd name="T1" fmla="*/ 0 h 596"/>
                <a:gd name="T2" fmla="*/ 66 w 378"/>
                <a:gd name="T3" fmla="*/ 596 h 596"/>
                <a:gd name="T4" fmla="*/ 378 w 378"/>
                <a:gd name="T5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" h="596">
                  <a:moveTo>
                    <a:pt x="0" y="0"/>
                  </a:moveTo>
                  <a:lnTo>
                    <a:pt x="66" y="596"/>
                  </a:lnTo>
                  <a:lnTo>
                    <a:pt x="378" y="596"/>
                  </a:lnTo>
                </a:path>
              </a:pathLst>
            </a:custGeom>
            <a:noFill/>
            <a:ln w="31750">
              <a:solidFill>
                <a:srgbClr val="009245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100">
              <a:extLst>
                <a:ext uri="{FF2B5EF4-FFF2-40B4-BE49-F238E27FC236}">
                  <a16:creationId xmlns:a16="http://schemas.microsoft.com/office/drawing/2014/main" id="{38ED638B-3BF1-4A51-BA3E-CD428224E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1556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>
              <a:extLst>
                <a:ext uri="{FF2B5EF4-FFF2-40B4-BE49-F238E27FC236}">
                  <a16:creationId xmlns:a16="http://schemas.microsoft.com/office/drawing/2014/main" id="{8E53A868-D4AE-47AB-82D4-B6C76694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096"/>
              <a:ext cx="82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ph overhead line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>
              <a:extLst>
                <a:ext uri="{FF2B5EF4-FFF2-40B4-BE49-F238E27FC236}">
                  <a16:creationId xmlns:a16="http://schemas.microsoft.com/office/drawing/2014/main" id="{00985E66-DCDF-48FF-9092-98639D58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096"/>
              <a:ext cx="827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</a:t>
              </a:r>
              <a:r>
                <a:rPr kumimoji="0" lang="en-US" altLang="en-US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</a:t>
              </a: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overhead line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>
              <a:extLst>
                <a:ext uri="{FF2B5EF4-FFF2-40B4-BE49-F238E27FC236}">
                  <a16:creationId xmlns:a16="http://schemas.microsoft.com/office/drawing/2014/main" id="{D3AD3FC3-5A7B-4EC8-976B-C19D6D868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096"/>
              <a:ext cx="38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>
              <a:extLst>
                <a:ext uri="{FF2B5EF4-FFF2-40B4-BE49-F238E27FC236}">
                  <a16:creationId xmlns:a16="http://schemas.microsoft.com/office/drawing/2014/main" id="{81FD30B8-A3D8-42E7-B422-556DC6378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818"/>
              <a:ext cx="492" cy="7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05">
              <a:extLst>
                <a:ext uri="{FF2B5EF4-FFF2-40B4-BE49-F238E27FC236}">
                  <a16:creationId xmlns:a16="http://schemas.microsoft.com/office/drawing/2014/main" id="{B942432C-9C3B-4562-AF17-630ACF8F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904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6">
              <a:extLst>
                <a:ext uri="{FF2B5EF4-FFF2-40B4-BE49-F238E27FC236}">
                  <a16:creationId xmlns:a16="http://schemas.microsoft.com/office/drawing/2014/main" id="{0FBD1697-35F8-4715-BFC7-E077BE1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2648"/>
              <a:ext cx="95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controller unit in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7">
              <a:extLst>
                <a:ext uri="{FF2B5EF4-FFF2-40B4-BE49-F238E27FC236}">
                  <a16:creationId xmlns:a16="http://schemas.microsoft.com/office/drawing/2014/main" id="{B3425854-1813-43C2-B53F-B74A17DE8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622"/>
              <a:ext cx="492" cy="76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108">
              <a:extLst>
                <a:ext uri="{FF2B5EF4-FFF2-40B4-BE49-F238E27FC236}">
                  <a16:creationId xmlns:a16="http://schemas.microsoft.com/office/drawing/2014/main" id="{EC3C04DD-4FC5-4F2F-8FD7-CC997BFA0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708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9">
              <a:extLst>
                <a:ext uri="{FF2B5EF4-FFF2-40B4-BE49-F238E27FC236}">
                  <a16:creationId xmlns:a16="http://schemas.microsoft.com/office/drawing/2014/main" id="{F526CE52-097D-45E9-9A34-8E2A1BE2D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806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10">
              <a:extLst>
                <a:ext uri="{FF2B5EF4-FFF2-40B4-BE49-F238E27FC236}">
                  <a16:creationId xmlns:a16="http://schemas.microsoft.com/office/drawing/2014/main" id="{C8E819A8-6B8C-4629-B351-D3BFCAB07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904"/>
              <a:ext cx="492" cy="1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1">
              <a:extLst>
                <a:ext uri="{FF2B5EF4-FFF2-40B4-BE49-F238E27FC236}">
                  <a16:creationId xmlns:a16="http://schemas.microsoft.com/office/drawing/2014/main" id="{3149C38C-5DDA-4794-90FA-73D34972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456"/>
              <a:ext cx="102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 recloser units in table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52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5B58-7CBD-481C-BB4C-6DFCFA6C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3AA4F32-F509-4698-806B-F06F8A6153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0"/>
            <a:ext cx="12192000" cy="6861175"/>
            <a:chOff x="0" y="0"/>
            <a:chExt cx="7680" cy="4322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6E76BE8-3CA3-47E4-A794-7252A9C49C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7680" cy="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205">
              <a:extLst>
                <a:ext uri="{FF2B5EF4-FFF2-40B4-BE49-F238E27FC236}">
                  <a16:creationId xmlns:a16="http://schemas.microsoft.com/office/drawing/2014/main" id="{83505E9C-C604-4785-9DC8-47F92285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680" cy="4322"/>
              <a:chOff x="0" y="0"/>
              <a:chExt cx="7680" cy="4322"/>
            </a:xfrm>
          </p:grpSpPr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2E7BBB29-F362-4113-8399-866B81728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5667" cy="4322"/>
              </a:xfrm>
              <a:prstGeom prst="rect">
                <a:avLst/>
              </a:prstGeom>
              <a:solidFill>
                <a:srgbClr val="F0F8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Rectangle 6">
                <a:extLst>
                  <a:ext uri="{FF2B5EF4-FFF2-40B4-BE49-F238E27FC236}">
                    <a16:creationId xmlns:a16="http://schemas.microsoft.com/office/drawing/2014/main" id="{3ADE4017-C854-4B12-AC4F-90CB74422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357"/>
                <a:ext cx="4523" cy="2309"/>
              </a:xfrm>
              <a:prstGeom prst="rect">
                <a:avLst/>
              </a:prstGeom>
              <a:solidFill>
                <a:srgbClr val="E9C9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1F9EF19A-2E37-44D6-9EDF-6E609DA4E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7" y="0"/>
                <a:ext cx="2013" cy="4322"/>
              </a:xfrm>
              <a:prstGeom prst="rect">
                <a:avLst/>
              </a:prstGeom>
              <a:solidFill>
                <a:srgbClr val="E1E8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1908530E-24EC-4158-92B9-4982168EC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" y="3518"/>
                <a:ext cx="384" cy="332"/>
              </a:xfrm>
              <a:prstGeom prst="rect">
                <a:avLst/>
              </a:prstGeom>
              <a:solidFill>
                <a:srgbClr val="E9C9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9">
                <a:extLst>
                  <a:ext uri="{FF2B5EF4-FFF2-40B4-BE49-F238E27FC236}">
                    <a16:creationId xmlns:a16="http://schemas.microsoft.com/office/drawing/2014/main" id="{2014B867-15B6-461A-BD92-75159B649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3031"/>
                <a:ext cx="231" cy="200"/>
              </a:xfrm>
              <a:custGeom>
                <a:avLst/>
                <a:gdLst>
                  <a:gd name="T0" fmla="*/ 174 w 231"/>
                  <a:gd name="T1" fmla="*/ 0 h 200"/>
                  <a:gd name="T2" fmla="*/ 58 w 231"/>
                  <a:gd name="T3" fmla="*/ 0 h 200"/>
                  <a:gd name="T4" fmla="*/ 0 w 231"/>
                  <a:gd name="T5" fmla="*/ 100 h 200"/>
                  <a:gd name="T6" fmla="*/ 58 w 231"/>
                  <a:gd name="T7" fmla="*/ 200 h 200"/>
                  <a:gd name="T8" fmla="*/ 174 w 231"/>
                  <a:gd name="T9" fmla="*/ 200 h 200"/>
                  <a:gd name="T10" fmla="*/ 231 w 231"/>
                  <a:gd name="T11" fmla="*/ 100 h 200"/>
                  <a:gd name="T12" fmla="*/ 174 w 231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00">
                    <a:moveTo>
                      <a:pt x="174" y="0"/>
                    </a:moveTo>
                    <a:lnTo>
                      <a:pt x="58" y="0"/>
                    </a:lnTo>
                    <a:lnTo>
                      <a:pt x="0" y="100"/>
                    </a:lnTo>
                    <a:lnTo>
                      <a:pt x="58" y="200"/>
                    </a:lnTo>
                    <a:lnTo>
                      <a:pt x="174" y="200"/>
                    </a:lnTo>
                    <a:lnTo>
                      <a:pt x="231" y="10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C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10">
                <a:extLst>
                  <a:ext uri="{FF2B5EF4-FFF2-40B4-BE49-F238E27FC236}">
                    <a16:creationId xmlns:a16="http://schemas.microsoft.com/office/drawing/2014/main" id="{260A877B-0B48-4822-996A-C45FFDB43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4" y="3062"/>
                <a:ext cx="210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Po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A73F34F2-0FEC-4F29-A91A-16FE27A35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0" y="2994"/>
                <a:ext cx="5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Structure Point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12">
                <a:extLst>
                  <a:ext uri="{FF2B5EF4-FFF2-40B4-BE49-F238E27FC236}">
                    <a16:creationId xmlns:a16="http://schemas.microsoft.com/office/drawing/2014/main" id="{CE2CF136-4B82-45D0-8D5B-E8845B811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0" y="3090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13">
                <a:extLst>
                  <a:ext uri="{FF2B5EF4-FFF2-40B4-BE49-F238E27FC236}">
                    <a16:creationId xmlns:a16="http://schemas.microsoft.com/office/drawing/2014/main" id="{FB53C2B2-7853-4256-BE3F-D45E6E95C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5" y="3090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14">
                <a:extLst>
                  <a:ext uri="{FF2B5EF4-FFF2-40B4-BE49-F238E27FC236}">
                    <a16:creationId xmlns:a16="http://schemas.microsoft.com/office/drawing/2014/main" id="{3DDA1E98-AD43-4853-BE6E-57C1D70B0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4" y="3090"/>
                <a:ext cx="43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 Pole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B75D3B08-1AFB-471C-B8EF-21377EC26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0" y="3187"/>
                <a:ext cx="61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Single Pole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16">
                <a:extLst>
                  <a:ext uri="{FF2B5EF4-FFF2-40B4-BE49-F238E27FC236}">
                    <a16:creationId xmlns:a16="http://schemas.microsoft.com/office/drawing/2014/main" id="{C3D4B826-1365-4104-8A44-549EF197B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" y="3090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EB6F83E2-22D6-4A3B-ABE0-AEBCCB7EC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08" y="3190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6F49826D-8103-4489-B40D-D94848783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6" y="3378"/>
                <a:ext cx="29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9">
                <a:extLst>
                  <a:ext uri="{FF2B5EF4-FFF2-40B4-BE49-F238E27FC236}">
                    <a16:creationId xmlns:a16="http://schemas.microsoft.com/office/drawing/2014/main" id="{707D62C9-42D6-4569-A8B7-6C7393F1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3378"/>
                <a:ext cx="38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Assembly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20">
                <a:extLst>
                  <a:ext uri="{FF2B5EF4-FFF2-40B4-BE49-F238E27FC236}">
                    <a16:creationId xmlns:a16="http://schemas.microsoft.com/office/drawing/2014/main" id="{3AD38C5A-82D1-4CF1-9F98-D85D2E476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6" y="3474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21">
                <a:extLst>
                  <a:ext uri="{FF2B5EF4-FFF2-40B4-BE49-F238E27FC236}">
                    <a16:creationId xmlns:a16="http://schemas.microsoft.com/office/drawing/2014/main" id="{A7FC8A59-40D7-47BC-9598-FBDB9ECE9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1" y="3474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97A28603-E035-4533-8BAC-3A01E9BBC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0" y="3474"/>
                <a:ext cx="71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 Switch Bank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23">
                <a:extLst>
                  <a:ext uri="{FF2B5EF4-FFF2-40B4-BE49-F238E27FC236}">
                    <a16:creationId xmlns:a16="http://schemas.microsoft.com/office/drawing/2014/main" id="{175C722C-3818-4135-8AEF-D79C599C6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6" y="3570"/>
                <a:ext cx="5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Overhead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24">
                <a:extLst>
                  <a:ext uri="{FF2B5EF4-FFF2-40B4-BE49-F238E27FC236}">
                    <a16:creationId xmlns:a16="http://schemas.microsoft.com/office/drawing/2014/main" id="{80C7D6B6-7A0A-49AC-B6E9-DA3961ED1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7" y="3570"/>
                <a:ext cx="82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Three Phase Recloser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A6550C80-83B2-463E-BEEF-BB66AF4EC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3474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A2055714-FB30-4875-BF21-33FD542F1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4" y="3574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11272813-F694-4CD4-B412-4AA94DE8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3372"/>
                <a:ext cx="283" cy="283"/>
              </a:xfrm>
              <a:custGeom>
                <a:avLst/>
                <a:gdLst>
                  <a:gd name="T0" fmla="*/ 283 w 283"/>
                  <a:gd name="T1" fmla="*/ 142 h 283"/>
                  <a:gd name="T2" fmla="*/ 142 w 283"/>
                  <a:gd name="T3" fmla="*/ 283 h 283"/>
                  <a:gd name="T4" fmla="*/ 0 w 283"/>
                  <a:gd name="T5" fmla="*/ 142 h 283"/>
                  <a:gd name="T6" fmla="*/ 142 w 283"/>
                  <a:gd name="T7" fmla="*/ 0 h 283"/>
                  <a:gd name="T8" fmla="*/ 283 w 283"/>
                  <a:gd name="T9" fmla="*/ 14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3">
                    <a:moveTo>
                      <a:pt x="283" y="142"/>
                    </a:moveTo>
                    <a:lnTo>
                      <a:pt x="142" y="283"/>
                    </a:lnTo>
                    <a:lnTo>
                      <a:pt x="0" y="142"/>
                    </a:lnTo>
                    <a:lnTo>
                      <a:pt x="142" y="0"/>
                    </a:lnTo>
                    <a:lnTo>
                      <a:pt x="283" y="142"/>
                    </a:lnTo>
                    <a:close/>
                  </a:path>
                </a:pathLst>
              </a:custGeom>
              <a:solidFill>
                <a:srgbClr val="D10F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28">
                <a:extLst>
                  <a:ext uri="{FF2B5EF4-FFF2-40B4-BE49-F238E27FC236}">
                    <a16:creationId xmlns:a16="http://schemas.microsoft.com/office/drawing/2014/main" id="{FF5EA97E-1A2C-4741-A702-1407843B8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3" y="3445"/>
                <a:ext cx="14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9">
                <a:extLst>
                  <a:ext uri="{FF2B5EF4-FFF2-40B4-BE49-F238E27FC236}">
                    <a16:creationId xmlns:a16="http://schemas.microsoft.com/office/drawing/2014/main" id="{97D57037-C366-4B20-AADB-18B253585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0" y="3445"/>
                <a:ext cx="138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30">
                <a:extLst>
                  <a:ext uri="{FF2B5EF4-FFF2-40B4-BE49-F238E27FC236}">
                    <a16:creationId xmlns:a16="http://schemas.microsoft.com/office/drawing/2014/main" id="{185E3AB5-5E96-4E36-BDF3-145066DCC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803"/>
                <a:ext cx="5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Device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31">
                <a:extLst>
                  <a:ext uri="{FF2B5EF4-FFF2-40B4-BE49-F238E27FC236}">
                    <a16:creationId xmlns:a16="http://schemas.microsoft.com/office/drawing/2014/main" id="{6EBD08C6-3144-4DFB-8353-73385C9B2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899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59EC7BC7-9507-4F81-9517-661830643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899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33">
                <a:extLst>
                  <a:ext uri="{FF2B5EF4-FFF2-40B4-BE49-F238E27FC236}">
                    <a16:creationId xmlns:a16="http://schemas.microsoft.com/office/drawing/2014/main" id="{B9F0776D-5281-41C7-8C96-B9DBFBB00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899"/>
                <a:ext cx="25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956C0956-B0EC-4407-A2BB-6166DE4B9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9" y="899"/>
                <a:ext cx="8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8D8FC67C-B004-423A-AD62-20A41FF80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04" y="899"/>
                <a:ext cx="42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ransformer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C46E0908-68C9-4AAB-862E-963DDC97A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995"/>
                <a:ext cx="105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Overhead Single Phase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 37">
                <a:extLst>
                  <a:ext uri="{FF2B5EF4-FFF2-40B4-BE49-F238E27FC236}">
                    <a16:creationId xmlns:a16="http://schemas.microsoft.com/office/drawing/2014/main" id="{05A3A8A3-80DB-4933-B999-207CBEABD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899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C5963941-CD93-4E28-B499-A628540C6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999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30A35746-39A2-4F78-B0E4-389BB18A5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765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1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3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200 h 200"/>
                  <a:gd name="T20" fmla="*/ 71 w 200"/>
                  <a:gd name="T21" fmla="*/ 196 h 200"/>
                  <a:gd name="T22" fmla="*/ 53 w 200"/>
                  <a:gd name="T23" fmla="*/ 188 h 200"/>
                  <a:gd name="T24" fmla="*/ 37 w 200"/>
                  <a:gd name="T25" fmla="*/ 178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5 w 200"/>
                  <a:gd name="T31" fmla="*/ 130 h 200"/>
                  <a:gd name="T32" fmla="*/ 1 w 200"/>
                  <a:gd name="T33" fmla="*/ 111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30 w 200"/>
                  <a:gd name="T43" fmla="*/ 30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1 w 200"/>
                  <a:gd name="T53" fmla="*/ 1 h 200"/>
                  <a:gd name="T54" fmla="*/ 130 w 200"/>
                  <a:gd name="T55" fmla="*/ 5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7 h 200"/>
                  <a:gd name="T62" fmla="*/ 188 w 200"/>
                  <a:gd name="T63" fmla="*/ 53 h 200"/>
                  <a:gd name="T64" fmla="*/ 196 w 200"/>
                  <a:gd name="T65" fmla="*/ 71 h 200"/>
                  <a:gd name="T66" fmla="*/ 200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200" y="111"/>
                    </a:lnTo>
                    <a:lnTo>
                      <a:pt x="198" y="121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8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3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1" y="200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200"/>
                    </a:lnTo>
                    <a:lnTo>
                      <a:pt x="80" y="198"/>
                    </a:lnTo>
                    <a:lnTo>
                      <a:pt x="71" y="196"/>
                    </a:lnTo>
                    <a:lnTo>
                      <a:pt x="61" y="193"/>
                    </a:lnTo>
                    <a:lnTo>
                      <a:pt x="53" y="188"/>
                    </a:lnTo>
                    <a:lnTo>
                      <a:pt x="44" y="183"/>
                    </a:lnTo>
                    <a:lnTo>
                      <a:pt x="37" y="178"/>
                    </a:lnTo>
                    <a:lnTo>
                      <a:pt x="30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5" y="130"/>
                    </a:lnTo>
                    <a:lnTo>
                      <a:pt x="2" y="121"/>
                    </a:lnTo>
                    <a:lnTo>
                      <a:pt x="1" y="111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5" y="71"/>
                    </a:lnTo>
                    <a:lnTo>
                      <a:pt x="8" y="61"/>
                    </a:lnTo>
                    <a:lnTo>
                      <a:pt x="12" y="53"/>
                    </a:lnTo>
                    <a:lnTo>
                      <a:pt x="17" y="44"/>
                    </a:lnTo>
                    <a:lnTo>
                      <a:pt x="23" y="37"/>
                    </a:lnTo>
                    <a:lnTo>
                      <a:pt x="30" y="30"/>
                    </a:lnTo>
                    <a:lnTo>
                      <a:pt x="37" y="23"/>
                    </a:lnTo>
                    <a:lnTo>
                      <a:pt x="44" y="17"/>
                    </a:lnTo>
                    <a:lnTo>
                      <a:pt x="53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1" y="1"/>
                    </a:lnTo>
                    <a:lnTo>
                      <a:pt x="120" y="2"/>
                    </a:lnTo>
                    <a:lnTo>
                      <a:pt x="130" y="5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30"/>
                    </a:lnTo>
                    <a:lnTo>
                      <a:pt x="177" y="37"/>
                    </a:lnTo>
                    <a:lnTo>
                      <a:pt x="183" y="44"/>
                    </a:lnTo>
                    <a:lnTo>
                      <a:pt x="188" y="53"/>
                    </a:lnTo>
                    <a:lnTo>
                      <a:pt x="192" y="61"/>
                    </a:lnTo>
                    <a:lnTo>
                      <a:pt x="196" y="71"/>
                    </a:lnTo>
                    <a:lnTo>
                      <a:pt x="198" y="80"/>
                    </a:lnTo>
                    <a:lnTo>
                      <a:pt x="200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40">
                <a:extLst>
                  <a:ext uri="{FF2B5EF4-FFF2-40B4-BE49-F238E27FC236}">
                    <a16:creationId xmlns:a16="http://schemas.microsoft.com/office/drawing/2014/main" id="{C6433D27-C8D8-485E-818A-7D47502F7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797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9242AE27-C0BF-43C7-9412-C9C320241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6" y="797"/>
                <a:ext cx="10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42">
                <a:extLst>
                  <a:ext uri="{FF2B5EF4-FFF2-40B4-BE49-F238E27FC236}">
                    <a16:creationId xmlns:a16="http://schemas.microsoft.com/office/drawing/2014/main" id="{66B2EF72-D0DF-4361-A121-655E675C7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158"/>
                <a:ext cx="5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Device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43">
                <a:extLst>
                  <a:ext uri="{FF2B5EF4-FFF2-40B4-BE49-F238E27FC236}">
                    <a16:creationId xmlns:a16="http://schemas.microsoft.com/office/drawing/2014/main" id="{DE49C890-6E15-4A50-A76C-761ED830A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254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44">
                <a:extLst>
                  <a:ext uri="{FF2B5EF4-FFF2-40B4-BE49-F238E27FC236}">
                    <a16:creationId xmlns:a16="http://schemas.microsoft.com/office/drawing/2014/main" id="{C9EFB9AF-0BBF-46E3-8431-A39B1937D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1254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45">
                <a:extLst>
                  <a:ext uri="{FF2B5EF4-FFF2-40B4-BE49-F238E27FC236}">
                    <a16:creationId xmlns:a16="http://schemas.microsoft.com/office/drawing/2014/main" id="{08A31769-464E-4A7B-B8A7-9091EE27E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1254"/>
                <a:ext cx="5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 Switch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6">
                <a:extLst>
                  <a:ext uri="{FF2B5EF4-FFF2-40B4-BE49-F238E27FC236}">
                    <a16:creationId xmlns:a16="http://schemas.microsoft.com/office/drawing/2014/main" id="{6A4439E1-F115-4189-9D32-D0152B0F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350"/>
                <a:ext cx="131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Overhead One Phase Recloser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Freeform 47">
                <a:extLst>
                  <a:ext uri="{FF2B5EF4-FFF2-40B4-BE49-F238E27FC236}">
                    <a16:creationId xmlns:a16="http://schemas.microsoft.com/office/drawing/2014/main" id="{F0E20890-C224-42F7-B391-F4DC36F56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1254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48">
                <a:extLst>
                  <a:ext uri="{FF2B5EF4-FFF2-40B4-BE49-F238E27FC236}">
                    <a16:creationId xmlns:a16="http://schemas.microsoft.com/office/drawing/2014/main" id="{EB1E5B09-FF0B-40C2-A914-8A39AA18A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1354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49">
                <a:extLst>
                  <a:ext uri="{FF2B5EF4-FFF2-40B4-BE49-F238E27FC236}">
                    <a16:creationId xmlns:a16="http://schemas.microsoft.com/office/drawing/2014/main" id="{5D313968-592C-46BC-A009-8735A8EE4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1144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0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1 w 200"/>
                  <a:gd name="T21" fmla="*/ 195 h 200"/>
                  <a:gd name="T22" fmla="*/ 53 w 200"/>
                  <a:gd name="T23" fmla="*/ 188 h 200"/>
                  <a:gd name="T24" fmla="*/ 37 w 200"/>
                  <a:gd name="T25" fmla="*/ 177 h 200"/>
                  <a:gd name="T26" fmla="*/ 23 w 200"/>
                  <a:gd name="T27" fmla="*/ 163 h 200"/>
                  <a:gd name="T28" fmla="*/ 12 w 200"/>
                  <a:gd name="T29" fmla="*/ 147 h 200"/>
                  <a:gd name="T30" fmla="*/ 5 w 200"/>
                  <a:gd name="T31" fmla="*/ 129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30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1 w 200"/>
                  <a:gd name="T53" fmla="*/ 0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200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200" y="110"/>
                    </a:lnTo>
                    <a:lnTo>
                      <a:pt x="198" y="120"/>
                    </a:lnTo>
                    <a:lnTo>
                      <a:pt x="196" y="129"/>
                    </a:lnTo>
                    <a:lnTo>
                      <a:pt x="192" y="139"/>
                    </a:lnTo>
                    <a:lnTo>
                      <a:pt x="188" y="147"/>
                    </a:lnTo>
                    <a:lnTo>
                      <a:pt x="183" y="156"/>
                    </a:lnTo>
                    <a:lnTo>
                      <a:pt x="177" y="163"/>
                    </a:lnTo>
                    <a:lnTo>
                      <a:pt x="171" y="170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5"/>
                    </a:lnTo>
                    <a:lnTo>
                      <a:pt x="120" y="198"/>
                    </a:lnTo>
                    <a:lnTo>
                      <a:pt x="111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1" y="195"/>
                    </a:lnTo>
                    <a:lnTo>
                      <a:pt x="61" y="192"/>
                    </a:lnTo>
                    <a:lnTo>
                      <a:pt x="53" y="188"/>
                    </a:lnTo>
                    <a:lnTo>
                      <a:pt x="44" y="183"/>
                    </a:lnTo>
                    <a:lnTo>
                      <a:pt x="37" y="177"/>
                    </a:lnTo>
                    <a:lnTo>
                      <a:pt x="30" y="170"/>
                    </a:lnTo>
                    <a:lnTo>
                      <a:pt x="23" y="163"/>
                    </a:lnTo>
                    <a:lnTo>
                      <a:pt x="17" y="156"/>
                    </a:lnTo>
                    <a:lnTo>
                      <a:pt x="12" y="147"/>
                    </a:lnTo>
                    <a:lnTo>
                      <a:pt x="8" y="139"/>
                    </a:lnTo>
                    <a:lnTo>
                      <a:pt x="5" y="129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5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30" y="29"/>
                    </a:lnTo>
                    <a:lnTo>
                      <a:pt x="37" y="23"/>
                    </a:lnTo>
                    <a:lnTo>
                      <a:pt x="44" y="17"/>
                    </a:lnTo>
                    <a:lnTo>
                      <a:pt x="53" y="12"/>
                    </a:lnTo>
                    <a:lnTo>
                      <a:pt x="61" y="8"/>
                    </a:lnTo>
                    <a:lnTo>
                      <a:pt x="71" y="4"/>
                    </a:lnTo>
                    <a:lnTo>
                      <a:pt x="80" y="2"/>
                    </a:lnTo>
                    <a:lnTo>
                      <a:pt x="90" y="0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1" y="0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200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Rectangle 50">
                <a:extLst>
                  <a:ext uri="{FF2B5EF4-FFF2-40B4-BE49-F238E27FC236}">
                    <a16:creationId xmlns:a16="http://schemas.microsoft.com/office/drawing/2014/main" id="{CD1BFCE0-0764-47BF-84D3-E9E2D3F7A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6" y="1175"/>
                <a:ext cx="211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51">
                <a:extLst>
                  <a:ext uri="{FF2B5EF4-FFF2-40B4-BE49-F238E27FC236}">
                    <a16:creationId xmlns:a16="http://schemas.microsoft.com/office/drawing/2014/main" id="{FD60EB88-68D0-4F36-9C55-1E8808C9E6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529"/>
                <a:ext cx="5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Device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52">
                <a:extLst>
                  <a:ext uri="{FF2B5EF4-FFF2-40B4-BE49-F238E27FC236}">
                    <a16:creationId xmlns:a16="http://schemas.microsoft.com/office/drawing/2014/main" id="{AF6B2C08-55F7-408D-964A-765B09105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625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53">
                <a:extLst>
                  <a:ext uri="{FF2B5EF4-FFF2-40B4-BE49-F238E27FC236}">
                    <a16:creationId xmlns:a16="http://schemas.microsoft.com/office/drawing/2014/main" id="{48578A40-3BD7-4F80-B3D7-83A12B932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1625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54">
                <a:extLst>
                  <a:ext uri="{FF2B5EF4-FFF2-40B4-BE49-F238E27FC236}">
                    <a16:creationId xmlns:a16="http://schemas.microsoft.com/office/drawing/2014/main" id="{C1794DEB-1BD6-4813-9C75-C39816C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1625"/>
                <a:ext cx="61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 Controller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55">
                <a:extLst>
                  <a:ext uri="{FF2B5EF4-FFF2-40B4-BE49-F238E27FC236}">
                    <a16:creationId xmlns:a16="http://schemas.microsoft.com/office/drawing/2014/main" id="{15ECFBD3-DA4F-4ACA-B4D0-B892BA1E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721"/>
                <a:ext cx="52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Recloser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Freeform 56">
                <a:extLst>
                  <a:ext uri="{FF2B5EF4-FFF2-40B4-BE49-F238E27FC236}">
                    <a16:creationId xmlns:a16="http://schemas.microsoft.com/office/drawing/2014/main" id="{AEFEC9B7-8B58-4797-B2F0-A85DB0A6A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1625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7">
                <a:extLst>
                  <a:ext uri="{FF2B5EF4-FFF2-40B4-BE49-F238E27FC236}">
                    <a16:creationId xmlns:a16="http://schemas.microsoft.com/office/drawing/2014/main" id="{34E34977-F0DC-4D0D-BCBA-80124F4F0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1725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58">
                <a:extLst>
                  <a:ext uri="{FF2B5EF4-FFF2-40B4-BE49-F238E27FC236}">
                    <a16:creationId xmlns:a16="http://schemas.microsoft.com/office/drawing/2014/main" id="{B684D53E-BE66-4DDA-AFD0-EBC9C655E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1521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200 h 200"/>
                  <a:gd name="T20" fmla="*/ 71 w 200"/>
                  <a:gd name="T21" fmla="*/ 196 h 200"/>
                  <a:gd name="T22" fmla="*/ 53 w 200"/>
                  <a:gd name="T23" fmla="*/ 188 h 200"/>
                  <a:gd name="T24" fmla="*/ 37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5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30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1 w 200"/>
                  <a:gd name="T53" fmla="*/ 1 h 200"/>
                  <a:gd name="T54" fmla="*/ 130 w 200"/>
                  <a:gd name="T55" fmla="*/ 5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7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200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200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1" y="200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200"/>
                    </a:lnTo>
                    <a:lnTo>
                      <a:pt x="80" y="198"/>
                    </a:lnTo>
                    <a:lnTo>
                      <a:pt x="71" y="196"/>
                    </a:lnTo>
                    <a:lnTo>
                      <a:pt x="61" y="192"/>
                    </a:lnTo>
                    <a:lnTo>
                      <a:pt x="53" y="188"/>
                    </a:lnTo>
                    <a:lnTo>
                      <a:pt x="44" y="183"/>
                    </a:lnTo>
                    <a:lnTo>
                      <a:pt x="37" y="177"/>
                    </a:lnTo>
                    <a:lnTo>
                      <a:pt x="30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5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5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7"/>
                    </a:lnTo>
                    <a:lnTo>
                      <a:pt x="30" y="29"/>
                    </a:lnTo>
                    <a:lnTo>
                      <a:pt x="37" y="23"/>
                    </a:lnTo>
                    <a:lnTo>
                      <a:pt x="44" y="17"/>
                    </a:lnTo>
                    <a:lnTo>
                      <a:pt x="53" y="12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1" y="1"/>
                    </a:lnTo>
                    <a:lnTo>
                      <a:pt x="120" y="2"/>
                    </a:lnTo>
                    <a:lnTo>
                      <a:pt x="130" y="5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7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200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59">
                <a:extLst>
                  <a:ext uri="{FF2B5EF4-FFF2-40B4-BE49-F238E27FC236}">
                    <a16:creationId xmlns:a16="http://schemas.microsoft.com/office/drawing/2014/main" id="{01507C69-C5A6-482B-9243-AF130D33F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7" y="1552"/>
                <a:ext cx="18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Ct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60">
                <a:extLst>
                  <a:ext uri="{FF2B5EF4-FFF2-40B4-BE49-F238E27FC236}">
                    <a16:creationId xmlns:a16="http://schemas.microsoft.com/office/drawing/2014/main" id="{02D2B0D4-8CD6-4A28-A0A6-137FFDA6E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899"/>
                <a:ext cx="5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Device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61">
                <a:extLst>
                  <a:ext uri="{FF2B5EF4-FFF2-40B4-BE49-F238E27FC236}">
                    <a16:creationId xmlns:a16="http://schemas.microsoft.com/office/drawing/2014/main" id="{CD0BFD29-B7A0-4796-9C84-AE2D62B3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1995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" name="Rectangle 62">
                <a:extLst>
                  <a:ext uri="{FF2B5EF4-FFF2-40B4-BE49-F238E27FC236}">
                    <a16:creationId xmlns:a16="http://schemas.microsoft.com/office/drawing/2014/main" id="{5B334A16-4F00-4609-B697-5F0094695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1995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63">
                <a:extLst>
                  <a:ext uri="{FF2B5EF4-FFF2-40B4-BE49-F238E27FC236}">
                    <a16:creationId xmlns:a16="http://schemas.microsoft.com/office/drawing/2014/main" id="{F65DD0CB-31A3-4D93-8D8E-B31DDA167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1995"/>
                <a:ext cx="25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4" name="Rectangle 64">
                <a:extLst>
                  <a:ext uri="{FF2B5EF4-FFF2-40B4-BE49-F238E27FC236}">
                    <a16:creationId xmlns:a16="http://schemas.microsoft.com/office/drawing/2014/main" id="{E8F36371-82D3-42B1-8E24-F0B980089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6" y="1995"/>
                <a:ext cx="31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Arrester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5" name="Rectangle 65">
                <a:extLst>
                  <a:ext uri="{FF2B5EF4-FFF2-40B4-BE49-F238E27FC236}">
                    <a16:creationId xmlns:a16="http://schemas.microsoft.com/office/drawing/2014/main" id="{51FECF4F-D781-46D1-B69F-9788362B8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091"/>
                <a:ext cx="3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Line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6" name="Freeform 66">
                <a:extLst>
                  <a:ext uri="{FF2B5EF4-FFF2-40B4-BE49-F238E27FC236}">
                    <a16:creationId xmlns:a16="http://schemas.microsoft.com/office/drawing/2014/main" id="{D14F2419-5B8E-4080-A311-19E938C3B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1995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67">
                <a:extLst>
                  <a:ext uri="{FF2B5EF4-FFF2-40B4-BE49-F238E27FC236}">
                    <a16:creationId xmlns:a16="http://schemas.microsoft.com/office/drawing/2014/main" id="{4E580230-9D3A-4AEB-B054-BE8BF1C93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2095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68">
                <a:extLst>
                  <a:ext uri="{FF2B5EF4-FFF2-40B4-BE49-F238E27FC236}">
                    <a16:creationId xmlns:a16="http://schemas.microsoft.com/office/drawing/2014/main" id="{6CD04C5C-C1D7-4930-8CDE-C6A16513B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1898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1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3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200 h 200"/>
                  <a:gd name="T20" fmla="*/ 71 w 200"/>
                  <a:gd name="T21" fmla="*/ 196 h 200"/>
                  <a:gd name="T22" fmla="*/ 53 w 200"/>
                  <a:gd name="T23" fmla="*/ 188 h 200"/>
                  <a:gd name="T24" fmla="*/ 37 w 200"/>
                  <a:gd name="T25" fmla="*/ 178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5 w 200"/>
                  <a:gd name="T31" fmla="*/ 130 h 200"/>
                  <a:gd name="T32" fmla="*/ 1 w 200"/>
                  <a:gd name="T33" fmla="*/ 111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2 h 200"/>
                  <a:gd name="T40" fmla="*/ 17 w 200"/>
                  <a:gd name="T41" fmla="*/ 45 h 200"/>
                  <a:gd name="T42" fmla="*/ 30 w 200"/>
                  <a:gd name="T43" fmla="*/ 30 h 200"/>
                  <a:gd name="T44" fmla="*/ 44 w 200"/>
                  <a:gd name="T45" fmla="*/ 18 h 200"/>
                  <a:gd name="T46" fmla="*/ 61 w 200"/>
                  <a:gd name="T47" fmla="*/ 8 h 200"/>
                  <a:gd name="T48" fmla="*/ 80 w 200"/>
                  <a:gd name="T49" fmla="*/ 3 h 200"/>
                  <a:gd name="T50" fmla="*/ 100 w 200"/>
                  <a:gd name="T51" fmla="*/ 0 h 200"/>
                  <a:gd name="T52" fmla="*/ 111 w 200"/>
                  <a:gd name="T53" fmla="*/ 1 h 200"/>
                  <a:gd name="T54" fmla="*/ 130 w 200"/>
                  <a:gd name="T55" fmla="*/ 5 h 200"/>
                  <a:gd name="T56" fmla="*/ 148 w 200"/>
                  <a:gd name="T57" fmla="*/ 13 h 200"/>
                  <a:gd name="T58" fmla="*/ 164 w 200"/>
                  <a:gd name="T59" fmla="*/ 23 h 200"/>
                  <a:gd name="T60" fmla="*/ 177 w 200"/>
                  <a:gd name="T61" fmla="*/ 37 h 200"/>
                  <a:gd name="T62" fmla="*/ 188 w 200"/>
                  <a:gd name="T63" fmla="*/ 53 h 200"/>
                  <a:gd name="T64" fmla="*/ 196 w 200"/>
                  <a:gd name="T65" fmla="*/ 71 h 200"/>
                  <a:gd name="T66" fmla="*/ 200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200" y="111"/>
                    </a:lnTo>
                    <a:lnTo>
                      <a:pt x="198" y="121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8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3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1" y="200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200"/>
                    </a:lnTo>
                    <a:lnTo>
                      <a:pt x="80" y="198"/>
                    </a:lnTo>
                    <a:lnTo>
                      <a:pt x="71" y="196"/>
                    </a:lnTo>
                    <a:lnTo>
                      <a:pt x="61" y="193"/>
                    </a:lnTo>
                    <a:lnTo>
                      <a:pt x="53" y="188"/>
                    </a:lnTo>
                    <a:lnTo>
                      <a:pt x="44" y="183"/>
                    </a:lnTo>
                    <a:lnTo>
                      <a:pt x="37" y="178"/>
                    </a:lnTo>
                    <a:lnTo>
                      <a:pt x="30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5" y="130"/>
                    </a:lnTo>
                    <a:lnTo>
                      <a:pt x="2" y="121"/>
                    </a:lnTo>
                    <a:lnTo>
                      <a:pt x="1" y="111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5" y="71"/>
                    </a:lnTo>
                    <a:lnTo>
                      <a:pt x="8" y="62"/>
                    </a:lnTo>
                    <a:lnTo>
                      <a:pt x="12" y="53"/>
                    </a:lnTo>
                    <a:lnTo>
                      <a:pt x="17" y="45"/>
                    </a:lnTo>
                    <a:lnTo>
                      <a:pt x="23" y="37"/>
                    </a:lnTo>
                    <a:lnTo>
                      <a:pt x="30" y="30"/>
                    </a:lnTo>
                    <a:lnTo>
                      <a:pt x="37" y="23"/>
                    </a:lnTo>
                    <a:lnTo>
                      <a:pt x="44" y="18"/>
                    </a:lnTo>
                    <a:lnTo>
                      <a:pt x="53" y="13"/>
                    </a:lnTo>
                    <a:lnTo>
                      <a:pt x="61" y="8"/>
                    </a:lnTo>
                    <a:lnTo>
                      <a:pt x="71" y="5"/>
                    </a:lnTo>
                    <a:lnTo>
                      <a:pt x="80" y="3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1" y="1"/>
                    </a:lnTo>
                    <a:lnTo>
                      <a:pt x="120" y="3"/>
                    </a:lnTo>
                    <a:lnTo>
                      <a:pt x="130" y="5"/>
                    </a:lnTo>
                    <a:lnTo>
                      <a:pt x="139" y="8"/>
                    </a:lnTo>
                    <a:lnTo>
                      <a:pt x="148" y="13"/>
                    </a:lnTo>
                    <a:lnTo>
                      <a:pt x="156" y="18"/>
                    </a:lnTo>
                    <a:lnTo>
                      <a:pt x="164" y="23"/>
                    </a:lnTo>
                    <a:lnTo>
                      <a:pt x="171" y="30"/>
                    </a:lnTo>
                    <a:lnTo>
                      <a:pt x="177" y="37"/>
                    </a:lnTo>
                    <a:lnTo>
                      <a:pt x="183" y="45"/>
                    </a:lnTo>
                    <a:lnTo>
                      <a:pt x="188" y="53"/>
                    </a:lnTo>
                    <a:lnTo>
                      <a:pt x="192" y="62"/>
                    </a:lnTo>
                    <a:lnTo>
                      <a:pt x="196" y="71"/>
                    </a:lnTo>
                    <a:lnTo>
                      <a:pt x="198" y="80"/>
                    </a:lnTo>
                    <a:lnTo>
                      <a:pt x="200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69">
                <a:extLst>
                  <a:ext uri="{FF2B5EF4-FFF2-40B4-BE49-F238E27FC236}">
                    <a16:creationId xmlns:a16="http://schemas.microsoft.com/office/drawing/2014/main" id="{5F4B00BD-B409-40B0-8E17-80301954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4" y="1930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0" name="Rectangle 70">
                <a:extLst>
                  <a:ext uri="{FF2B5EF4-FFF2-40B4-BE49-F238E27FC236}">
                    <a16:creationId xmlns:a16="http://schemas.microsoft.com/office/drawing/2014/main" id="{671BE3DC-75CF-4B6F-A20D-ACB41F3BE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269"/>
                <a:ext cx="61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Junction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Rectangle 71">
                <a:extLst>
                  <a:ext uri="{FF2B5EF4-FFF2-40B4-BE49-F238E27FC236}">
                    <a16:creationId xmlns:a16="http://schemas.microsoft.com/office/drawing/2014/main" id="{2E1D8F0E-385C-443E-8F50-F3A085EB4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365"/>
                <a:ext cx="72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Connection Point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72">
                <a:extLst>
                  <a:ext uri="{FF2B5EF4-FFF2-40B4-BE49-F238E27FC236}">
                    <a16:creationId xmlns:a16="http://schemas.microsoft.com/office/drawing/2014/main" id="{9326F9A7-73FF-42A5-A01A-2B58ACF38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461"/>
                <a:ext cx="5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Overhead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73">
                <a:extLst>
                  <a:ext uri="{FF2B5EF4-FFF2-40B4-BE49-F238E27FC236}">
                    <a16:creationId xmlns:a16="http://schemas.microsoft.com/office/drawing/2014/main" id="{0AC9D8BE-EBC4-491E-82B6-1BBDA43E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2461"/>
                <a:ext cx="8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F9CE7DE1-5331-42BD-86ED-82CC43258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5" y="2461"/>
                <a:ext cx="12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ap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Freeform 75">
                <a:extLst>
                  <a:ext uri="{FF2B5EF4-FFF2-40B4-BE49-F238E27FC236}">
                    <a16:creationId xmlns:a16="http://schemas.microsoft.com/office/drawing/2014/main" id="{084DA0EA-F16E-412A-B442-861FAD193F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2365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76">
                <a:extLst>
                  <a:ext uri="{FF2B5EF4-FFF2-40B4-BE49-F238E27FC236}">
                    <a16:creationId xmlns:a16="http://schemas.microsoft.com/office/drawing/2014/main" id="{8D0FCEE2-CBCE-440B-95ED-BCF572F1C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2465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ED2FF14A-AE2B-47D3-A6F9-D1A02A968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" y="2276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Rectangle 78">
                <a:extLst>
                  <a:ext uri="{FF2B5EF4-FFF2-40B4-BE49-F238E27FC236}">
                    <a16:creationId xmlns:a16="http://schemas.microsoft.com/office/drawing/2014/main" id="{4E1BFC77-E0AC-4B47-84AA-4237861F7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2" y="2307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79">
                <a:extLst>
                  <a:ext uri="{FF2B5EF4-FFF2-40B4-BE49-F238E27FC236}">
                    <a16:creationId xmlns:a16="http://schemas.microsoft.com/office/drawing/2014/main" id="{626DBB50-96ED-416F-9B6D-67B5329BA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" y="2307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80">
                <a:extLst>
                  <a:ext uri="{FF2B5EF4-FFF2-40B4-BE49-F238E27FC236}">
                    <a16:creationId xmlns:a16="http://schemas.microsoft.com/office/drawing/2014/main" id="{A501A0BA-00D7-490A-8DF8-1179D50B7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632"/>
                <a:ext cx="61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Junction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Rectangle 81">
                <a:extLst>
                  <a:ext uri="{FF2B5EF4-FFF2-40B4-BE49-F238E27FC236}">
                    <a16:creationId xmlns:a16="http://schemas.microsoft.com/office/drawing/2014/main" id="{0E8CD610-75A3-4501-AF34-F94B73AC6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728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" name="Rectangle 82">
                <a:extLst>
                  <a:ext uri="{FF2B5EF4-FFF2-40B4-BE49-F238E27FC236}">
                    <a16:creationId xmlns:a16="http://schemas.microsoft.com/office/drawing/2014/main" id="{85699A19-98AE-4240-9577-C03D59DAF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2728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" name="Rectangle 83">
                <a:extLst>
                  <a:ext uri="{FF2B5EF4-FFF2-40B4-BE49-F238E27FC236}">
                    <a16:creationId xmlns:a16="http://schemas.microsoft.com/office/drawing/2014/main" id="{88FD3D48-8918-425D-8164-BC897D8A2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2728"/>
                <a:ext cx="58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 Line End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" name="Rectangle 84">
                <a:extLst>
                  <a:ext uri="{FF2B5EF4-FFF2-40B4-BE49-F238E27FC236}">
                    <a16:creationId xmlns:a16="http://schemas.microsoft.com/office/drawing/2014/main" id="{1EC2983D-3C4C-4097-8A6F-293873E1B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2824"/>
                <a:ext cx="89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Overhead Line End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" name="Freeform 85">
                <a:extLst>
                  <a:ext uri="{FF2B5EF4-FFF2-40B4-BE49-F238E27FC236}">
                    <a16:creationId xmlns:a16="http://schemas.microsoft.com/office/drawing/2014/main" id="{194EE3D2-F7F9-4FE1-8FFC-E3CBB72C8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2728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86">
                <a:extLst>
                  <a:ext uri="{FF2B5EF4-FFF2-40B4-BE49-F238E27FC236}">
                    <a16:creationId xmlns:a16="http://schemas.microsoft.com/office/drawing/2014/main" id="{E87D6294-E4F2-488B-93D0-DB06E7AC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2828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Rectangle 87">
                <a:extLst>
                  <a:ext uri="{FF2B5EF4-FFF2-40B4-BE49-F238E27FC236}">
                    <a16:creationId xmlns:a16="http://schemas.microsoft.com/office/drawing/2014/main" id="{E993409D-BE6D-4D5D-BD40-C349AA0B4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3" y="2653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Rectangle 88">
                <a:extLst>
                  <a:ext uri="{FF2B5EF4-FFF2-40B4-BE49-F238E27FC236}">
                    <a16:creationId xmlns:a16="http://schemas.microsoft.com/office/drawing/2014/main" id="{A01D77FF-6C04-48DA-8562-47230D44C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3" y="2685"/>
                <a:ext cx="210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9" name="Rectangle 89">
                <a:extLst>
                  <a:ext uri="{FF2B5EF4-FFF2-40B4-BE49-F238E27FC236}">
                    <a16:creationId xmlns:a16="http://schemas.microsoft.com/office/drawing/2014/main" id="{88C0577F-1178-4F45-BFBA-036C0B14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457"/>
                <a:ext cx="46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Electric Line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0" name="Rectangle 90">
                <a:extLst>
                  <a:ext uri="{FF2B5EF4-FFF2-40B4-BE49-F238E27FC236}">
                    <a16:creationId xmlns:a16="http://schemas.microsoft.com/office/drawing/2014/main" id="{46F9C1BE-B6D1-4ECA-9B60-BEC9D1C00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553"/>
                <a:ext cx="40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Medium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1" name="Rectangle 91">
                <a:extLst>
                  <a:ext uri="{FF2B5EF4-FFF2-40B4-BE49-F238E27FC236}">
                    <a16:creationId xmlns:a16="http://schemas.microsoft.com/office/drawing/2014/main" id="{C8B61530-4B6B-4924-BF11-2B8370FF6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0" y="553"/>
                <a:ext cx="8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2" name="Rectangle 92">
                <a:extLst>
                  <a:ext uri="{FF2B5EF4-FFF2-40B4-BE49-F238E27FC236}">
                    <a16:creationId xmlns:a16="http://schemas.microsoft.com/office/drawing/2014/main" id="{B288F8CF-B2C1-4E3F-946E-8EA47C8D6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9" y="553"/>
                <a:ext cx="64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oltage Conductor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3" name="Rectangle 93">
                <a:extLst>
                  <a:ext uri="{FF2B5EF4-FFF2-40B4-BE49-F238E27FC236}">
                    <a16:creationId xmlns:a16="http://schemas.microsoft.com/office/drawing/2014/main" id="{17A2FB53-519F-4F30-9207-5159F590F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4" y="649"/>
                <a:ext cx="56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       Overhead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4" name="Rectangle 94">
                <a:extLst>
                  <a:ext uri="{FF2B5EF4-FFF2-40B4-BE49-F238E27FC236}">
                    <a16:creationId xmlns:a16="http://schemas.microsoft.com/office/drawing/2014/main" id="{88E50091-8BA9-4F42-A9CC-04EC4DB31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5" y="649"/>
                <a:ext cx="491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Three Phase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5" name="Freeform 95">
                <a:extLst>
                  <a:ext uri="{FF2B5EF4-FFF2-40B4-BE49-F238E27FC236}">
                    <a16:creationId xmlns:a16="http://schemas.microsoft.com/office/drawing/2014/main" id="{BD7A83B2-8603-41F1-A7CC-A7CACC3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" y="553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96">
                <a:extLst>
                  <a:ext uri="{FF2B5EF4-FFF2-40B4-BE49-F238E27FC236}">
                    <a16:creationId xmlns:a16="http://schemas.microsoft.com/office/drawing/2014/main" id="{42E3ADF0-08D0-46BA-B419-8C2FB11A1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3" y="653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97">
                <a:extLst>
                  <a:ext uri="{FF2B5EF4-FFF2-40B4-BE49-F238E27FC236}">
                    <a16:creationId xmlns:a16="http://schemas.microsoft.com/office/drawing/2014/main" id="{9B56B542-9EB5-41EC-B96F-E9256A897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" y="607"/>
                <a:ext cx="200" cy="0"/>
              </a:xfrm>
              <a:custGeom>
                <a:avLst/>
                <a:gdLst>
                  <a:gd name="T0" fmla="*/ 0 w 200"/>
                  <a:gd name="T1" fmla="*/ 200 w 200"/>
                  <a:gd name="T2" fmla="*/ 0 w 20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00">
                    <a:moveTo>
                      <a:pt x="0" y="0"/>
                    </a:moveTo>
                    <a:lnTo>
                      <a:pt x="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98">
                <a:extLst>
                  <a:ext uri="{FF2B5EF4-FFF2-40B4-BE49-F238E27FC236}">
                    <a16:creationId xmlns:a16="http://schemas.microsoft.com/office/drawing/2014/main" id="{4675C41E-FAF9-47B1-ABA6-A7F36CAC8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3" y="607"/>
                <a:ext cx="200" cy="0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Rectangle 99">
                <a:extLst>
                  <a:ext uri="{FF2B5EF4-FFF2-40B4-BE49-F238E27FC236}">
                    <a16:creationId xmlns:a16="http://schemas.microsoft.com/office/drawing/2014/main" id="{509E325B-C64B-45A2-8CF6-CE6A466E7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" y="66"/>
                <a:ext cx="36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>
                    <a:ln>
                      <a:noFill/>
                    </a:ln>
                    <a:solidFill>
                      <a:srgbClr val="0903F9"/>
                    </a:solidFill>
                    <a:effectLst/>
                    <a:latin typeface="Arial Bold" panose="020B0704020202020204" pitchFamily="34" charset="0"/>
                  </a:rPr>
                  <a:t>Key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Rectangle 100">
                <a:extLst>
                  <a:ext uri="{FF2B5EF4-FFF2-40B4-BE49-F238E27FC236}">
                    <a16:creationId xmlns:a16="http://schemas.microsoft.com/office/drawing/2014/main" id="{A5D28D44-C0E5-49AE-9CFF-9B40F60C5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" y="3738"/>
                <a:ext cx="906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Containment association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Rectangle 101">
                <a:extLst>
                  <a:ext uri="{FF2B5EF4-FFF2-40B4-BE49-F238E27FC236}">
                    <a16:creationId xmlns:a16="http://schemas.microsoft.com/office/drawing/2014/main" id="{2D33E73F-0A24-4C6B-A709-B73485B91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" y="3938"/>
                <a:ext cx="88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Connectivity association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Rectangle 102">
                <a:extLst>
                  <a:ext uri="{FF2B5EF4-FFF2-40B4-BE49-F238E27FC236}">
                    <a16:creationId xmlns:a16="http://schemas.microsoft.com/office/drawing/2014/main" id="{2C53286C-E1F4-4578-BBF6-CC352025A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4" y="4138"/>
                <a:ext cx="121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Structural attachment association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Line 103">
                <a:extLst>
                  <a:ext uri="{FF2B5EF4-FFF2-40B4-BE49-F238E27FC236}">
                    <a16:creationId xmlns:a16="http://schemas.microsoft.com/office/drawing/2014/main" id="{B2B7BCA2-D6CC-493B-8F88-541A036C5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9" y="3992"/>
                <a:ext cx="200" cy="0"/>
              </a:xfrm>
              <a:prstGeom prst="line">
                <a:avLst/>
              </a:prstGeom>
              <a:noFill/>
              <a:ln w="31750">
                <a:solidFill>
                  <a:srgbClr val="009245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104">
                <a:extLst>
                  <a:ext uri="{FF2B5EF4-FFF2-40B4-BE49-F238E27FC236}">
                    <a16:creationId xmlns:a16="http://schemas.microsoft.com/office/drawing/2014/main" id="{90330554-4DFE-4A1D-8DC5-BA8527D95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9" y="4176"/>
                <a:ext cx="24" cy="0"/>
              </a:xfrm>
              <a:prstGeom prst="line">
                <a:avLst/>
              </a:prstGeom>
              <a:noFill/>
              <a:ln w="31750">
                <a:solidFill>
                  <a:srgbClr val="F9064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105">
                <a:extLst>
                  <a:ext uri="{FF2B5EF4-FFF2-40B4-BE49-F238E27FC236}">
                    <a16:creationId xmlns:a16="http://schemas.microsoft.com/office/drawing/2014/main" id="{6551A9F1-75AA-409D-8953-AFA83E861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6" y="4174"/>
                <a:ext cx="56" cy="1"/>
              </a:xfrm>
              <a:prstGeom prst="line">
                <a:avLst/>
              </a:prstGeom>
              <a:noFill/>
              <a:ln w="31750">
                <a:solidFill>
                  <a:srgbClr val="F9064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106">
                <a:extLst>
                  <a:ext uri="{FF2B5EF4-FFF2-40B4-BE49-F238E27FC236}">
                    <a16:creationId xmlns:a16="http://schemas.microsoft.com/office/drawing/2014/main" id="{534B29F8-98AF-466D-9766-11C1FE40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23" y="4173"/>
                <a:ext cx="24" cy="1"/>
              </a:xfrm>
              <a:prstGeom prst="line">
                <a:avLst/>
              </a:prstGeom>
              <a:noFill/>
              <a:ln w="31750">
                <a:solidFill>
                  <a:srgbClr val="F9064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07">
                <a:extLst>
                  <a:ext uri="{FF2B5EF4-FFF2-40B4-BE49-F238E27FC236}">
                    <a16:creationId xmlns:a16="http://schemas.microsoft.com/office/drawing/2014/main" id="{1C23FF2B-F47B-40EF-BC17-0CF027C72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9" y="4137"/>
                <a:ext cx="88" cy="74"/>
              </a:xfrm>
              <a:custGeom>
                <a:avLst/>
                <a:gdLst>
                  <a:gd name="T0" fmla="*/ 1 w 88"/>
                  <a:gd name="T1" fmla="*/ 74 h 74"/>
                  <a:gd name="T2" fmla="*/ 16 w 88"/>
                  <a:gd name="T3" fmla="*/ 36 h 74"/>
                  <a:gd name="T4" fmla="*/ 0 w 88"/>
                  <a:gd name="T5" fmla="*/ 0 h 74"/>
                  <a:gd name="T6" fmla="*/ 88 w 88"/>
                  <a:gd name="T7" fmla="*/ 35 h 74"/>
                  <a:gd name="T8" fmla="*/ 1 w 88"/>
                  <a:gd name="T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4">
                    <a:moveTo>
                      <a:pt x="1" y="74"/>
                    </a:moveTo>
                    <a:lnTo>
                      <a:pt x="16" y="36"/>
                    </a:lnTo>
                    <a:lnTo>
                      <a:pt x="0" y="0"/>
                    </a:lnTo>
                    <a:lnTo>
                      <a:pt x="88" y="35"/>
                    </a:lnTo>
                    <a:lnTo>
                      <a:pt x="1" y="74"/>
                    </a:lnTo>
                    <a:close/>
                  </a:path>
                </a:pathLst>
              </a:custGeom>
              <a:solidFill>
                <a:srgbClr val="F90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108">
                <a:extLst>
                  <a:ext uri="{FF2B5EF4-FFF2-40B4-BE49-F238E27FC236}">
                    <a16:creationId xmlns:a16="http://schemas.microsoft.com/office/drawing/2014/main" id="{58016EB6-E7A4-491B-9593-62505934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6" y="57"/>
                <a:ext cx="1019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Utility Network feature class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Rectangle 109">
                <a:extLst>
                  <a:ext uri="{FF2B5EF4-FFF2-40B4-BE49-F238E27FC236}">
                    <a16:creationId xmlns:a16="http://schemas.microsoft.com/office/drawing/2014/main" id="{F2943C62-AFF5-475C-8C7C-88183B623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1" y="153"/>
                <a:ext cx="83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Asset Group (subtype)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Rectangle 110">
                <a:extLst>
                  <a:ext uri="{FF2B5EF4-FFF2-40B4-BE49-F238E27FC236}">
                    <a16:creationId xmlns:a16="http://schemas.microsoft.com/office/drawing/2014/main" id="{68AAF40B-0F44-4C8F-9DF4-F74E5485C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" y="249"/>
                <a:ext cx="23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Asset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1" name="Rectangle 111">
                <a:extLst>
                  <a:ext uri="{FF2B5EF4-FFF2-40B4-BE49-F238E27FC236}">
                    <a16:creationId xmlns:a16="http://schemas.microsoft.com/office/drawing/2014/main" id="{01E244CC-CADB-41AE-A5F2-6FEA18327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0" y="249"/>
                <a:ext cx="8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" name="Rectangle 112">
                <a:extLst>
                  <a:ext uri="{FF2B5EF4-FFF2-40B4-BE49-F238E27FC236}">
                    <a16:creationId xmlns:a16="http://schemas.microsoft.com/office/drawing/2014/main" id="{02F9CCF7-A454-4295-836D-7A7193130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" y="249"/>
                <a:ext cx="16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ype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113">
                <a:extLst>
                  <a:ext uri="{FF2B5EF4-FFF2-40B4-BE49-F238E27FC236}">
                    <a16:creationId xmlns:a16="http://schemas.microsoft.com/office/drawing/2014/main" id="{8AA4074C-59FD-4424-B9C7-F34F06045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5" y="153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14">
                <a:extLst>
                  <a:ext uri="{FF2B5EF4-FFF2-40B4-BE49-F238E27FC236}">
                    <a16:creationId xmlns:a16="http://schemas.microsoft.com/office/drawing/2014/main" id="{E3BE3550-234F-43CC-B694-0716A6813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" y="253"/>
                <a:ext cx="45" cy="45"/>
              </a:xfrm>
              <a:custGeom>
                <a:avLst/>
                <a:gdLst>
                  <a:gd name="T0" fmla="*/ 0 w 45"/>
                  <a:gd name="T1" fmla="*/ 0 h 45"/>
                  <a:gd name="T2" fmla="*/ 0 w 45"/>
                  <a:gd name="T3" fmla="*/ 45 h 45"/>
                  <a:gd name="T4" fmla="*/ 45 w 45"/>
                  <a:gd name="T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5">
                    <a:moveTo>
                      <a:pt x="0" y="0"/>
                    </a:moveTo>
                    <a:lnTo>
                      <a:pt x="0" y="45"/>
                    </a:lnTo>
                    <a:lnTo>
                      <a:pt x="45" y="45"/>
                    </a:lnTo>
                  </a:path>
                </a:pathLst>
              </a:custGeom>
              <a:noFill/>
              <a:ln w="11113">
                <a:solidFill>
                  <a:srgbClr val="B3B3B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Line 115">
                <a:extLst>
                  <a:ext uri="{FF2B5EF4-FFF2-40B4-BE49-F238E27FC236}">
                    <a16:creationId xmlns:a16="http://schemas.microsoft.com/office/drawing/2014/main" id="{47A08B40-595E-4983-8BB4-5CEC29289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4" y="2185"/>
                <a:ext cx="3418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Line 116">
                <a:extLst>
                  <a:ext uri="{FF2B5EF4-FFF2-40B4-BE49-F238E27FC236}">
                    <a16:creationId xmlns:a16="http://schemas.microsoft.com/office/drawing/2014/main" id="{2E7F303A-8F56-4FA7-AF09-B09B9ABFB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7" y="2815"/>
                <a:ext cx="3465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Line 117">
                <a:extLst>
                  <a:ext uri="{FF2B5EF4-FFF2-40B4-BE49-F238E27FC236}">
                    <a16:creationId xmlns:a16="http://schemas.microsoft.com/office/drawing/2014/main" id="{73D68888-7734-4488-AC99-2E1008E55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0" y="3402"/>
                <a:ext cx="3418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Line 118">
                <a:extLst>
                  <a:ext uri="{FF2B5EF4-FFF2-40B4-BE49-F238E27FC236}">
                    <a16:creationId xmlns:a16="http://schemas.microsoft.com/office/drawing/2014/main" id="{B4A66F09-0AEA-4B96-B80C-EB93707BB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9" y="1177"/>
                <a:ext cx="0" cy="36"/>
              </a:xfrm>
              <a:prstGeom prst="line">
                <a:avLst/>
              </a:prstGeom>
              <a:noFill/>
              <a:ln w="50800">
                <a:solidFill>
                  <a:srgbClr val="F9064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Line 119">
                <a:extLst>
                  <a:ext uri="{FF2B5EF4-FFF2-40B4-BE49-F238E27FC236}">
                    <a16:creationId xmlns:a16="http://schemas.microsoft.com/office/drawing/2014/main" id="{5DE5F513-F897-482B-95F8-28B1EC9E5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9" y="1038"/>
                <a:ext cx="0" cy="93"/>
              </a:xfrm>
              <a:prstGeom prst="line">
                <a:avLst/>
              </a:prstGeom>
              <a:noFill/>
              <a:ln w="50800">
                <a:solidFill>
                  <a:srgbClr val="F9064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Line 120">
                <a:extLst>
                  <a:ext uri="{FF2B5EF4-FFF2-40B4-BE49-F238E27FC236}">
                    <a16:creationId xmlns:a16="http://schemas.microsoft.com/office/drawing/2014/main" id="{19BFD495-BA61-43EB-8A88-490A906EF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09" y="956"/>
                <a:ext cx="0" cy="36"/>
              </a:xfrm>
              <a:prstGeom prst="line">
                <a:avLst/>
              </a:prstGeom>
              <a:noFill/>
              <a:ln w="50800">
                <a:solidFill>
                  <a:srgbClr val="F9064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1">
                <a:extLst>
                  <a:ext uri="{FF2B5EF4-FFF2-40B4-BE49-F238E27FC236}">
                    <a16:creationId xmlns:a16="http://schemas.microsoft.com/office/drawing/2014/main" id="{AEEFB7B5-A3A8-4596-905E-961D2A8E8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860"/>
                <a:ext cx="118" cy="140"/>
              </a:xfrm>
              <a:custGeom>
                <a:avLst/>
                <a:gdLst>
                  <a:gd name="T0" fmla="*/ 118 w 118"/>
                  <a:gd name="T1" fmla="*/ 140 h 140"/>
                  <a:gd name="T2" fmla="*/ 59 w 118"/>
                  <a:gd name="T3" fmla="*/ 115 h 140"/>
                  <a:gd name="T4" fmla="*/ 0 w 118"/>
                  <a:gd name="T5" fmla="*/ 140 h 140"/>
                  <a:gd name="T6" fmla="*/ 59 w 118"/>
                  <a:gd name="T7" fmla="*/ 0 h 140"/>
                  <a:gd name="T8" fmla="*/ 118 w 118"/>
                  <a:gd name="T9" fmla="*/ 14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140">
                    <a:moveTo>
                      <a:pt x="118" y="140"/>
                    </a:moveTo>
                    <a:lnTo>
                      <a:pt x="59" y="115"/>
                    </a:lnTo>
                    <a:lnTo>
                      <a:pt x="0" y="140"/>
                    </a:lnTo>
                    <a:lnTo>
                      <a:pt x="59" y="0"/>
                    </a:lnTo>
                    <a:lnTo>
                      <a:pt x="118" y="140"/>
                    </a:lnTo>
                    <a:close/>
                  </a:path>
                </a:pathLst>
              </a:custGeom>
              <a:solidFill>
                <a:srgbClr val="F906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Line 122">
                <a:extLst>
                  <a:ext uri="{FF2B5EF4-FFF2-40B4-BE49-F238E27FC236}">
                    <a16:creationId xmlns:a16="http://schemas.microsoft.com/office/drawing/2014/main" id="{7D200831-0D84-40A5-AF95-042EC1EDC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1695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Line 123">
                <a:extLst>
                  <a:ext uri="{FF2B5EF4-FFF2-40B4-BE49-F238E27FC236}">
                    <a16:creationId xmlns:a16="http://schemas.microsoft.com/office/drawing/2014/main" id="{2A723AAB-27CB-4099-BCD1-4868719E7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3" y="3400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Line 124">
                <a:extLst>
                  <a:ext uri="{FF2B5EF4-FFF2-40B4-BE49-F238E27FC236}">
                    <a16:creationId xmlns:a16="http://schemas.microsoft.com/office/drawing/2014/main" id="{81A9D0A4-07DB-4D67-A7FD-CA095B5A9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4" y="1695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Line 125">
                <a:extLst>
                  <a:ext uri="{FF2B5EF4-FFF2-40B4-BE49-F238E27FC236}">
                    <a16:creationId xmlns:a16="http://schemas.microsoft.com/office/drawing/2014/main" id="{1CF0E0C0-9C63-4E19-8DD5-6D2411D32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03" y="2819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Line 126">
                <a:extLst>
                  <a:ext uri="{FF2B5EF4-FFF2-40B4-BE49-F238E27FC236}">
                    <a16:creationId xmlns:a16="http://schemas.microsoft.com/office/drawing/2014/main" id="{C3A91EA3-7C1D-4AB6-A068-AE276C512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1" y="1355"/>
                <a:ext cx="1733" cy="34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Line 127">
                <a:extLst>
                  <a:ext uri="{FF2B5EF4-FFF2-40B4-BE49-F238E27FC236}">
                    <a16:creationId xmlns:a16="http://schemas.microsoft.com/office/drawing/2014/main" id="{857E3060-8F91-4989-AA9A-9408FE2D9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5" y="1359"/>
                <a:ext cx="1732" cy="340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Line 128">
                <a:extLst>
                  <a:ext uri="{FF2B5EF4-FFF2-40B4-BE49-F238E27FC236}">
                    <a16:creationId xmlns:a16="http://schemas.microsoft.com/office/drawing/2014/main" id="{BDBB91DA-61AC-42BC-9811-D3F4FA556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4" y="2501"/>
                <a:ext cx="2512" cy="2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129">
                <a:extLst>
                  <a:ext uri="{FF2B5EF4-FFF2-40B4-BE49-F238E27FC236}">
                    <a16:creationId xmlns:a16="http://schemas.microsoft.com/office/drawing/2014/main" id="{217AB598-828E-4153-A3DF-A727EF832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7" y="2187"/>
                <a:ext cx="396" cy="312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130">
                <a:extLst>
                  <a:ext uri="{FF2B5EF4-FFF2-40B4-BE49-F238E27FC236}">
                    <a16:creationId xmlns:a16="http://schemas.microsoft.com/office/drawing/2014/main" id="{052E03CA-8D35-45AE-A252-0F2DF07D4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76" y="2499"/>
                <a:ext cx="396" cy="312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131">
                <a:extLst>
                  <a:ext uri="{FF2B5EF4-FFF2-40B4-BE49-F238E27FC236}">
                    <a16:creationId xmlns:a16="http://schemas.microsoft.com/office/drawing/2014/main" id="{46232585-0B9D-4355-9F4C-5569771BC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9" y="2501"/>
                <a:ext cx="473" cy="316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132">
                <a:extLst>
                  <a:ext uri="{FF2B5EF4-FFF2-40B4-BE49-F238E27FC236}">
                    <a16:creationId xmlns:a16="http://schemas.microsoft.com/office/drawing/2014/main" id="{8A7396A9-F94B-4262-AAC5-B907820E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09" y="2185"/>
                <a:ext cx="473" cy="316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133">
                <a:extLst>
                  <a:ext uri="{FF2B5EF4-FFF2-40B4-BE49-F238E27FC236}">
                    <a16:creationId xmlns:a16="http://schemas.microsoft.com/office/drawing/2014/main" id="{6F66D657-F562-4B4B-BA3F-B564D3BF3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09" y="2501"/>
                <a:ext cx="473" cy="901"/>
              </a:xfrm>
              <a:prstGeom prst="line">
                <a:avLst/>
              </a:prstGeom>
              <a:noFill/>
              <a:ln w="50800">
                <a:solidFill>
                  <a:srgbClr val="009245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Line 134">
                <a:extLst>
                  <a:ext uri="{FF2B5EF4-FFF2-40B4-BE49-F238E27FC236}">
                    <a16:creationId xmlns:a16="http://schemas.microsoft.com/office/drawing/2014/main" id="{FC780073-810D-4755-AB0E-870E68D78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8" y="3394"/>
                <a:ext cx="1129" cy="8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Line 135">
                <a:extLst>
                  <a:ext uri="{FF2B5EF4-FFF2-40B4-BE49-F238E27FC236}">
                    <a16:creationId xmlns:a16="http://schemas.microsoft.com/office/drawing/2014/main" id="{C093F139-3920-438C-BAF6-53F9169E6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394"/>
                <a:ext cx="1073" cy="0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Line 136">
                <a:extLst>
                  <a:ext uri="{FF2B5EF4-FFF2-40B4-BE49-F238E27FC236}">
                    <a16:creationId xmlns:a16="http://schemas.microsoft.com/office/drawing/2014/main" id="{56E8B637-DD16-46F9-A781-6A528CFD4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3" y="1597"/>
                <a:ext cx="0" cy="1787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37">
                <a:extLst>
                  <a:ext uri="{FF2B5EF4-FFF2-40B4-BE49-F238E27FC236}">
                    <a16:creationId xmlns:a16="http://schemas.microsoft.com/office/drawing/2014/main" id="{509BFCE8-073B-46BE-8CFE-EFD016CCF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664"/>
                <a:ext cx="232" cy="200"/>
              </a:xfrm>
              <a:custGeom>
                <a:avLst/>
                <a:gdLst>
                  <a:gd name="T0" fmla="*/ 174 w 232"/>
                  <a:gd name="T1" fmla="*/ 0 h 200"/>
                  <a:gd name="T2" fmla="*/ 58 w 232"/>
                  <a:gd name="T3" fmla="*/ 0 h 200"/>
                  <a:gd name="T4" fmla="*/ 0 w 232"/>
                  <a:gd name="T5" fmla="*/ 100 h 200"/>
                  <a:gd name="T6" fmla="*/ 58 w 232"/>
                  <a:gd name="T7" fmla="*/ 200 h 200"/>
                  <a:gd name="T8" fmla="*/ 174 w 232"/>
                  <a:gd name="T9" fmla="*/ 200 h 200"/>
                  <a:gd name="T10" fmla="*/ 232 w 232"/>
                  <a:gd name="T11" fmla="*/ 100 h 200"/>
                  <a:gd name="T12" fmla="*/ 174 w 232"/>
                  <a:gd name="T13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00">
                    <a:moveTo>
                      <a:pt x="174" y="0"/>
                    </a:moveTo>
                    <a:lnTo>
                      <a:pt x="58" y="0"/>
                    </a:lnTo>
                    <a:lnTo>
                      <a:pt x="0" y="100"/>
                    </a:lnTo>
                    <a:lnTo>
                      <a:pt x="58" y="200"/>
                    </a:lnTo>
                    <a:lnTo>
                      <a:pt x="174" y="200"/>
                    </a:lnTo>
                    <a:lnTo>
                      <a:pt x="232" y="100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C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Rectangle 138">
                <a:extLst>
                  <a:ext uri="{FF2B5EF4-FFF2-40B4-BE49-F238E27FC236}">
                    <a16:creationId xmlns:a16="http://schemas.microsoft.com/office/drawing/2014/main" id="{12B65F0D-5D3D-466E-B0FB-B418D2A93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695"/>
                <a:ext cx="210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Po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9" name="Freeform 139">
                <a:extLst>
                  <a:ext uri="{FF2B5EF4-FFF2-40B4-BE49-F238E27FC236}">
                    <a16:creationId xmlns:a16="http://schemas.microsoft.com/office/drawing/2014/main" id="{F135836E-A6A9-4BE1-A4BB-DFA1AF552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211"/>
                <a:ext cx="283" cy="283"/>
              </a:xfrm>
              <a:custGeom>
                <a:avLst/>
                <a:gdLst>
                  <a:gd name="T0" fmla="*/ 283 w 283"/>
                  <a:gd name="T1" fmla="*/ 142 h 283"/>
                  <a:gd name="T2" fmla="*/ 141 w 283"/>
                  <a:gd name="T3" fmla="*/ 283 h 283"/>
                  <a:gd name="T4" fmla="*/ 0 w 283"/>
                  <a:gd name="T5" fmla="*/ 142 h 283"/>
                  <a:gd name="T6" fmla="*/ 141 w 283"/>
                  <a:gd name="T7" fmla="*/ 0 h 283"/>
                  <a:gd name="T8" fmla="*/ 283 w 283"/>
                  <a:gd name="T9" fmla="*/ 142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83">
                    <a:moveTo>
                      <a:pt x="283" y="142"/>
                    </a:moveTo>
                    <a:lnTo>
                      <a:pt x="141" y="283"/>
                    </a:lnTo>
                    <a:lnTo>
                      <a:pt x="0" y="142"/>
                    </a:lnTo>
                    <a:lnTo>
                      <a:pt x="141" y="0"/>
                    </a:lnTo>
                    <a:lnTo>
                      <a:pt x="283" y="142"/>
                    </a:lnTo>
                    <a:close/>
                  </a:path>
                </a:pathLst>
              </a:custGeom>
              <a:solidFill>
                <a:srgbClr val="C138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Rectangle 140">
                <a:extLst>
                  <a:ext uri="{FF2B5EF4-FFF2-40B4-BE49-F238E27FC236}">
                    <a16:creationId xmlns:a16="http://schemas.microsoft.com/office/drawing/2014/main" id="{FD05B2CE-3363-4274-81D5-2599EEBA4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1284"/>
                <a:ext cx="14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74421535-7992-4CD8-A45F-B7EDFAD94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1284"/>
                <a:ext cx="138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AC2A9F2E-CF16-4D70-805A-6ABED908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2399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143">
                <a:extLst>
                  <a:ext uri="{FF2B5EF4-FFF2-40B4-BE49-F238E27FC236}">
                    <a16:creationId xmlns:a16="http://schemas.microsoft.com/office/drawing/2014/main" id="{1604F060-CD5B-4C3D-9768-404CC9376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8" y="2430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Rectangle 144">
                <a:extLst>
                  <a:ext uri="{FF2B5EF4-FFF2-40B4-BE49-F238E27FC236}">
                    <a16:creationId xmlns:a16="http://schemas.microsoft.com/office/drawing/2014/main" id="{FAE9807A-636B-4E81-8589-DCB541341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5" y="2430"/>
                <a:ext cx="10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E87D4636-5123-4433-BF8F-E7A4FD309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2" y="2399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Rectangle 146">
                <a:extLst>
                  <a:ext uri="{FF2B5EF4-FFF2-40B4-BE49-F238E27FC236}">
                    <a16:creationId xmlns:a16="http://schemas.microsoft.com/office/drawing/2014/main" id="{70A13DFF-DCD8-4F39-ADF3-6072651C0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430"/>
                <a:ext cx="18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Ct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Line 147">
                <a:extLst>
                  <a:ext uri="{FF2B5EF4-FFF2-40B4-BE49-F238E27FC236}">
                    <a16:creationId xmlns:a16="http://schemas.microsoft.com/office/drawing/2014/main" id="{2BE0747D-5325-4174-99E4-826B9F69A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821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Line 148">
                <a:extLst>
                  <a:ext uri="{FF2B5EF4-FFF2-40B4-BE49-F238E27FC236}">
                    <a16:creationId xmlns:a16="http://schemas.microsoft.com/office/drawing/2014/main" id="{DBBBB674-E982-4E97-A8A6-C8260E2BA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" y="2821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49">
                <a:extLst>
                  <a:ext uri="{FF2B5EF4-FFF2-40B4-BE49-F238E27FC236}">
                    <a16:creationId xmlns:a16="http://schemas.microsoft.com/office/drawing/2014/main" id="{B9AE2F7F-9809-45C7-991D-0CF4524D9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2085"/>
                <a:ext cx="201" cy="200"/>
              </a:xfrm>
              <a:custGeom>
                <a:avLst/>
                <a:gdLst>
                  <a:gd name="T0" fmla="*/ 201 w 201"/>
                  <a:gd name="T1" fmla="*/ 100 h 200"/>
                  <a:gd name="T2" fmla="*/ 199 w 201"/>
                  <a:gd name="T3" fmla="*/ 120 h 200"/>
                  <a:gd name="T4" fmla="*/ 193 w 201"/>
                  <a:gd name="T5" fmla="*/ 139 h 200"/>
                  <a:gd name="T6" fmla="*/ 184 w 201"/>
                  <a:gd name="T7" fmla="*/ 156 h 200"/>
                  <a:gd name="T8" fmla="*/ 171 w 201"/>
                  <a:gd name="T9" fmla="*/ 171 h 200"/>
                  <a:gd name="T10" fmla="*/ 156 w 201"/>
                  <a:gd name="T11" fmla="*/ 183 h 200"/>
                  <a:gd name="T12" fmla="*/ 139 w 201"/>
                  <a:gd name="T13" fmla="*/ 192 h 200"/>
                  <a:gd name="T14" fmla="*/ 120 w 201"/>
                  <a:gd name="T15" fmla="*/ 198 h 200"/>
                  <a:gd name="T16" fmla="*/ 100 w 201"/>
                  <a:gd name="T17" fmla="*/ 200 h 200"/>
                  <a:gd name="T18" fmla="*/ 90 w 201"/>
                  <a:gd name="T19" fmla="*/ 199 h 200"/>
                  <a:gd name="T20" fmla="*/ 70 w 201"/>
                  <a:gd name="T21" fmla="*/ 196 h 200"/>
                  <a:gd name="T22" fmla="*/ 52 w 201"/>
                  <a:gd name="T23" fmla="*/ 188 h 200"/>
                  <a:gd name="T24" fmla="*/ 36 w 201"/>
                  <a:gd name="T25" fmla="*/ 177 h 200"/>
                  <a:gd name="T26" fmla="*/ 23 w 201"/>
                  <a:gd name="T27" fmla="*/ 164 h 200"/>
                  <a:gd name="T28" fmla="*/ 12 w 201"/>
                  <a:gd name="T29" fmla="*/ 148 h 200"/>
                  <a:gd name="T30" fmla="*/ 4 w 201"/>
                  <a:gd name="T31" fmla="*/ 130 h 200"/>
                  <a:gd name="T32" fmla="*/ 1 w 201"/>
                  <a:gd name="T33" fmla="*/ 110 h 200"/>
                  <a:gd name="T34" fmla="*/ 0 w 201"/>
                  <a:gd name="T35" fmla="*/ 100 h 200"/>
                  <a:gd name="T36" fmla="*/ 2 w 201"/>
                  <a:gd name="T37" fmla="*/ 80 h 200"/>
                  <a:gd name="T38" fmla="*/ 8 w 201"/>
                  <a:gd name="T39" fmla="*/ 61 h 200"/>
                  <a:gd name="T40" fmla="*/ 17 w 201"/>
                  <a:gd name="T41" fmla="*/ 44 h 200"/>
                  <a:gd name="T42" fmla="*/ 29 w 201"/>
                  <a:gd name="T43" fmla="*/ 29 h 200"/>
                  <a:gd name="T44" fmla="*/ 44 w 201"/>
                  <a:gd name="T45" fmla="*/ 17 h 200"/>
                  <a:gd name="T46" fmla="*/ 61 w 201"/>
                  <a:gd name="T47" fmla="*/ 8 h 200"/>
                  <a:gd name="T48" fmla="*/ 80 w 201"/>
                  <a:gd name="T49" fmla="*/ 2 h 200"/>
                  <a:gd name="T50" fmla="*/ 100 w 201"/>
                  <a:gd name="T51" fmla="*/ 0 h 200"/>
                  <a:gd name="T52" fmla="*/ 110 w 201"/>
                  <a:gd name="T53" fmla="*/ 1 h 200"/>
                  <a:gd name="T54" fmla="*/ 130 w 201"/>
                  <a:gd name="T55" fmla="*/ 4 h 200"/>
                  <a:gd name="T56" fmla="*/ 148 w 201"/>
                  <a:gd name="T57" fmla="*/ 12 h 200"/>
                  <a:gd name="T58" fmla="*/ 164 w 201"/>
                  <a:gd name="T59" fmla="*/ 23 h 200"/>
                  <a:gd name="T60" fmla="*/ 178 w 201"/>
                  <a:gd name="T61" fmla="*/ 36 h 200"/>
                  <a:gd name="T62" fmla="*/ 189 w 201"/>
                  <a:gd name="T63" fmla="*/ 52 h 200"/>
                  <a:gd name="T64" fmla="*/ 197 w 201"/>
                  <a:gd name="T65" fmla="*/ 70 h 200"/>
                  <a:gd name="T66" fmla="*/ 200 w 201"/>
                  <a:gd name="T67" fmla="*/ 90 h 200"/>
                  <a:gd name="T68" fmla="*/ 201 w 201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1" h="200">
                    <a:moveTo>
                      <a:pt x="201" y="100"/>
                    </a:moveTo>
                    <a:lnTo>
                      <a:pt x="201" y="100"/>
                    </a:lnTo>
                    <a:lnTo>
                      <a:pt x="200" y="110"/>
                    </a:lnTo>
                    <a:lnTo>
                      <a:pt x="199" y="120"/>
                    </a:lnTo>
                    <a:lnTo>
                      <a:pt x="197" y="130"/>
                    </a:lnTo>
                    <a:lnTo>
                      <a:pt x="193" y="139"/>
                    </a:lnTo>
                    <a:lnTo>
                      <a:pt x="189" y="148"/>
                    </a:lnTo>
                    <a:lnTo>
                      <a:pt x="184" y="156"/>
                    </a:lnTo>
                    <a:lnTo>
                      <a:pt x="178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8" y="36"/>
                    </a:lnTo>
                    <a:lnTo>
                      <a:pt x="184" y="44"/>
                    </a:lnTo>
                    <a:lnTo>
                      <a:pt x="189" y="52"/>
                    </a:lnTo>
                    <a:lnTo>
                      <a:pt x="193" y="61"/>
                    </a:lnTo>
                    <a:lnTo>
                      <a:pt x="197" y="70"/>
                    </a:lnTo>
                    <a:lnTo>
                      <a:pt x="199" y="80"/>
                    </a:lnTo>
                    <a:lnTo>
                      <a:pt x="200" y="90"/>
                    </a:lnTo>
                    <a:lnTo>
                      <a:pt x="201" y="100"/>
                    </a:lnTo>
                    <a:lnTo>
                      <a:pt x="201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Rectangle 150">
                <a:extLst>
                  <a:ext uri="{FF2B5EF4-FFF2-40B4-BE49-F238E27FC236}">
                    <a16:creationId xmlns:a16="http://schemas.microsoft.com/office/drawing/2014/main" id="{5BBEA933-47FD-48C1-8FCA-F2CF80E9F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116"/>
                <a:ext cx="211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1" name="Freeform 151">
                <a:extLst>
                  <a:ext uri="{FF2B5EF4-FFF2-40B4-BE49-F238E27FC236}">
                    <a16:creationId xmlns:a16="http://schemas.microsoft.com/office/drawing/2014/main" id="{6B67726C-B27D-4D27-825F-DFA50913F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077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Rectangle 152">
                <a:extLst>
                  <a:ext uri="{FF2B5EF4-FFF2-40B4-BE49-F238E27FC236}">
                    <a16:creationId xmlns:a16="http://schemas.microsoft.com/office/drawing/2014/main" id="{BBB0F52D-8D85-4540-91E0-95708988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2108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3" name="Freeform 153">
                <a:extLst>
                  <a:ext uri="{FF2B5EF4-FFF2-40B4-BE49-F238E27FC236}">
                    <a16:creationId xmlns:a16="http://schemas.microsoft.com/office/drawing/2014/main" id="{7E38E878-6A92-4E80-8B8B-FEE2D46D7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2077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Rectangle 154">
                <a:extLst>
                  <a:ext uri="{FF2B5EF4-FFF2-40B4-BE49-F238E27FC236}">
                    <a16:creationId xmlns:a16="http://schemas.microsoft.com/office/drawing/2014/main" id="{9186C626-F37E-4424-85F4-5FD047519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108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5" name="Freeform 155">
                <a:extLst>
                  <a:ext uri="{FF2B5EF4-FFF2-40B4-BE49-F238E27FC236}">
                    <a16:creationId xmlns:a16="http://schemas.microsoft.com/office/drawing/2014/main" id="{C7272580-7AE4-4F1E-BF04-0B028A5B4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2721"/>
                <a:ext cx="201" cy="200"/>
              </a:xfrm>
              <a:custGeom>
                <a:avLst/>
                <a:gdLst>
                  <a:gd name="T0" fmla="*/ 201 w 201"/>
                  <a:gd name="T1" fmla="*/ 100 h 200"/>
                  <a:gd name="T2" fmla="*/ 199 w 201"/>
                  <a:gd name="T3" fmla="*/ 120 h 200"/>
                  <a:gd name="T4" fmla="*/ 193 w 201"/>
                  <a:gd name="T5" fmla="*/ 139 h 200"/>
                  <a:gd name="T6" fmla="*/ 184 w 201"/>
                  <a:gd name="T7" fmla="*/ 156 h 200"/>
                  <a:gd name="T8" fmla="*/ 171 w 201"/>
                  <a:gd name="T9" fmla="*/ 171 h 200"/>
                  <a:gd name="T10" fmla="*/ 156 w 201"/>
                  <a:gd name="T11" fmla="*/ 183 h 200"/>
                  <a:gd name="T12" fmla="*/ 139 w 201"/>
                  <a:gd name="T13" fmla="*/ 192 h 200"/>
                  <a:gd name="T14" fmla="*/ 120 w 201"/>
                  <a:gd name="T15" fmla="*/ 198 h 200"/>
                  <a:gd name="T16" fmla="*/ 100 w 201"/>
                  <a:gd name="T17" fmla="*/ 200 h 200"/>
                  <a:gd name="T18" fmla="*/ 90 w 201"/>
                  <a:gd name="T19" fmla="*/ 199 h 200"/>
                  <a:gd name="T20" fmla="*/ 70 w 201"/>
                  <a:gd name="T21" fmla="*/ 196 h 200"/>
                  <a:gd name="T22" fmla="*/ 52 w 201"/>
                  <a:gd name="T23" fmla="*/ 188 h 200"/>
                  <a:gd name="T24" fmla="*/ 36 w 201"/>
                  <a:gd name="T25" fmla="*/ 177 h 200"/>
                  <a:gd name="T26" fmla="*/ 23 w 201"/>
                  <a:gd name="T27" fmla="*/ 164 h 200"/>
                  <a:gd name="T28" fmla="*/ 12 w 201"/>
                  <a:gd name="T29" fmla="*/ 148 h 200"/>
                  <a:gd name="T30" fmla="*/ 4 w 201"/>
                  <a:gd name="T31" fmla="*/ 130 h 200"/>
                  <a:gd name="T32" fmla="*/ 1 w 201"/>
                  <a:gd name="T33" fmla="*/ 110 h 200"/>
                  <a:gd name="T34" fmla="*/ 0 w 201"/>
                  <a:gd name="T35" fmla="*/ 100 h 200"/>
                  <a:gd name="T36" fmla="*/ 2 w 201"/>
                  <a:gd name="T37" fmla="*/ 80 h 200"/>
                  <a:gd name="T38" fmla="*/ 8 w 201"/>
                  <a:gd name="T39" fmla="*/ 61 h 200"/>
                  <a:gd name="T40" fmla="*/ 17 w 201"/>
                  <a:gd name="T41" fmla="*/ 44 h 200"/>
                  <a:gd name="T42" fmla="*/ 29 w 201"/>
                  <a:gd name="T43" fmla="*/ 29 h 200"/>
                  <a:gd name="T44" fmla="*/ 44 w 201"/>
                  <a:gd name="T45" fmla="*/ 17 h 200"/>
                  <a:gd name="T46" fmla="*/ 61 w 201"/>
                  <a:gd name="T47" fmla="*/ 8 h 200"/>
                  <a:gd name="T48" fmla="*/ 80 w 201"/>
                  <a:gd name="T49" fmla="*/ 2 h 200"/>
                  <a:gd name="T50" fmla="*/ 100 w 201"/>
                  <a:gd name="T51" fmla="*/ 0 h 200"/>
                  <a:gd name="T52" fmla="*/ 110 w 201"/>
                  <a:gd name="T53" fmla="*/ 1 h 200"/>
                  <a:gd name="T54" fmla="*/ 130 w 201"/>
                  <a:gd name="T55" fmla="*/ 4 h 200"/>
                  <a:gd name="T56" fmla="*/ 148 w 201"/>
                  <a:gd name="T57" fmla="*/ 12 h 200"/>
                  <a:gd name="T58" fmla="*/ 164 w 201"/>
                  <a:gd name="T59" fmla="*/ 23 h 200"/>
                  <a:gd name="T60" fmla="*/ 178 w 201"/>
                  <a:gd name="T61" fmla="*/ 36 h 200"/>
                  <a:gd name="T62" fmla="*/ 189 w 201"/>
                  <a:gd name="T63" fmla="*/ 52 h 200"/>
                  <a:gd name="T64" fmla="*/ 197 w 201"/>
                  <a:gd name="T65" fmla="*/ 70 h 200"/>
                  <a:gd name="T66" fmla="*/ 200 w 201"/>
                  <a:gd name="T67" fmla="*/ 90 h 200"/>
                  <a:gd name="T68" fmla="*/ 201 w 201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1" h="200">
                    <a:moveTo>
                      <a:pt x="201" y="100"/>
                    </a:moveTo>
                    <a:lnTo>
                      <a:pt x="201" y="100"/>
                    </a:lnTo>
                    <a:lnTo>
                      <a:pt x="200" y="110"/>
                    </a:lnTo>
                    <a:lnTo>
                      <a:pt x="199" y="120"/>
                    </a:lnTo>
                    <a:lnTo>
                      <a:pt x="197" y="130"/>
                    </a:lnTo>
                    <a:lnTo>
                      <a:pt x="193" y="139"/>
                    </a:lnTo>
                    <a:lnTo>
                      <a:pt x="189" y="148"/>
                    </a:lnTo>
                    <a:lnTo>
                      <a:pt x="184" y="156"/>
                    </a:lnTo>
                    <a:lnTo>
                      <a:pt x="178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8" y="36"/>
                    </a:lnTo>
                    <a:lnTo>
                      <a:pt x="184" y="44"/>
                    </a:lnTo>
                    <a:lnTo>
                      <a:pt x="189" y="52"/>
                    </a:lnTo>
                    <a:lnTo>
                      <a:pt x="193" y="61"/>
                    </a:lnTo>
                    <a:lnTo>
                      <a:pt x="197" y="70"/>
                    </a:lnTo>
                    <a:lnTo>
                      <a:pt x="199" y="80"/>
                    </a:lnTo>
                    <a:lnTo>
                      <a:pt x="200" y="90"/>
                    </a:lnTo>
                    <a:lnTo>
                      <a:pt x="201" y="100"/>
                    </a:lnTo>
                    <a:lnTo>
                      <a:pt x="201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Rectangle 156">
                <a:extLst>
                  <a:ext uri="{FF2B5EF4-FFF2-40B4-BE49-F238E27FC236}">
                    <a16:creationId xmlns:a16="http://schemas.microsoft.com/office/drawing/2014/main" id="{B9E486A1-EF38-4593-A241-E779480CF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752"/>
                <a:ext cx="211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7" name="Freeform 157">
                <a:extLst>
                  <a:ext uri="{FF2B5EF4-FFF2-40B4-BE49-F238E27FC236}">
                    <a16:creationId xmlns:a16="http://schemas.microsoft.com/office/drawing/2014/main" id="{DFCBE88A-C40B-4F00-AEB5-02C9C7D2D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721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Rectangle 158">
                <a:extLst>
                  <a:ext uri="{FF2B5EF4-FFF2-40B4-BE49-F238E27FC236}">
                    <a16:creationId xmlns:a16="http://schemas.microsoft.com/office/drawing/2014/main" id="{128964DC-3A78-4DD2-ADE5-A039D3D1F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2752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9" name="Freeform 159">
                <a:extLst>
                  <a:ext uri="{FF2B5EF4-FFF2-40B4-BE49-F238E27FC236}">
                    <a16:creationId xmlns:a16="http://schemas.microsoft.com/office/drawing/2014/main" id="{0D2F66C6-E421-4F8C-8C08-9C0E6D841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2721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Rectangle 160">
                <a:extLst>
                  <a:ext uri="{FF2B5EF4-FFF2-40B4-BE49-F238E27FC236}">
                    <a16:creationId xmlns:a16="http://schemas.microsoft.com/office/drawing/2014/main" id="{FE68E4B2-F895-4CD4-8A1A-A8F924EDA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752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1" name="Freeform 161">
                <a:extLst>
                  <a:ext uri="{FF2B5EF4-FFF2-40B4-BE49-F238E27FC236}">
                    <a16:creationId xmlns:a16="http://schemas.microsoft.com/office/drawing/2014/main" id="{5A7EAF88-F0BF-42C6-B9FC-DE76AB832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3302"/>
                <a:ext cx="201" cy="200"/>
              </a:xfrm>
              <a:custGeom>
                <a:avLst/>
                <a:gdLst>
                  <a:gd name="T0" fmla="*/ 201 w 201"/>
                  <a:gd name="T1" fmla="*/ 100 h 200"/>
                  <a:gd name="T2" fmla="*/ 199 w 201"/>
                  <a:gd name="T3" fmla="*/ 120 h 200"/>
                  <a:gd name="T4" fmla="*/ 193 w 201"/>
                  <a:gd name="T5" fmla="*/ 139 h 200"/>
                  <a:gd name="T6" fmla="*/ 184 w 201"/>
                  <a:gd name="T7" fmla="*/ 156 h 200"/>
                  <a:gd name="T8" fmla="*/ 171 w 201"/>
                  <a:gd name="T9" fmla="*/ 171 h 200"/>
                  <a:gd name="T10" fmla="*/ 156 w 201"/>
                  <a:gd name="T11" fmla="*/ 183 h 200"/>
                  <a:gd name="T12" fmla="*/ 139 w 201"/>
                  <a:gd name="T13" fmla="*/ 192 h 200"/>
                  <a:gd name="T14" fmla="*/ 120 w 201"/>
                  <a:gd name="T15" fmla="*/ 198 h 200"/>
                  <a:gd name="T16" fmla="*/ 100 w 201"/>
                  <a:gd name="T17" fmla="*/ 200 h 200"/>
                  <a:gd name="T18" fmla="*/ 90 w 201"/>
                  <a:gd name="T19" fmla="*/ 199 h 200"/>
                  <a:gd name="T20" fmla="*/ 70 w 201"/>
                  <a:gd name="T21" fmla="*/ 196 h 200"/>
                  <a:gd name="T22" fmla="*/ 52 w 201"/>
                  <a:gd name="T23" fmla="*/ 188 h 200"/>
                  <a:gd name="T24" fmla="*/ 36 w 201"/>
                  <a:gd name="T25" fmla="*/ 177 h 200"/>
                  <a:gd name="T26" fmla="*/ 23 w 201"/>
                  <a:gd name="T27" fmla="*/ 164 h 200"/>
                  <a:gd name="T28" fmla="*/ 12 w 201"/>
                  <a:gd name="T29" fmla="*/ 148 h 200"/>
                  <a:gd name="T30" fmla="*/ 4 w 201"/>
                  <a:gd name="T31" fmla="*/ 130 h 200"/>
                  <a:gd name="T32" fmla="*/ 1 w 201"/>
                  <a:gd name="T33" fmla="*/ 110 h 200"/>
                  <a:gd name="T34" fmla="*/ 0 w 201"/>
                  <a:gd name="T35" fmla="*/ 100 h 200"/>
                  <a:gd name="T36" fmla="*/ 2 w 201"/>
                  <a:gd name="T37" fmla="*/ 80 h 200"/>
                  <a:gd name="T38" fmla="*/ 8 w 201"/>
                  <a:gd name="T39" fmla="*/ 61 h 200"/>
                  <a:gd name="T40" fmla="*/ 17 w 201"/>
                  <a:gd name="T41" fmla="*/ 44 h 200"/>
                  <a:gd name="T42" fmla="*/ 29 w 201"/>
                  <a:gd name="T43" fmla="*/ 29 h 200"/>
                  <a:gd name="T44" fmla="*/ 44 w 201"/>
                  <a:gd name="T45" fmla="*/ 17 h 200"/>
                  <a:gd name="T46" fmla="*/ 61 w 201"/>
                  <a:gd name="T47" fmla="*/ 8 h 200"/>
                  <a:gd name="T48" fmla="*/ 80 w 201"/>
                  <a:gd name="T49" fmla="*/ 2 h 200"/>
                  <a:gd name="T50" fmla="*/ 100 w 201"/>
                  <a:gd name="T51" fmla="*/ 0 h 200"/>
                  <a:gd name="T52" fmla="*/ 110 w 201"/>
                  <a:gd name="T53" fmla="*/ 1 h 200"/>
                  <a:gd name="T54" fmla="*/ 130 w 201"/>
                  <a:gd name="T55" fmla="*/ 4 h 200"/>
                  <a:gd name="T56" fmla="*/ 148 w 201"/>
                  <a:gd name="T57" fmla="*/ 12 h 200"/>
                  <a:gd name="T58" fmla="*/ 164 w 201"/>
                  <a:gd name="T59" fmla="*/ 23 h 200"/>
                  <a:gd name="T60" fmla="*/ 178 w 201"/>
                  <a:gd name="T61" fmla="*/ 36 h 200"/>
                  <a:gd name="T62" fmla="*/ 189 w 201"/>
                  <a:gd name="T63" fmla="*/ 52 h 200"/>
                  <a:gd name="T64" fmla="*/ 197 w 201"/>
                  <a:gd name="T65" fmla="*/ 70 h 200"/>
                  <a:gd name="T66" fmla="*/ 200 w 201"/>
                  <a:gd name="T67" fmla="*/ 90 h 200"/>
                  <a:gd name="T68" fmla="*/ 201 w 201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1" h="200">
                    <a:moveTo>
                      <a:pt x="201" y="100"/>
                    </a:moveTo>
                    <a:lnTo>
                      <a:pt x="201" y="100"/>
                    </a:lnTo>
                    <a:lnTo>
                      <a:pt x="200" y="110"/>
                    </a:lnTo>
                    <a:lnTo>
                      <a:pt x="199" y="120"/>
                    </a:lnTo>
                    <a:lnTo>
                      <a:pt x="197" y="130"/>
                    </a:lnTo>
                    <a:lnTo>
                      <a:pt x="193" y="139"/>
                    </a:lnTo>
                    <a:lnTo>
                      <a:pt x="189" y="148"/>
                    </a:lnTo>
                    <a:lnTo>
                      <a:pt x="184" y="156"/>
                    </a:lnTo>
                    <a:lnTo>
                      <a:pt x="178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8" y="36"/>
                    </a:lnTo>
                    <a:lnTo>
                      <a:pt x="184" y="44"/>
                    </a:lnTo>
                    <a:lnTo>
                      <a:pt x="189" y="52"/>
                    </a:lnTo>
                    <a:lnTo>
                      <a:pt x="193" y="61"/>
                    </a:lnTo>
                    <a:lnTo>
                      <a:pt x="197" y="70"/>
                    </a:lnTo>
                    <a:lnTo>
                      <a:pt x="199" y="80"/>
                    </a:lnTo>
                    <a:lnTo>
                      <a:pt x="200" y="90"/>
                    </a:lnTo>
                    <a:lnTo>
                      <a:pt x="201" y="100"/>
                    </a:lnTo>
                    <a:lnTo>
                      <a:pt x="201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Rectangle 162">
                <a:extLst>
                  <a:ext uri="{FF2B5EF4-FFF2-40B4-BE49-F238E27FC236}">
                    <a16:creationId xmlns:a16="http://schemas.microsoft.com/office/drawing/2014/main" id="{A208A750-6618-4877-BED9-1D9A7C68E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3333"/>
                <a:ext cx="211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3" name="Freeform 163">
                <a:extLst>
                  <a:ext uri="{FF2B5EF4-FFF2-40B4-BE49-F238E27FC236}">
                    <a16:creationId xmlns:a16="http://schemas.microsoft.com/office/drawing/2014/main" id="{E2774567-8C0B-4E4B-873D-95B40F649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3302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Rectangle 164">
                <a:extLst>
                  <a:ext uri="{FF2B5EF4-FFF2-40B4-BE49-F238E27FC236}">
                    <a16:creationId xmlns:a16="http://schemas.microsoft.com/office/drawing/2014/main" id="{BFA23425-36E6-4319-8F07-2956C0D87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3333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5" name="Freeform 165">
                <a:extLst>
                  <a:ext uri="{FF2B5EF4-FFF2-40B4-BE49-F238E27FC236}">
                    <a16:creationId xmlns:a16="http://schemas.microsoft.com/office/drawing/2014/main" id="{02B88AD6-997E-4662-A0A5-2E3015F20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5" y="3302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Rectangle 166">
                <a:extLst>
                  <a:ext uri="{FF2B5EF4-FFF2-40B4-BE49-F238E27FC236}">
                    <a16:creationId xmlns:a16="http://schemas.microsoft.com/office/drawing/2014/main" id="{F7E34EFA-121D-480E-92B7-3DC1F3A20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333"/>
                <a:ext cx="185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7" name="Freeform 167">
                <a:extLst>
                  <a:ext uri="{FF2B5EF4-FFF2-40B4-BE49-F238E27FC236}">
                    <a16:creationId xmlns:a16="http://schemas.microsoft.com/office/drawing/2014/main" id="{EE76AADD-2B73-4FA9-8F1F-A8A6B2448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5" y="2399"/>
                <a:ext cx="200" cy="200"/>
              </a:xfrm>
              <a:custGeom>
                <a:avLst/>
                <a:gdLst>
                  <a:gd name="T0" fmla="*/ 200 w 200"/>
                  <a:gd name="T1" fmla="*/ 100 h 200"/>
                  <a:gd name="T2" fmla="*/ 198 w 200"/>
                  <a:gd name="T3" fmla="*/ 120 h 200"/>
                  <a:gd name="T4" fmla="*/ 192 w 200"/>
                  <a:gd name="T5" fmla="*/ 139 h 200"/>
                  <a:gd name="T6" fmla="*/ 183 w 200"/>
                  <a:gd name="T7" fmla="*/ 156 h 200"/>
                  <a:gd name="T8" fmla="*/ 171 w 200"/>
                  <a:gd name="T9" fmla="*/ 171 h 200"/>
                  <a:gd name="T10" fmla="*/ 156 w 200"/>
                  <a:gd name="T11" fmla="*/ 183 h 200"/>
                  <a:gd name="T12" fmla="*/ 139 w 200"/>
                  <a:gd name="T13" fmla="*/ 192 h 200"/>
                  <a:gd name="T14" fmla="*/ 120 w 200"/>
                  <a:gd name="T15" fmla="*/ 198 h 200"/>
                  <a:gd name="T16" fmla="*/ 100 w 200"/>
                  <a:gd name="T17" fmla="*/ 200 h 200"/>
                  <a:gd name="T18" fmla="*/ 90 w 200"/>
                  <a:gd name="T19" fmla="*/ 199 h 200"/>
                  <a:gd name="T20" fmla="*/ 70 w 200"/>
                  <a:gd name="T21" fmla="*/ 196 h 200"/>
                  <a:gd name="T22" fmla="*/ 52 w 200"/>
                  <a:gd name="T23" fmla="*/ 188 h 200"/>
                  <a:gd name="T24" fmla="*/ 36 w 200"/>
                  <a:gd name="T25" fmla="*/ 177 h 200"/>
                  <a:gd name="T26" fmla="*/ 23 w 200"/>
                  <a:gd name="T27" fmla="*/ 164 h 200"/>
                  <a:gd name="T28" fmla="*/ 12 w 200"/>
                  <a:gd name="T29" fmla="*/ 148 h 200"/>
                  <a:gd name="T30" fmla="*/ 4 w 200"/>
                  <a:gd name="T31" fmla="*/ 130 h 200"/>
                  <a:gd name="T32" fmla="*/ 1 w 200"/>
                  <a:gd name="T33" fmla="*/ 110 h 200"/>
                  <a:gd name="T34" fmla="*/ 0 w 200"/>
                  <a:gd name="T35" fmla="*/ 100 h 200"/>
                  <a:gd name="T36" fmla="*/ 2 w 200"/>
                  <a:gd name="T37" fmla="*/ 80 h 200"/>
                  <a:gd name="T38" fmla="*/ 8 w 200"/>
                  <a:gd name="T39" fmla="*/ 61 h 200"/>
                  <a:gd name="T40" fmla="*/ 17 w 200"/>
                  <a:gd name="T41" fmla="*/ 44 h 200"/>
                  <a:gd name="T42" fmla="*/ 29 w 200"/>
                  <a:gd name="T43" fmla="*/ 29 h 200"/>
                  <a:gd name="T44" fmla="*/ 44 w 200"/>
                  <a:gd name="T45" fmla="*/ 17 h 200"/>
                  <a:gd name="T46" fmla="*/ 61 w 200"/>
                  <a:gd name="T47" fmla="*/ 8 h 200"/>
                  <a:gd name="T48" fmla="*/ 80 w 200"/>
                  <a:gd name="T49" fmla="*/ 2 h 200"/>
                  <a:gd name="T50" fmla="*/ 100 w 200"/>
                  <a:gd name="T51" fmla="*/ 0 h 200"/>
                  <a:gd name="T52" fmla="*/ 110 w 200"/>
                  <a:gd name="T53" fmla="*/ 1 h 200"/>
                  <a:gd name="T54" fmla="*/ 130 w 200"/>
                  <a:gd name="T55" fmla="*/ 4 h 200"/>
                  <a:gd name="T56" fmla="*/ 148 w 200"/>
                  <a:gd name="T57" fmla="*/ 12 h 200"/>
                  <a:gd name="T58" fmla="*/ 164 w 200"/>
                  <a:gd name="T59" fmla="*/ 23 h 200"/>
                  <a:gd name="T60" fmla="*/ 177 w 200"/>
                  <a:gd name="T61" fmla="*/ 36 h 200"/>
                  <a:gd name="T62" fmla="*/ 188 w 200"/>
                  <a:gd name="T63" fmla="*/ 52 h 200"/>
                  <a:gd name="T64" fmla="*/ 196 w 200"/>
                  <a:gd name="T65" fmla="*/ 70 h 200"/>
                  <a:gd name="T66" fmla="*/ 199 w 200"/>
                  <a:gd name="T67" fmla="*/ 90 h 200"/>
                  <a:gd name="T68" fmla="*/ 200 w 200"/>
                  <a:gd name="T69" fmla="*/ 1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200">
                    <a:moveTo>
                      <a:pt x="200" y="100"/>
                    </a:moveTo>
                    <a:lnTo>
                      <a:pt x="200" y="100"/>
                    </a:lnTo>
                    <a:lnTo>
                      <a:pt x="199" y="110"/>
                    </a:lnTo>
                    <a:lnTo>
                      <a:pt x="198" y="120"/>
                    </a:lnTo>
                    <a:lnTo>
                      <a:pt x="196" y="130"/>
                    </a:lnTo>
                    <a:lnTo>
                      <a:pt x="192" y="139"/>
                    </a:lnTo>
                    <a:lnTo>
                      <a:pt x="188" y="148"/>
                    </a:lnTo>
                    <a:lnTo>
                      <a:pt x="183" y="156"/>
                    </a:lnTo>
                    <a:lnTo>
                      <a:pt x="177" y="164"/>
                    </a:lnTo>
                    <a:lnTo>
                      <a:pt x="171" y="171"/>
                    </a:lnTo>
                    <a:lnTo>
                      <a:pt x="164" y="177"/>
                    </a:lnTo>
                    <a:lnTo>
                      <a:pt x="156" y="183"/>
                    </a:lnTo>
                    <a:lnTo>
                      <a:pt x="148" y="188"/>
                    </a:lnTo>
                    <a:lnTo>
                      <a:pt x="139" y="192"/>
                    </a:lnTo>
                    <a:lnTo>
                      <a:pt x="130" y="196"/>
                    </a:lnTo>
                    <a:lnTo>
                      <a:pt x="120" y="198"/>
                    </a:lnTo>
                    <a:lnTo>
                      <a:pt x="110" y="199"/>
                    </a:lnTo>
                    <a:lnTo>
                      <a:pt x="100" y="200"/>
                    </a:lnTo>
                    <a:lnTo>
                      <a:pt x="100" y="200"/>
                    </a:lnTo>
                    <a:lnTo>
                      <a:pt x="90" y="199"/>
                    </a:lnTo>
                    <a:lnTo>
                      <a:pt x="80" y="198"/>
                    </a:lnTo>
                    <a:lnTo>
                      <a:pt x="70" y="196"/>
                    </a:lnTo>
                    <a:lnTo>
                      <a:pt x="61" y="192"/>
                    </a:lnTo>
                    <a:lnTo>
                      <a:pt x="52" y="188"/>
                    </a:lnTo>
                    <a:lnTo>
                      <a:pt x="44" y="183"/>
                    </a:lnTo>
                    <a:lnTo>
                      <a:pt x="36" y="177"/>
                    </a:lnTo>
                    <a:lnTo>
                      <a:pt x="29" y="171"/>
                    </a:lnTo>
                    <a:lnTo>
                      <a:pt x="23" y="164"/>
                    </a:lnTo>
                    <a:lnTo>
                      <a:pt x="17" y="156"/>
                    </a:lnTo>
                    <a:lnTo>
                      <a:pt x="12" y="148"/>
                    </a:lnTo>
                    <a:lnTo>
                      <a:pt x="8" y="139"/>
                    </a:lnTo>
                    <a:lnTo>
                      <a:pt x="4" y="130"/>
                    </a:lnTo>
                    <a:lnTo>
                      <a:pt x="2" y="120"/>
                    </a:lnTo>
                    <a:lnTo>
                      <a:pt x="1" y="110"/>
                    </a:lnTo>
                    <a:lnTo>
                      <a:pt x="0" y="100"/>
                    </a:lnTo>
                    <a:lnTo>
                      <a:pt x="0" y="100"/>
                    </a:lnTo>
                    <a:lnTo>
                      <a:pt x="1" y="90"/>
                    </a:lnTo>
                    <a:lnTo>
                      <a:pt x="2" y="80"/>
                    </a:lnTo>
                    <a:lnTo>
                      <a:pt x="4" y="70"/>
                    </a:lnTo>
                    <a:lnTo>
                      <a:pt x="8" y="61"/>
                    </a:lnTo>
                    <a:lnTo>
                      <a:pt x="12" y="52"/>
                    </a:lnTo>
                    <a:lnTo>
                      <a:pt x="17" y="44"/>
                    </a:lnTo>
                    <a:lnTo>
                      <a:pt x="23" y="36"/>
                    </a:lnTo>
                    <a:lnTo>
                      <a:pt x="29" y="29"/>
                    </a:lnTo>
                    <a:lnTo>
                      <a:pt x="36" y="23"/>
                    </a:lnTo>
                    <a:lnTo>
                      <a:pt x="44" y="17"/>
                    </a:lnTo>
                    <a:lnTo>
                      <a:pt x="52" y="12"/>
                    </a:lnTo>
                    <a:lnTo>
                      <a:pt x="61" y="8"/>
                    </a:lnTo>
                    <a:lnTo>
                      <a:pt x="70" y="4"/>
                    </a:lnTo>
                    <a:lnTo>
                      <a:pt x="80" y="2"/>
                    </a:lnTo>
                    <a:lnTo>
                      <a:pt x="90" y="1"/>
                    </a:lnTo>
                    <a:lnTo>
                      <a:pt x="100" y="0"/>
                    </a:lnTo>
                    <a:lnTo>
                      <a:pt x="100" y="0"/>
                    </a:lnTo>
                    <a:lnTo>
                      <a:pt x="110" y="1"/>
                    </a:lnTo>
                    <a:lnTo>
                      <a:pt x="120" y="2"/>
                    </a:lnTo>
                    <a:lnTo>
                      <a:pt x="130" y="4"/>
                    </a:lnTo>
                    <a:lnTo>
                      <a:pt x="139" y="8"/>
                    </a:lnTo>
                    <a:lnTo>
                      <a:pt x="148" y="12"/>
                    </a:lnTo>
                    <a:lnTo>
                      <a:pt x="156" y="17"/>
                    </a:lnTo>
                    <a:lnTo>
                      <a:pt x="164" y="23"/>
                    </a:lnTo>
                    <a:lnTo>
                      <a:pt x="171" y="29"/>
                    </a:lnTo>
                    <a:lnTo>
                      <a:pt x="177" y="36"/>
                    </a:lnTo>
                    <a:lnTo>
                      <a:pt x="183" y="44"/>
                    </a:lnTo>
                    <a:lnTo>
                      <a:pt x="188" y="52"/>
                    </a:lnTo>
                    <a:lnTo>
                      <a:pt x="192" y="61"/>
                    </a:lnTo>
                    <a:lnTo>
                      <a:pt x="196" y="70"/>
                    </a:lnTo>
                    <a:lnTo>
                      <a:pt x="198" y="80"/>
                    </a:lnTo>
                    <a:lnTo>
                      <a:pt x="199" y="90"/>
                    </a:lnTo>
                    <a:lnTo>
                      <a:pt x="200" y="100"/>
                    </a:lnTo>
                    <a:lnTo>
                      <a:pt x="200" y="100"/>
                    </a:lnTo>
                    <a:close/>
                  </a:path>
                </a:pathLst>
              </a:custGeom>
              <a:solidFill>
                <a:srgbClr val="0068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Rectangle 168">
                <a:extLst>
                  <a:ext uri="{FF2B5EF4-FFF2-40B4-BE49-F238E27FC236}">
                    <a16:creationId xmlns:a16="http://schemas.microsoft.com/office/drawing/2014/main" id="{CA4209D5-A1DA-4FBD-AC9D-7E97F3DA7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2430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9" name="Rectangle 169">
                <a:extLst>
                  <a:ext uri="{FF2B5EF4-FFF2-40B4-BE49-F238E27FC236}">
                    <a16:creationId xmlns:a16="http://schemas.microsoft.com/office/drawing/2014/main" id="{CCBB263A-26D9-487A-9B4C-011173108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430"/>
                <a:ext cx="10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0" name="Rectangle 170">
                <a:extLst>
                  <a:ext uri="{FF2B5EF4-FFF2-40B4-BE49-F238E27FC236}">
                    <a16:creationId xmlns:a16="http://schemas.microsoft.com/office/drawing/2014/main" id="{FD72D0B9-9CD3-4062-94C1-88AEFF474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1593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Rectangle 171">
                <a:extLst>
                  <a:ext uri="{FF2B5EF4-FFF2-40B4-BE49-F238E27FC236}">
                    <a16:creationId xmlns:a16="http://schemas.microsoft.com/office/drawing/2014/main" id="{30A7CA26-9469-489E-800D-A50AAC4C5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625"/>
                <a:ext cx="210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2" name="Rectangle 172">
                <a:extLst>
                  <a:ext uri="{FF2B5EF4-FFF2-40B4-BE49-F238E27FC236}">
                    <a16:creationId xmlns:a16="http://schemas.microsoft.com/office/drawing/2014/main" id="{C471A020-CAC7-47A3-A515-A457354A4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3302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Rectangle 173">
                <a:extLst>
                  <a:ext uri="{FF2B5EF4-FFF2-40B4-BE49-F238E27FC236}">
                    <a16:creationId xmlns:a16="http://schemas.microsoft.com/office/drawing/2014/main" id="{6962983D-3738-41D4-9238-11633ADD7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3333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4" name="Rectangle 174">
                <a:extLst>
                  <a:ext uri="{FF2B5EF4-FFF2-40B4-BE49-F238E27FC236}">
                    <a16:creationId xmlns:a16="http://schemas.microsoft.com/office/drawing/2014/main" id="{138F84D2-AB21-4BAD-8199-D3A18BB17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3333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Line 175">
                <a:extLst>
                  <a:ext uri="{FF2B5EF4-FFF2-40B4-BE49-F238E27FC236}">
                    <a16:creationId xmlns:a16="http://schemas.microsoft.com/office/drawing/2014/main" id="{463F9D22-F9F2-4856-98FB-9A05DFBA6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2205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Line 176">
                <a:extLst>
                  <a:ext uri="{FF2B5EF4-FFF2-40B4-BE49-F238E27FC236}">
                    <a16:creationId xmlns:a16="http://schemas.microsoft.com/office/drawing/2014/main" id="{278A37E0-5819-4288-B444-220953ECD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2205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177">
                <a:extLst>
                  <a:ext uri="{FF2B5EF4-FFF2-40B4-BE49-F238E27FC236}">
                    <a16:creationId xmlns:a16="http://schemas.microsoft.com/office/drawing/2014/main" id="{807BB222-253F-4AFB-ACCD-B21B8C9F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5" y="281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178">
                <a:extLst>
                  <a:ext uri="{FF2B5EF4-FFF2-40B4-BE49-F238E27FC236}">
                    <a16:creationId xmlns:a16="http://schemas.microsoft.com/office/drawing/2014/main" id="{B37AC8B8-0115-4680-9E68-46CC3A5C7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5" y="2813"/>
                <a:ext cx="0" cy="0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Rectangle 179">
                <a:extLst>
                  <a:ext uri="{FF2B5EF4-FFF2-40B4-BE49-F238E27FC236}">
                    <a16:creationId xmlns:a16="http://schemas.microsoft.com/office/drawing/2014/main" id="{DD407101-7FCA-4D26-8A4C-03A80870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" y="170"/>
                <a:ext cx="3542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C13894"/>
                    </a:solidFill>
                    <a:effectLst/>
                    <a:latin typeface="Arial Bold" panose="020B0704020202020204" pitchFamily="34" charset="0"/>
                  </a:rPr>
                  <a:t>Overhead Bidirectional Three Phase Recloser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0" name="Rectangle 180">
                <a:extLst>
                  <a:ext uri="{FF2B5EF4-FFF2-40B4-BE49-F238E27FC236}">
                    <a16:creationId xmlns:a16="http://schemas.microsoft.com/office/drawing/2014/main" id="{023153BA-1FE9-4412-AEE4-C39033458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" y="450"/>
                <a:ext cx="1778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 dirty="0">
                    <a:ln>
                      <a:noFill/>
                    </a:ln>
                    <a:solidFill>
                      <a:srgbClr val="C13894"/>
                    </a:solidFill>
                    <a:effectLst/>
                    <a:latin typeface="Arial Bold" panose="020B0704020202020204" pitchFamily="34" charset="0"/>
                  </a:rPr>
                  <a:t>Utility Network Detailed Model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id="{8DE3220F-CC85-422B-B2D9-A36D16DDB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2721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Rectangle 182">
                <a:extLst>
                  <a:ext uri="{FF2B5EF4-FFF2-40B4-BE49-F238E27FC236}">
                    <a16:creationId xmlns:a16="http://schemas.microsoft.com/office/drawing/2014/main" id="{4B36F4CC-9E4E-436B-AFB8-4B622DFC5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752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3" name="Rectangle 183">
                <a:extLst>
                  <a:ext uri="{FF2B5EF4-FFF2-40B4-BE49-F238E27FC236}">
                    <a16:creationId xmlns:a16="http://schemas.microsoft.com/office/drawing/2014/main" id="{663E96EB-25CD-48EE-A28C-7CB05D4EA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752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84">
                <a:extLst>
                  <a:ext uri="{FF2B5EF4-FFF2-40B4-BE49-F238E27FC236}">
                    <a16:creationId xmlns:a16="http://schemas.microsoft.com/office/drawing/2014/main" id="{2544259D-082C-411D-9854-6BFB465D3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2077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Rectangle 185">
                <a:extLst>
                  <a:ext uri="{FF2B5EF4-FFF2-40B4-BE49-F238E27FC236}">
                    <a16:creationId xmlns:a16="http://schemas.microsoft.com/office/drawing/2014/main" id="{CCBBE043-DF88-42ED-B4A6-C3B5C56EA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108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6" name="Rectangle 186">
                <a:extLst>
                  <a:ext uri="{FF2B5EF4-FFF2-40B4-BE49-F238E27FC236}">
                    <a16:creationId xmlns:a16="http://schemas.microsoft.com/office/drawing/2014/main" id="{8F8E3A9F-E808-4C2F-9B83-52B9B251F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" y="2108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7" name="Line 187">
                <a:extLst>
                  <a:ext uri="{FF2B5EF4-FFF2-40B4-BE49-F238E27FC236}">
                    <a16:creationId xmlns:a16="http://schemas.microsoft.com/office/drawing/2014/main" id="{5E2CA5D7-C616-4A51-AB7E-22DA2AD5B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42" y="1615"/>
                <a:ext cx="0" cy="1787"/>
              </a:xfrm>
              <a:prstGeom prst="line">
                <a:avLst/>
              </a:prstGeom>
              <a:noFill/>
              <a:ln w="50800">
                <a:solidFill>
                  <a:srgbClr val="2824D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Rectangle 188">
                <a:extLst>
                  <a:ext uri="{FF2B5EF4-FFF2-40B4-BE49-F238E27FC236}">
                    <a16:creationId xmlns:a16="http://schemas.microsoft.com/office/drawing/2014/main" id="{C391916E-87F8-439F-B7F7-3CC07942A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593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189">
                <a:extLst>
                  <a:ext uri="{FF2B5EF4-FFF2-40B4-BE49-F238E27FC236}">
                    <a16:creationId xmlns:a16="http://schemas.microsoft.com/office/drawing/2014/main" id="{A760AD0E-B312-4DFC-8CF9-0F775A757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1" y="1625"/>
                <a:ext cx="210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LE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0" name="Rectangle 190">
                <a:extLst>
                  <a:ext uri="{FF2B5EF4-FFF2-40B4-BE49-F238E27FC236}">
                    <a16:creationId xmlns:a16="http://schemas.microsoft.com/office/drawing/2014/main" id="{46A4D190-774C-41BF-A8FE-9617BAEBE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3302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191">
                <a:extLst>
                  <a:ext uri="{FF2B5EF4-FFF2-40B4-BE49-F238E27FC236}">
                    <a16:creationId xmlns:a16="http://schemas.microsoft.com/office/drawing/2014/main" id="{9A66605C-6B8B-4EB2-A119-7074AF8A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3333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2" name="Rectangle 192">
                <a:extLst>
                  <a:ext uri="{FF2B5EF4-FFF2-40B4-BE49-F238E27FC236}">
                    <a16:creationId xmlns:a16="http://schemas.microsoft.com/office/drawing/2014/main" id="{24C75586-38DD-4CB6-8C97-5AD61AE3D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3333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Rectangle 193">
                <a:extLst>
                  <a:ext uri="{FF2B5EF4-FFF2-40B4-BE49-F238E27FC236}">
                    <a16:creationId xmlns:a16="http://schemas.microsoft.com/office/drawing/2014/main" id="{C551B963-04B4-44AB-94BD-35722FE13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2721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Rectangle 194">
                <a:extLst>
                  <a:ext uri="{FF2B5EF4-FFF2-40B4-BE49-F238E27FC236}">
                    <a16:creationId xmlns:a16="http://schemas.microsoft.com/office/drawing/2014/main" id="{444E7296-6A22-4DD7-8B79-3F0E0C052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2752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5" name="Rectangle 195">
                <a:extLst>
                  <a:ext uri="{FF2B5EF4-FFF2-40B4-BE49-F238E27FC236}">
                    <a16:creationId xmlns:a16="http://schemas.microsoft.com/office/drawing/2014/main" id="{995480C3-8270-4D88-AD5A-56FFE4237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2752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6" name="Rectangle 196">
                <a:extLst>
                  <a:ext uri="{FF2B5EF4-FFF2-40B4-BE49-F238E27FC236}">
                    <a16:creationId xmlns:a16="http://schemas.microsoft.com/office/drawing/2014/main" id="{9233ED44-1A80-4E33-83CA-64B4F105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2077"/>
                <a:ext cx="200" cy="200"/>
              </a:xfrm>
              <a:prstGeom prst="rect">
                <a:avLst/>
              </a:prstGeom>
              <a:solidFill>
                <a:srgbClr val="2E31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Rectangle 197">
                <a:extLst>
                  <a:ext uri="{FF2B5EF4-FFF2-40B4-BE49-F238E27FC236}">
                    <a16:creationId xmlns:a16="http://schemas.microsoft.com/office/drawing/2014/main" id="{45B40A19-BC01-476B-B085-4BA390FD6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" y="2108"/>
                <a:ext cx="129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T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8" name="Rectangle 198">
                <a:extLst>
                  <a:ext uri="{FF2B5EF4-FFF2-40B4-BE49-F238E27FC236}">
                    <a16:creationId xmlns:a16="http://schemas.microsoft.com/office/drawing/2014/main" id="{26CA1F08-95B5-4011-9DE2-CC64A06C5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5" y="2108"/>
                <a:ext cx="124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500" b="1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Arial Bold" panose="020B0704020202020204" pitchFamily="34" charset="0"/>
                  </a:rPr>
                  <a:t>a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9" name="Rectangle 199">
                <a:extLst>
                  <a:ext uri="{FF2B5EF4-FFF2-40B4-BE49-F238E27FC236}">
                    <a16:creationId xmlns:a16="http://schemas.microsoft.com/office/drawing/2014/main" id="{DF366368-3B06-4AD5-92ED-D8C802645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" y="2573"/>
                <a:ext cx="43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controller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0" name="Rectangle 200">
                <a:extLst>
                  <a:ext uri="{FF2B5EF4-FFF2-40B4-BE49-F238E27FC236}">
                    <a16:creationId xmlns:a16="http://schemas.microsoft.com/office/drawing/2014/main" id="{0180CD44-3A29-48D1-946A-C0847586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" y="2225"/>
                <a:ext cx="56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1ph recloser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1" name="Rectangle 201">
                <a:extLst>
                  <a:ext uri="{FF2B5EF4-FFF2-40B4-BE49-F238E27FC236}">
                    <a16:creationId xmlns:a16="http://schemas.microsoft.com/office/drawing/2014/main" id="{8EE92405-B4C0-4F2C-B124-3B9F54A78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2225"/>
                <a:ext cx="558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1ph arrester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Rectangle 202">
                <a:extLst>
                  <a:ext uri="{FF2B5EF4-FFF2-40B4-BE49-F238E27FC236}">
                    <a16:creationId xmlns:a16="http://schemas.microsoft.com/office/drawing/2014/main" id="{5DB82DBB-1EDC-4F0A-9014-883916A82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1581"/>
                <a:ext cx="190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line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3" name="Rectangle 203">
                <a:extLst>
                  <a:ext uri="{FF2B5EF4-FFF2-40B4-BE49-F238E27FC236}">
                    <a16:creationId xmlns:a16="http://schemas.microsoft.com/office/drawing/2014/main" id="{6BB84F55-8894-48D5-AA1F-6DF98904D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1696"/>
                <a:ext cx="201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end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Rectangle 204">
                <a:extLst>
                  <a:ext uri="{FF2B5EF4-FFF2-40B4-BE49-F238E27FC236}">
                    <a16:creationId xmlns:a16="http://schemas.microsoft.com/office/drawing/2014/main" id="{DA7BA13E-F0ED-4AF4-BA8C-4172D4969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2125"/>
                <a:ext cx="175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tap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Rectangle 206">
              <a:extLst>
                <a:ext uri="{FF2B5EF4-FFF2-40B4-BE49-F238E27FC236}">
                  <a16:creationId xmlns:a16="http://schemas.microsoft.com/office/drawing/2014/main" id="{B7EF97F2-D3E4-415B-B872-ED4A3CC4B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2129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207">
              <a:extLst>
                <a:ext uri="{FF2B5EF4-FFF2-40B4-BE49-F238E27FC236}">
                  <a16:creationId xmlns:a16="http://schemas.microsoft.com/office/drawing/2014/main" id="{E2D54604-E544-45AF-845F-05BF2F9E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1493"/>
              <a:ext cx="814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recloser assembly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8">
              <a:extLst>
                <a:ext uri="{FF2B5EF4-FFF2-40B4-BE49-F238E27FC236}">
                  <a16:creationId xmlns:a16="http://schemas.microsoft.com/office/drawing/2014/main" id="{3D58576F-BA89-4E4A-B8BD-862024393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4" y="700"/>
              <a:ext cx="2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pole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09">
              <a:extLst>
                <a:ext uri="{FF2B5EF4-FFF2-40B4-BE49-F238E27FC236}">
                  <a16:creationId xmlns:a16="http://schemas.microsoft.com/office/drawing/2014/main" id="{CB0CAD87-AB6A-4F45-88B6-7890FC6B9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2028"/>
              <a:ext cx="302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panose="020B0604020202090204" pitchFamily="34" charset="0"/>
                </a:rPr>
                <a:t>phase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210">
              <a:extLst>
                <a:ext uri="{FF2B5EF4-FFF2-40B4-BE49-F238E27FC236}">
                  <a16:creationId xmlns:a16="http://schemas.microsoft.com/office/drawing/2014/main" id="{293B8B01-77A0-4E93-8AEB-D3548A38B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028"/>
              <a:ext cx="13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panose="020B0604020202090204" pitchFamily="34" charset="0"/>
                </a:rPr>
                <a:t> 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211">
              <a:extLst>
                <a:ext uri="{FF2B5EF4-FFF2-40B4-BE49-F238E27FC236}">
                  <a16:creationId xmlns:a16="http://schemas.microsoft.com/office/drawing/2014/main" id="{86D94BAD-3135-4965-AD1D-B3ED29EC2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3249"/>
              <a:ext cx="398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panose="020B0604020202090204" pitchFamily="34" charset="0"/>
                </a:rPr>
                <a:t>phase 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212">
              <a:extLst>
                <a:ext uri="{FF2B5EF4-FFF2-40B4-BE49-F238E27FC236}">
                  <a16:creationId xmlns:a16="http://schemas.microsoft.com/office/drawing/2014/main" id="{67282DE9-CF03-4C9E-852C-FE01FA524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664"/>
              <a:ext cx="393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 Italic" panose="020B0604020202090204" pitchFamily="34" charset="0"/>
                </a:rPr>
                <a:t>phase 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213">
              <a:extLst>
                <a:ext uri="{FF2B5EF4-FFF2-40B4-BE49-F238E27FC236}">
                  <a16:creationId xmlns:a16="http://schemas.microsoft.com/office/drawing/2014/main" id="{451E7E46-F25C-4DA0-99D6-BA795AC3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3143"/>
              <a:ext cx="43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overhead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14">
              <a:extLst>
                <a:ext uri="{FF2B5EF4-FFF2-40B4-BE49-F238E27FC236}">
                  <a16:creationId xmlns:a16="http://schemas.microsoft.com/office/drawing/2014/main" id="{99D0B972-E625-457A-8229-ECA4CB58E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" y="3259"/>
              <a:ext cx="37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3ph line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215">
              <a:extLst>
                <a:ext uri="{FF2B5EF4-FFF2-40B4-BE49-F238E27FC236}">
                  <a16:creationId xmlns:a16="http://schemas.microsoft.com/office/drawing/2014/main" id="{1A94F7BC-7346-41A7-9772-30ED7065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143"/>
              <a:ext cx="439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overhead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216">
              <a:extLst>
                <a:ext uri="{FF2B5EF4-FFF2-40B4-BE49-F238E27FC236}">
                  <a16:creationId xmlns:a16="http://schemas.microsoft.com/office/drawing/2014/main" id="{E1EC85C3-F488-4B75-9ACF-A8BEB5EF2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3259"/>
              <a:ext cx="37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3ph line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7">
              <a:extLst>
                <a:ext uri="{FF2B5EF4-FFF2-40B4-BE49-F238E27FC236}">
                  <a16:creationId xmlns:a16="http://schemas.microsoft.com/office/drawing/2014/main" id="{8B6D5879-3F9B-4762-BF1E-2996E9755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1581"/>
              <a:ext cx="190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line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8">
              <a:extLst>
                <a:ext uri="{FF2B5EF4-FFF2-40B4-BE49-F238E27FC236}">
                  <a16:creationId xmlns:a16="http://schemas.microsoft.com/office/drawing/2014/main" id="{22CFA036-BA59-42F7-968F-A02112ACA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1696"/>
              <a:ext cx="2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9">
              <a:extLst>
                <a:ext uri="{FF2B5EF4-FFF2-40B4-BE49-F238E27FC236}">
                  <a16:creationId xmlns:a16="http://schemas.microsoft.com/office/drawing/2014/main" id="{C1634B9D-B027-4508-9F66-F2734B1F7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2755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0">
              <a:extLst>
                <a:ext uri="{FF2B5EF4-FFF2-40B4-BE49-F238E27FC236}">
                  <a16:creationId xmlns:a16="http://schemas.microsoft.com/office/drawing/2014/main" id="{01E50EEA-F6F7-4697-996D-657C5DE60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2763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1">
              <a:extLst>
                <a:ext uri="{FF2B5EF4-FFF2-40B4-BE49-F238E27FC236}">
                  <a16:creationId xmlns:a16="http://schemas.microsoft.com/office/drawing/2014/main" id="{0CCD7650-A65E-4CF9-AF9A-A4952920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" y="3408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2">
              <a:extLst>
                <a:ext uri="{FF2B5EF4-FFF2-40B4-BE49-F238E27FC236}">
                  <a16:creationId xmlns:a16="http://schemas.microsoft.com/office/drawing/2014/main" id="{AF0D1E85-2ECC-407C-85D4-2C094E280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3408"/>
              <a:ext cx="175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tap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23">
              <a:extLst>
                <a:ext uri="{FF2B5EF4-FFF2-40B4-BE49-F238E27FC236}">
                  <a16:creationId xmlns:a16="http://schemas.microsoft.com/office/drawing/2014/main" id="{E4B6597B-53E5-4D81-B9CA-428B9F7BE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2881"/>
              <a:ext cx="56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recloser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24">
              <a:extLst>
                <a:ext uri="{FF2B5EF4-FFF2-40B4-BE49-F238E27FC236}">
                  <a16:creationId xmlns:a16="http://schemas.microsoft.com/office/drawing/2014/main" id="{C49BC7A8-A3C6-449C-A5DD-EC5227871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3470"/>
              <a:ext cx="56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recloser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25">
              <a:extLst>
                <a:ext uri="{FF2B5EF4-FFF2-40B4-BE49-F238E27FC236}">
                  <a16:creationId xmlns:a16="http://schemas.microsoft.com/office/drawing/2014/main" id="{478B39FA-A05D-4EBF-967C-08905691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881"/>
              <a:ext cx="55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arrester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6">
              <a:extLst>
                <a:ext uri="{FF2B5EF4-FFF2-40B4-BE49-F238E27FC236}">
                  <a16:creationId xmlns:a16="http://schemas.microsoft.com/office/drawing/2014/main" id="{17EDCF22-95A9-4EEE-8C30-A764538C8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3470"/>
              <a:ext cx="55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arrester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27">
              <a:extLst>
                <a:ext uri="{FF2B5EF4-FFF2-40B4-BE49-F238E27FC236}">
                  <a16:creationId xmlns:a16="http://schemas.microsoft.com/office/drawing/2014/main" id="{8750AD47-B5A5-442E-BB8B-2F99423B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2225"/>
              <a:ext cx="55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arrester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28">
              <a:extLst>
                <a:ext uri="{FF2B5EF4-FFF2-40B4-BE49-F238E27FC236}">
                  <a16:creationId xmlns:a16="http://schemas.microsoft.com/office/drawing/2014/main" id="{5F026812-29D9-4D37-B9C4-E4145EBC4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2881"/>
              <a:ext cx="55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arrester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29">
              <a:extLst>
                <a:ext uri="{FF2B5EF4-FFF2-40B4-BE49-F238E27FC236}">
                  <a16:creationId xmlns:a16="http://schemas.microsoft.com/office/drawing/2014/main" id="{7B33BEF2-FB4C-4BDD-A78F-FB827221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3470"/>
              <a:ext cx="558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arrester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30">
              <a:extLst>
                <a:ext uri="{FF2B5EF4-FFF2-40B4-BE49-F238E27FC236}">
                  <a16:creationId xmlns:a16="http://schemas.microsoft.com/office/drawing/2014/main" id="{361F6856-9418-4992-AD27-F6B6A141C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513"/>
              <a:ext cx="7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transformer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31">
              <a:extLst>
                <a:ext uri="{FF2B5EF4-FFF2-40B4-BE49-F238E27FC236}">
                  <a16:creationId xmlns:a16="http://schemas.microsoft.com/office/drawing/2014/main" id="{2D7D1C1F-B4F3-4A0C-B78D-067D4FB18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2573"/>
              <a:ext cx="72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1ph transformer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66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443</Words>
  <Application>Microsoft Office PowerPoint</Application>
  <PresentationFormat>Widescreen</PresentationFormat>
  <Paragraphs>234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Bold</vt:lpstr>
      <vt:lpstr>Arial Italic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Zeiler</dc:creator>
  <cp:lastModifiedBy>Michael Miller</cp:lastModifiedBy>
  <cp:revision>8</cp:revision>
  <dcterms:created xsi:type="dcterms:W3CDTF">2019-03-07T18:45:54Z</dcterms:created>
  <dcterms:modified xsi:type="dcterms:W3CDTF">2019-03-08T19:45:48Z</dcterms:modified>
</cp:coreProperties>
</file>