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4"/>
  </p:notesMasterIdLst>
  <p:sldIdLst>
    <p:sldId id="256" r:id="rId2"/>
    <p:sldId id="265" r:id="rId3"/>
    <p:sldId id="258" r:id="rId4"/>
    <p:sldId id="259" r:id="rId5"/>
    <p:sldId id="464" r:id="rId6"/>
    <p:sldId id="260" r:id="rId7"/>
    <p:sldId id="408" r:id="rId8"/>
    <p:sldId id="419" r:id="rId9"/>
    <p:sldId id="261" r:id="rId10"/>
    <p:sldId id="262" r:id="rId11"/>
    <p:sldId id="311" r:id="rId12"/>
    <p:sldId id="480" r:id="rId13"/>
    <p:sldId id="266" r:id="rId14"/>
    <p:sldId id="522" r:id="rId15"/>
    <p:sldId id="267" r:id="rId16"/>
    <p:sldId id="273" r:id="rId17"/>
    <p:sldId id="368" r:id="rId18"/>
    <p:sldId id="369" r:id="rId19"/>
    <p:sldId id="348" r:id="rId20"/>
    <p:sldId id="355" r:id="rId21"/>
    <p:sldId id="370" r:id="rId22"/>
    <p:sldId id="350" r:id="rId23"/>
    <p:sldId id="357" r:id="rId24"/>
    <p:sldId id="372" r:id="rId25"/>
    <p:sldId id="351" r:id="rId26"/>
    <p:sldId id="358" r:id="rId27"/>
    <p:sldId id="374" r:id="rId28"/>
    <p:sldId id="352" r:id="rId29"/>
    <p:sldId id="360" r:id="rId30"/>
    <p:sldId id="361" r:id="rId31"/>
    <p:sldId id="364" r:id="rId32"/>
    <p:sldId id="465" r:id="rId33"/>
    <p:sldId id="466" r:id="rId34"/>
    <p:sldId id="467" r:id="rId35"/>
    <p:sldId id="469" r:id="rId36"/>
    <p:sldId id="468" r:id="rId37"/>
    <p:sldId id="375" r:id="rId38"/>
    <p:sldId id="353" r:id="rId39"/>
    <p:sldId id="367" r:id="rId40"/>
    <p:sldId id="376" r:id="rId41"/>
    <p:sldId id="354" r:id="rId42"/>
    <p:sldId id="421" r:id="rId43"/>
    <p:sldId id="377" r:id="rId44"/>
    <p:sldId id="356" r:id="rId45"/>
    <p:sldId id="274" r:id="rId46"/>
    <p:sldId id="474" r:id="rId47"/>
    <p:sldId id="292" r:id="rId48"/>
    <p:sldId id="293" r:id="rId49"/>
    <p:sldId id="307" r:id="rId50"/>
    <p:sldId id="330" r:id="rId51"/>
    <p:sldId id="332" r:id="rId52"/>
    <p:sldId id="333" r:id="rId53"/>
    <p:sldId id="331" r:id="rId54"/>
    <p:sldId id="296" r:id="rId55"/>
    <p:sldId id="297" r:id="rId56"/>
    <p:sldId id="298" r:id="rId57"/>
    <p:sldId id="478" r:id="rId58"/>
    <p:sldId id="482" r:id="rId59"/>
    <p:sldId id="483" r:id="rId60"/>
    <p:sldId id="484" r:id="rId61"/>
    <p:sldId id="486" r:id="rId62"/>
    <p:sldId id="487" r:id="rId63"/>
    <p:sldId id="490" r:id="rId64"/>
    <p:sldId id="491" r:id="rId65"/>
    <p:sldId id="492" r:id="rId66"/>
    <p:sldId id="493" r:id="rId67"/>
    <p:sldId id="494" r:id="rId68"/>
    <p:sldId id="495" r:id="rId69"/>
    <p:sldId id="496" r:id="rId70"/>
    <p:sldId id="523" r:id="rId71"/>
    <p:sldId id="497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0089AC6-7917-0A47-96BD-FD9AB88B23B5}">
          <p14:sldIdLst>
            <p14:sldId id="256"/>
            <p14:sldId id="265"/>
          </p14:sldIdLst>
        </p14:section>
        <p14:section name="Core" id="{1C4CCE96-9E39-354E-AD65-4A0DE3AC951F}">
          <p14:sldIdLst>
            <p14:sldId id="258"/>
            <p14:sldId id="259"/>
            <p14:sldId id="464"/>
            <p14:sldId id="260"/>
            <p14:sldId id="408"/>
            <p14:sldId id="419"/>
            <p14:sldId id="261"/>
            <p14:sldId id="262"/>
            <p14:sldId id="311"/>
            <p14:sldId id="480"/>
            <p14:sldId id="266"/>
            <p14:sldId id="522"/>
            <p14:sldId id="267"/>
          </p14:sldIdLst>
        </p14:section>
        <p14:section name="Definition" id="{B56A90C2-221C-9E40-8A09-5B94ECC90B9E}">
          <p14:sldIdLst>
            <p14:sldId id="273"/>
            <p14:sldId id="368"/>
            <p14:sldId id="369"/>
            <p14:sldId id="348"/>
            <p14:sldId id="355"/>
            <p14:sldId id="370"/>
            <p14:sldId id="350"/>
            <p14:sldId id="357"/>
            <p14:sldId id="372"/>
            <p14:sldId id="351"/>
            <p14:sldId id="358"/>
            <p14:sldId id="374"/>
            <p14:sldId id="352"/>
            <p14:sldId id="360"/>
            <p14:sldId id="361"/>
            <p14:sldId id="364"/>
            <p14:sldId id="465"/>
            <p14:sldId id="466"/>
            <p14:sldId id="467"/>
            <p14:sldId id="469"/>
            <p14:sldId id="468"/>
            <p14:sldId id="375"/>
            <p14:sldId id="353"/>
            <p14:sldId id="367"/>
            <p14:sldId id="376"/>
            <p14:sldId id="354"/>
            <p14:sldId id="421"/>
            <p14:sldId id="377"/>
            <p14:sldId id="356"/>
          </p14:sldIdLst>
        </p14:section>
        <p14:section name="Network Topology" id="{C601A965-F979-6A48-9368-1D7B418284B3}">
          <p14:sldIdLst>
            <p14:sldId id="274"/>
            <p14:sldId id="474"/>
            <p14:sldId id="292"/>
            <p14:sldId id="293"/>
            <p14:sldId id="307"/>
            <p14:sldId id="330"/>
            <p14:sldId id="332"/>
            <p14:sldId id="333"/>
            <p14:sldId id="331"/>
            <p14:sldId id="296"/>
            <p14:sldId id="297"/>
            <p14:sldId id="298"/>
          </p14:sldIdLst>
        </p14:section>
        <p14:section name="Tracing" id="{92F6040E-C646-814B-8344-E3A461F84F12}">
          <p14:sldIdLst>
            <p14:sldId id="478"/>
            <p14:sldId id="482"/>
            <p14:sldId id="483"/>
            <p14:sldId id="484"/>
            <p14:sldId id="486"/>
            <p14:sldId id="487"/>
            <p14:sldId id="490"/>
            <p14:sldId id="491"/>
            <p14:sldId id="492"/>
            <p14:sldId id="493"/>
            <p14:sldId id="494"/>
            <p14:sldId id="495"/>
            <p14:sldId id="496"/>
            <p14:sldId id="523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eehan" initials="B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2"/>
    <a:srgbClr val="FFE4E4"/>
    <a:srgbClr val="FFBFBE"/>
    <a:srgbClr val="FF6F74"/>
    <a:srgbClr val="E9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commentAuthors" Target="commentAuthors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CA47F-CFBB-4B60-8C5E-6B90C10F4BB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F3AC-808B-4AE2-B9B9-E243234D2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D37F-82D7-452B-99C3-C7C587FBC685}" type="datetime1">
              <a:rPr lang="en-US" smtClean="0"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C3DB-5CA4-4A3B-96EA-854CF589CD83}" type="datetime1">
              <a:rPr lang="en-US" smtClean="0"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65C6A76-9D11-4295-B91C-B212E083FEFC}" type="datetime1">
              <a:rPr lang="en-US" smtClean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D88766-CD0B-4D8F-B398-72E95A361AF9}" type="datetime1">
              <a:rPr lang="en-US" smtClean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752" y="286603"/>
            <a:ext cx="1163796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57" y="1845734"/>
            <a:ext cx="5762883" cy="402335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6922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9DDE7E2-AA26-493C-B87A-F41901C93AA0}" type="datetime1">
              <a:rPr lang="en-US" smtClean="0"/>
              <a:pPr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A89376A-D781-4ED3-B019-F6299688565D}" type="datetime1">
              <a:rPr lang="en-US" smtClean="0"/>
              <a:pPr/>
              <a:t>10/6/16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6" name="Rectangle 5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E041A56-1DE7-4C53-852B-31683EF70AB3}" type="datetime1">
              <a:rPr lang="en-US" smtClean="0"/>
              <a:pPr/>
              <a:t>10/6/16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15EB650-D36E-46AF-84CC-A62591750C22}" type="datetime1">
              <a:rPr lang="en-US" smtClean="0"/>
              <a:pPr/>
              <a:t>10/6/16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30E121-1913-431B-9706-0CAB29C1EB4D}" type="datetime1">
              <a:rPr lang="en-US" smtClean="0"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ADC-8355-4612-B293-44400AF1BDFA}" type="datetime1">
              <a:rPr lang="en-US" smtClean="0"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077" y="286604"/>
            <a:ext cx="11599085" cy="1151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077" y="1845734"/>
            <a:ext cx="11586126" cy="4555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 useBgFill="1">
        <p:nvSpPr>
          <p:cNvPr id="11" name="Rectangle 10"/>
          <p:cNvSpPr/>
          <p:nvPr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F99ADEC-3F84-4BEA-A045-15342BE26CDE}" type="datetime1">
              <a:rPr lang="en-US" smtClean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 Network 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11 Overview</a:t>
            </a:r>
          </a:p>
          <a:p>
            <a:r>
              <a:rPr lang="en-US" dirty="0" smtClean="0"/>
              <a:t>September 7,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</a:t>
            </a:r>
            <a:r>
              <a:rPr lang="en-US" dirty="0" err="1" smtClean="0"/>
              <a:t>Subnetworks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SetSubnetworkSource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networkSourceElement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string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subnetworkSourceName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b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 string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tierName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string description, string notes) : void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DropSubnetworkSource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networkSourceElement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r>
              <a:rPr lang="en-US" dirty="0" smtClean="0"/>
              <a:t>These routines add and remove </a:t>
            </a:r>
            <a:r>
              <a:rPr lang="en-US" dirty="0" err="1" smtClean="0"/>
              <a:t>subnetwork</a:t>
            </a:r>
            <a:r>
              <a:rPr lang="en-US" dirty="0" smtClean="0"/>
              <a:t> sources from the network</a:t>
            </a:r>
          </a:p>
          <a:p>
            <a:r>
              <a:rPr lang="en-US" dirty="0"/>
              <a:t>These routines create dirty areas; they do not update the network index</a:t>
            </a:r>
          </a:p>
          <a:p>
            <a:r>
              <a:rPr lang="en-US" dirty="0" smtClean="0"/>
              <a:t>Calls </a:t>
            </a:r>
            <a:r>
              <a:rPr lang="en-US" dirty="0"/>
              <a:t>to these routines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UpdateSubnetwork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DomainNetwork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domainNetwork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, Tier tier, string 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subnetworkSourceName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) : void</a:t>
            </a:r>
            <a:endParaRPr lang="en-US" sz="19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Updates the given </a:t>
            </a:r>
            <a:r>
              <a:rPr lang="en-US" dirty="0" err="1" smtClean="0"/>
              <a:t>subnetwork</a:t>
            </a:r>
            <a:r>
              <a:rPr lang="en-US" dirty="0" smtClean="0"/>
              <a:t>.  This is the equivalent of running the Update </a:t>
            </a:r>
            <a:r>
              <a:rPr lang="en-US" dirty="0" err="1" smtClean="0"/>
              <a:t>Subnetwork</a:t>
            </a:r>
            <a:r>
              <a:rPr lang="en-US" dirty="0"/>
              <a:t> </a:t>
            </a:r>
            <a:r>
              <a:rPr lang="en-US" dirty="0" err="1" smtClean="0"/>
              <a:t>geoprocessing</a:t>
            </a:r>
            <a:r>
              <a:rPr lang="en-US" dirty="0" smtClean="0"/>
              <a:t> tool on the specified </a:t>
            </a:r>
            <a:r>
              <a:rPr lang="en-US" dirty="0" err="1" smtClean="0"/>
              <a:t>subnetwork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More </a:t>
            </a:r>
            <a:r>
              <a:rPr lang="en-US" dirty="0" err="1" smtClean="0">
                <a:solidFill>
                  <a:srgbClr val="FF0000"/>
                </a:solidFill>
              </a:rPr>
              <a:t>Subnetwork</a:t>
            </a:r>
            <a:r>
              <a:rPr lang="en-US" dirty="0" smtClean="0">
                <a:solidFill>
                  <a:srgbClr val="FF0000"/>
                </a:solidFill>
              </a:rPr>
              <a:t> routines will be added to the SDK in a future alpha release.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Validate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ValidateNetworkTopology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(Geometry extent)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ValidationResult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ValidateNetworkTopology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ValidationResult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Updates </a:t>
            </a:r>
            <a:r>
              <a:rPr lang="en-US" sz="2400" dirty="0" smtClean="0"/>
              <a:t>network topology within the provided extent.  If the extent parameter is missing or null, the extent </a:t>
            </a:r>
            <a:r>
              <a:rPr lang="en-US" sz="2400" dirty="0"/>
              <a:t>of the utility </a:t>
            </a:r>
            <a:r>
              <a:rPr lang="en-US" sz="2400" dirty="0" smtClean="0"/>
              <a:t>network is used.</a:t>
            </a:r>
          </a:p>
          <a:p>
            <a:r>
              <a:rPr lang="en-US" sz="2400" dirty="0"/>
              <a:t>Calls to </a:t>
            </a:r>
            <a:r>
              <a:rPr lang="en-US" sz="2400" dirty="0" smtClean="0"/>
              <a:t>this routine </a:t>
            </a:r>
            <a:r>
              <a:rPr lang="en-US" sz="2400" dirty="0"/>
              <a:t>must be wrapped in a transaction</a:t>
            </a:r>
          </a:p>
          <a:p>
            <a:pPr lvl="1"/>
            <a:r>
              <a:rPr lang="en-US" sz="2000" dirty="0"/>
              <a:t>Called from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491591"/>
            <a:ext cx="11586126" cy="5168883"/>
          </a:xfrm>
        </p:spPr>
        <p:txBody>
          <a:bodyPr>
            <a:normAutofit/>
          </a:bodyPr>
          <a:lstStyle/>
          <a:p>
            <a:r>
              <a:rPr lang="en-US" dirty="0" smtClean="0"/>
              <a:t>This class is used to return information from a call to </a:t>
            </a:r>
            <a:r>
              <a:rPr lang="en-US" dirty="0" err="1" smtClean="0"/>
              <a:t>UtilityNetwork.ValidateTopology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UpdateLocalTime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DateTime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DateTime</a:t>
            </a:r>
            <a:r>
              <a:rPr lang="en-US" dirty="0" smtClean="0"/>
              <a:t> when the </a:t>
            </a:r>
            <a:r>
              <a:rPr lang="en-US" dirty="0" err="1" smtClean="0"/>
              <a:t>ValidateTopology</a:t>
            </a:r>
            <a:r>
              <a:rPr lang="en-US" dirty="0" smtClean="0"/>
              <a:t>() call took place, converted to the time zone of the ArcGIS Pro client machine.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HasErrors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there are any errors in the entire network topology.</a:t>
            </a:r>
          </a:p>
          <a:p>
            <a:pPr marL="0" indent="0">
              <a:buNone/>
            </a:pP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NumberOfDirtyAreas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number of dirty areas that were processed in the call to </a:t>
            </a:r>
            <a:r>
              <a:rPr lang="en-US" dirty="0" err="1" smtClean="0"/>
              <a:t>ValidateTopology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sz="2100" dirty="0" err="1" smtClean="0">
                <a:solidFill>
                  <a:schemeClr val="accent2"/>
                </a:solidFill>
                <a:latin typeface="Consolas"/>
                <a:cs typeface="Consolas"/>
              </a:rPr>
              <a:t>IsFullUpdate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true if the </a:t>
            </a:r>
            <a:r>
              <a:rPr lang="en-US" dirty="0" err="1" smtClean="0"/>
              <a:t>ValidateTopology</a:t>
            </a:r>
            <a:r>
              <a:rPr lang="en-US" dirty="0" smtClean="0"/>
              <a:t> call was executed on the entire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Network Topology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GetExtent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Envelope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Returns the extent of the </a:t>
            </a:r>
            <a:r>
              <a:rPr lang="en-US" sz="2400" dirty="0" smtClean="0"/>
              <a:t>feature classes within the network (same as other controller datasets in the product)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GetState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UtilityNetworkState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Returns the state of the </a:t>
            </a:r>
            <a:r>
              <a:rPr lang="en-US" sz="2400" dirty="0" smtClean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097" y="3978667"/>
            <a:ext cx="391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6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state of </a:t>
            </a:r>
            <a:r>
              <a:rPr lang="en-US" dirty="0"/>
              <a:t>the utility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HasDirtyAreas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contains any dirty areas.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HasErrors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has any errors.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IsNetworkTopologyEnabled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is enabled.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LastConsistentMoment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DateTime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</a:t>
            </a:r>
            <a:r>
              <a:rPr lang="en-US" dirty="0" err="1" smtClean="0"/>
              <a:t>DateTime</a:t>
            </a:r>
            <a:r>
              <a:rPr lang="en-US" dirty="0" smtClean="0"/>
              <a:t> of the last </a:t>
            </a:r>
            <a:r>
              <a:rPr lang="en-US" dirty="0"/>
              <a:t>time that the utility </a:t>
            </a:r>
            <a:r>
              <a:rPr lang="en-US" dirty="0" smtClean="0"/>
              <a:t>network was fully validated.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0" y="141738"/>
            <a:ext cx="391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Get </a:t>
            </a:r>
            <a:r>
              <a:rPr lang="en-US" dirty="0"/>
              <a:t>Other Utility </a:t>
            </a:r>
            <a:r>
              <a:rPr lang="en-US" dirty="0" smtClean="0"/>
              <a:t>Network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UtilityNetwork</a:t>
            </a:r>
            <a:r>
              <a:rPr lang="en-US" sz="2800" dirty="0" smtClean="0"/>
              <a:t> object also serves a central access point to several </a:t>
            </a:r>
            <a:r>
              <a:rPr lang="en-US" sz="2800" dirty="0"/>
              <a:t>other utility </a:t>
            </a:r>
            <a:r>
              <a:rPr lang="en-US" sz="2800" dirty="0" smtClean="0"/>
              <a:t>network classes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GetTraceManager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TraceManager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Tracing section of this document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GetDefinition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Definition section of this document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GetDiagramDataset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DiagramDataset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Diagrams section of this document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GetNetworkTopology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UtilityNetworkTopology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Network Topology section of this document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2026" y="0"/>
            <a:ext cx="204766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077" y="1845734"/>
            <a:ext cx="5423607" cy="45554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UtilityNetworkDefinition</a:t>
            </a:r>
            <a:r>
              <a:rPr lang="en-US" sz="2400" dirty="0" smtClean="0"/>
              <a:t> class provides information about a utility network.</a:t>
            </a:r>
          </a:p>
          <a:p>
            <a:r>
              <a:rPr lang="en-US" sz="2400" dirty="0" smtClean="0"/>
              <a:t>This includes information about domain networks, network sources, association rules, terminals, and network attributes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UtilityNetworkDefinition</a:t>
            </a:r>
            <a:r>
              <a:rPr lang="en-US" sz="2400" dirty="0" smtClean="0"/>
              <a:t> object is obtained through a call to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UtilityNetwork.GetDefinition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0" y="1837159"/>
            <a:ext cx="6057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document provides an overview </a:t>
            </a:r>
            <a:r>
              <a:rPr lang="en-US" sz="2400" dirty="0"/>
              <a:t>of the utility </a:t>
            </a:r>
            <a:r>
              <a:rPr lang="en-US" sz="2400" dirty="0" smtClean="0"/>
              <a:t>network SDK</a:t>
            </a:r>
          </a:p>
          <a:p>
            <a:r>
              <a:rPr lang="en-US" sz="2400" dirty="0"/>
              <a:t>SDK Sections:</a:t>
            </a:r>
          </a:p>
          <a:p>
            <a:pPr lvl="1"/>
            <a:r>
              <a:rPr lang="en-US" sz="2100" dirty="0"/>
              <a:t>Core</a:t>
            </a:r>
          </a:p>
          <a:p>
            <a:pPr lvl="1"/>
            <a:r>
              <a:rPr lang="en-US" sz="2100" dirty="0"/>
              <a:t>Definition</a:t>
            </a:r>
          </a:p>
          <a:p>
            <a:pPr lvl="1"/>
            <a:r>
              <a:rPr lang="en-US" sz="2100" dirty="0" smtClean="0"/>
              <a:t>Network Topology</a:t>
            </a:r>
            <a:endParaRPr lang="en-US" sz="2100" dirty="0"/>
          </a:p>
          <a:p>
            <a:pPr lvl="1"/>
            <a:r>
              <a:rPr lang="en-US" sz="2100" dirty="0" smtClean="0"/>
              <a:t>Tracing</a:t>
            </a:r>
          </a:p>
          <a:p>
            <a:pPr lvl="1"/>
            <a:r>
              <a:rPr lang="en-US" sz="2100" dirty="0" smtClean="0"/>
              <a:t>Diagrams</a:t>
            </a:r>
            <a:endParaRPr lang="en-US" sz="21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5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: General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DatasetType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DatasetType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Returns the dataset type.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This is identical to the value returned by </a:t>
            </a:r>
            <a:r>
              <a:rPr lang="en-US" sz="20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UtilityNetwork.Type</a:t>
            </a:r>
            <a:r>
              <a:rPr lang="en-US" sz="2400" dirty="0" smtClean="0">
                <a:solidFill>
                  <a:schemeClr val="tx1"/>
                </a:solidFill>
              </a:rPr>
              <a:t>.  Both properties are included to conform with the convention established by other dataset types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GetServiceTerritoryEnvelope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Envelope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Returns the extent of the </a:t>
            </a:r>
            <a:r>
              <a:rPr lang="en-US" sz="2400" dirty="0" smtClean="0"/>
              <a:t>utility network (i.e., the extent of the service territory + 10%).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Note that this can be slightly different than the value returned by </a:t>
            </a:r>
            <a:r>
              <a:rPr lang="en-US" sz="2400" dirty="0" err="1" smtClean="0"/>
              <a:t>UtilityNetwork.GetExtent</a:t>
            </a:r>
            <a:r>
              <a:rPr lang="en-US" sz="240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2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38211" y="894099"/>
            <a:ext cx="203470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: Domain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domain network represents an industry domain</a:t>
            </a:r>
          </a:p>
          <a:p>
            <a:r>
              <a:rPr lang="en-US" sz="2400" dirty="0" smtClean="0"/>
              <a:t>Some examples include electric distribution, electric transmission, gas, and water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UtilityNetworkDefinition.GetDomainNetworks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DomainNetwork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000" dirty="0" smtClean="0"/>
              <a:t>Returns a list of domain networks included with </a:t>
            </a:r>
            <a:r>
              <a:rPr lang="en-US" sz="2000" dirty="0"/>
              <a:t>this utility </a:t>
            </a:r>
            <a:r>
              <a:rPr lang="en-US" sz="2000" dirty="0" smtClean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3"/>
            <a:ext cx="11586126" cy="4879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identifier for the domain network.  This identifier is </a:t>
            </a:r>
            <a:br>
              <a:rPr lang="en-US" dirty="0" smtClean="0"/>
            </a:br>
            <a:r>
              <a:rPr lang="en-US" dirty="0" smtClean="0"/>
              <a:t>unique within </a:t>
            </a:r>
            <a:r>
              <a:rPr lang="en-US" dirty="0"/>
              <a:t>a single utility </a:t>
            </a:r>
            <a:r>
              <a:rPr lang="en-US" dirty="0" smtClean="0"/>
              <a:t>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string</a:t>
            </a:r>
          </a:p>
          <a:p>
            <a:pPr lvl="1"/>
            <a:r>
              <a:rPr lang="en-US" dirty="0" smtClean="0"/>
              <a:t>A user-readable string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Type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UtilityNetworkDomainType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type of this domain network (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Custom, Structure,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ElectricDistribution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ElectricTransmission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, Gas,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WaterDistribution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WaterTransmission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CathodicProtection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routine will be removed in a future alpha.  Currently it always returns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Custom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NetworkSources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&lt;NetworkSource&gt;</a:t>
            </a:r>
          </a:p>
          <a:p>
            <a:pPr lvl="1"/>
            <a:r>
              <a:rPr lang="en-US" dirty="0" smtClean="0"/>
              <a:t>The list of network sources for this domain network.  Network sources are described later in this document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Tiers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&lt;Tier&gt;</a:t>
            </a:r>
          </a:p>
          <a:p>
            <a:pPr lvl="1"/>
            <a:r>
              <a:rPr lang="en-US" dirty="0" smtClean="0"/>
              <a:t>Returns the tiers in this domain network.  Tiers are described later in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740" y="216231"/>
            <a:ext cx="5990260" cy="28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62516" y="2080239"/>
            <a:ext cx="203470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1" y="1805628"/>
            <a:ext cx="11586126" cy="5052372"/>
          </a:xfrm>
        </p:spPr>
        <p:txBody>
          <a:bodyPr>
            <a:noAutofit/>
          </a:bodyPr>
          <a:lstStyle/>
          <a:p>
            <a:r>
              <a:rPr lang="en-US" dirty="0" smtClean="0"/>
              <a:t>Tiers demarcate a logical level within the network</a:t>
            </a:r>
          </a:p>
          <a:p>
            <a:pPr lvl="1"/>
            <a:r>
              <a:rPr lang="en-US" dirty="0"/>
              <a:t>E.g., in an electric distribution network, there </a:t>
            </a:r>
            <a:r>
              <a:rPr lang="en-US" dirty="0" smtClean="0"/>
              <a:t>may be </a:t>
            </a:r>
            <a:br>
              <a:rPr lang="en-US" dirty="0" smtClean="0"/>
            </a:br>
            <a:r>
              <a:rPr lang="en-US" dirty="0" err="1" smtClean="0"/>
              <a:t>Subtransmission</a:t>
            </a:r>
            <a:r>
              <a:rPr lang="en-US" dirty="0"/>
              <a:t>, </a:t>
            </a:r>
            <a:r>
              <a:rPr lang="en-US" dirty="0" err="1" smtClean="0"/>
              <a:t>MediumVoltage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LowVoltage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tiers</a:t>
            </a:r>
            <a:endParaRPr lang="en-US" dirty="0"/>
          </a:p>
          <a:p>
            <a:pPr lvl="1"/>
            <a:r>
              <a:rPr lang="en-US" dirty="0"/>
              <a:t>Some networks may only have one tier, such as electric </a:t>
            </a:r>
            <a:r>
              <a:rPr lang="en-US" dirty="0" smtClean="0"/>
              <a:t>transmission</a:t>
            </a:r>
          </a:p>
          <a:p>
            <a:r>
              <a:rPr lang="en-US" dirty="0" smtClean="0"/>
              <a:t>Tiers are value objects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IsSourceNameRequired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Determines whether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 require a 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IsSourceNameUnique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Determines whether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 require unique names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GetAllowedSourceSubtypes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&lt;Subtype&gt;</a:t>
            </a:r>
          </a:p>
          <a:p>
            <a:pPr lvl="1"/>
            <a:r>
              <a:rPr lang="en-US" dirty="0" smtClean="0"/>
              <a:t>Returns a list of subtypes that can be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routine will be changed in a future alpha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0"/>
            <a:ext cx="5041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GetDiagramTemplateNames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&lt;string&gt;</a:t>
            </a:r>
          </a:p>
          <a:p>
            <a:pPr lvl="1"/>
            <a:r>
              <a:rPr lang="en-US" sz="2400" dirty="0"/>
              <a:t>Returns the default diagram templates for this tier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Name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lvl="1"/>
            <a:r>
              <a:rPr lang="en-US" sz="2400" dirty="0"/>
              <a:t>The name of the tier (e.g., “Medium voltage”)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Rank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int</a:t>
            </a:r>
          </a:p>
          <a:p>
            <a:pPr lvl="1"/>
            <a:r>
              <a:rPr lang="en-US" sz="2400" dirty="0" smtClean="0"/>
              <a:t>The numeric rank of the tier.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TopologyType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TierTopologyType</a:t>
            </a:r>
            <a:endParaRPr lang="en-US" sz="24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smtClean="0"/>
              <a:t>The type of </a:t>
            </a:r>
            <a:r>
              <a:rPr lang="en-US" sz="2400" dirty="0" err="1" smtClean="0"/>
              <a:t>subnetworks</a:t>
            </a:r>
            <a:r>
              <a:rPr lang="en-US" sz="2400" dirty="0" smtClean="0"/>
              <a:t> that are supported</a:t>
            </a:r>
          </a:p>
          <a:p>
            <a:pPr lvl="1"/>
            <a:r>
              <a:rPr lang="en-US" sz="2400" dirty="0" err="1" smtClean="0"/>
              <a:t>TierTopologyType</a:t>
            </a:r>
            <a:r>
              <a:rPr lang="en-US" sz="2400" dirty="0" smtClean="0"/>
              <a:t> is an </a:t>
            </a:r>
            <a:r>
              <a:rPr lang="en-US" sz="2400" dirty="0" err="1" smtClean="0"/>
              <a:t>enum</a:t>
            </a:r>
            <a:r>
              <a:rPr lang="en-US" sz="2400" dirty="0" smtClean="0"/>
              <a:t> with the values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Radial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MultifeedRadial</a:t>
            </a:r>
            <a:r>
              <a:rPr lang="en-US" sz="2400" dirty="0" smtClean="0"/>
              <a:t> and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Mesh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0"/>
            <a:ext cx="5041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62788" y="2994813"/>
            <a:ext cx="6077165" cy="2165997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Network Source is a feature class that can serve as sources of information for </a:t>
            </a:r>
            <a:r>
              <a:rPr lang="en-US" sz="2800" dirty="0"/>
              <a:t>a utility </a:t>
            </a:r>
            <a:r>
              <a:rPr lang="en-US" sz="2800" dirty="0" smtClean="0"/>
              <a:t>network .  It should not be confused with a </a:t>
            </a:r>
            <a:r>
              <a:rPr lang="en-US" sz="2800" dirty="0" err="1" smtClean="0"/>
              <a:t>subnetwork</a:t>
            </a:r>
            <a:r>
              <a:rPr lang="en-US" sz="2800" dirty="0" smtClean="0"/>
              <a:t> source.</a:t>
            </a:r>
          </a:p>
          <a:p>
            <a:r>
              <a:rPr lang="en-US" sz="2800" dirty="0" smtClean="0"/>
              <a:t>Network Sources can be obtained with four different routines: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UtilityNetworkDefinition.GetNetworkSource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networkSourceName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) : NetworkSource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UtilityNetworkDefinition.GetNetworkSources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&lt;NetworkSource&gt;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DomainNetwork.NetworkSources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&lt;NetworkSource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6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NetworkSource is the abstract base class for the Network </a:t>
            </a:r>
            <a:br>
              <a:rPr lang="en-US" sz="2400" dirty="0" smtClean="0"/>
            </a:br>
            <a:r>
              <a:rPr lang="en-US" sz="2400" dirty="0" smtClean="0"/>
              <a:t>Source class</a:t>
            </a:r>
            <a:r>
              <a:rPr lang="en-US" sz="2400" dirty="0"/>
              <a:t> </a:t>
            </a:r>
            <a:r>
              <a:rPr lang="en-US" sz="2400" dirty="0" smtClean="0"/>
              <a:t>family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ID : int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numeric ID of the network source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Name :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lvl="1"/>
            <a:r>
              <a:rPr lang="en-US" sz="2000" dirty="0" smtClean="0"/>
              <a:t>The name of the network source.  This is the name of the underlying table, not a user-readable name.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Type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sz="2000" dirty="0" smtClean="0"/>
              <a:t>The values for the </a:t>
            </a:r>
            <a:r>
              <a:rPr lang="en-US" sz="2000" dirty="0" err="1" smtClean="0"/>
              <a:t>NetworkSourceType</a:t>
            </a:r>
            <a:r>
              <a:rPr lang="en-US" sz="2000" dirty="0" smtClean="0"/>
              <a:t> </a:t>
            </a:r>
            <a:r>
              <a:rPr lang="en-US" sz="2000" dirty="0" err="1" smtClean="0"/>
              <a:t>enum</a:t>
            </a:r>
            <a:r>
              <a:rPr lang="en-US" sz="2000" dirty="0" smtClean="0"/>
              <a:t> are as follows: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SystemJunction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Boundary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Junction</a:t>
            </a:r>
            <a:r>
              <a:rPr lang="en-US" sz="2000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Edge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Association</a:t>
            </a:r>
          </a:p>
          <a:p>
            <a:r>
              <a:rPr lang="en-US" sz="2400" dirty="0"/>
              <a:t>NetworkSource objects can be compared with the comparison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0" y="0"/>
            <a:ext cx="4127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 and FeatureElement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3"/>
            <a:ext cx="11586126" cy="4905319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FeatureSource</a:t>
            </a:r>
            <a:r>
              <a:rPr lang="en-US" dirty="0" smtClean="0"/>
              <a:t> represents a source that is created </a:t>
            </a:r>
            <a:br>
              <a:rPr lang="en-US" dirty="0" smtClean="0"/>
            </a:br>
            <a:r>
              <a:rPr lang="en-US" dirty="0" smtClean="0"/>
              <a:t>from a user </a:t>
            </a:r>
            <a:r>
              <a:rPr lang="en-US" dirty="0"/>
              <a:t>f</a:t>
            </a:r>
            <a:r>
              <a:rPr lang="en-US" dirty="0" smtClean="0"/>
              <a:t>eature class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FeatureClassUsageType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FeatureClassUsageType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This property returns how the feature class is used.  </a:t>
            </a:r>
          </a:p>
          <a:p>
            <a:pPr lvl="1"/>
            <a:r>
              <a:rPr lang="en-US" dirty="0" smtClean="0"/>
              <a:t>Possible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Device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Junction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Line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Assembly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SubnetLine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StructureJunction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StructureLine</a:t>
            </a:r>
            <a:r>
              <a:rPr lang="en-US" dirty="0" smtClean="0"/>
              <a:t>, and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StructureBoundary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assetGroupName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GetAssetGroups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one or more </a:t>
            </a:r>
            <a:r>
              <a:rPr lang="en-US" dirty="0" err="1" smtClean="0"/>
              <a:t>AssetGroups</a:t>
            </a:r>
            <a:r>
              <a:rPr lang="en-US" dirty="0" smtClean="0"/>
              <a:t> (subtypes) for this particular feature class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GetSupportedPropertyList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NetworkSourceSupportedProperty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the properties that this network source supports.  Possible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Containment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StructuralAttachments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Categories, Terminals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0"/>
            <a:ext cx="6324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SystemJunctionSource</a:t>
            </a:r>
            <a:endParaRPr lang="en-US" sz="32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800" dirty="0" smtClean="0"/>
              <a:t>Concrete class that represents system junctions (marker interface)</a:t>
            </a:r>
          </a:p>
          <a:p>
            <a:r>
              <a:rPr lang="en-US" sz="2800" dirty="0" err="1">
                <a:solidFill>
                  <a:srgbClr val="2683C6"/>
                </a:solidFill>
                <a:latin typeface="Consolas"/>
                <a:cs typeface="Consolas"/>
              </a:rPr>
              <a:t>AssociationSource</a:t>
            </a:r>
            <a:endParaRPr lang="en-US" sz="2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800" dirty="0" smtClean="0"/>
              <a:t>Concrete class that represents associations (marker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007" y="132298"/>
            <a:ext cx="215900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48" y="131100"/>
            <a:ext cx="2705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9295" y="5174320"/>
            <a:ext cx="1864520" cy="743048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6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AssetGroup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AssetGroup</a:t>
            </a:r>
            <a:r>
              <a:rPr lang="en-US" dirty="0" smtClean="0"/>
              <a:t> class provides information about Asset Groups (subtypes) </a:t>
            </a:r>
            <a:r>
              <a:rPr lang="en-US" dirty="0"/>
              <a:t>within the utility </a:t>
            </a:r>
            <a:r>
              <a:rPr lang="en-US" dirty="0" smtClean="0"/>
              <a:t>network.  In the core geodatabase, they are implemented as subtypes.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Code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subtype code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The parent </a:t>
            </a:r>
            <a:r>
              <a:rPr lang="en-US" dirty="0" err="1"/>
              <a:t>FeatureSource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Name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string</a:t>
            </a:r>
          </a:p>
          <a:p>
            <a:pPr lvl="1"/>
            <a:r>
              <a:rPr lang="en-US" dirty="0" smtClean="0"/>
              <a:t>The subtype 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GetAssetType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(string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assetTypeName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GetAssetTypes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Asset Type definitions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373" y="2206106"/>
            <a:ext cx="5029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0673" y="5917368"/>
            <a:ext cx="2080697" cy="770069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4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AssetType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783316"/>
            <a:ext cx="11586126" cy="50746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information about the definition of an </a:t>
            </a:r>
            <a:r>
              <a:rPr lang="en-US" dirty="0" err="1" smtClean="0"/>
              <a:t>AssetType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buSzPct val="100000"/>
            </a:pPr>
            <a:r>
              <a:rPr lang="en-US" dirty="0"/>
              <a:t>The parent </a:t>
            </a:r>
            <a:r>
              <a:rPr lang="en-US" dirty="0" err="1"/>
              <a:t>AssetGroup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Code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code of the </a:t>
            </a:r>
            <a:r>
              <a:rPr lang="en-US" dirty="0" err="1" smtClean="0"/>
              <a:t>AssetType</a:t>
            </a:r>
            <a:r>
              <a:rPr lang="en-US" dirty="0"/>
              <a:t> </a:t>
            </a:r>
            <a:r>
              <a:rPr lang="en-US" dirty="0" smtClean="0"/>
              <a:t>domain</a:t>
            </a:r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Name: string</a:t>
            </a:r>
          </a:p>
          <a:p>
            <a:pPr lvl="1"/>
            <a:r>
              <a:rPr lang="en-US" dirty="0" smtClean="0"/>
              <a:t>The string value of the </a:t>
            </a:r>
            <a:r>
              <a:rPr lang="en-US" dirty="0" err="1" smtClean="0"/>
              <a:t>AssetType</a:t>
            </a:r>
            <a:r>
              <a:rPr lang="en-US" dirty="0" smtClean="0"/>
              <a:t> domain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IsConnectivityPolicySupported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or not the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GetConnectivityPolicy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</a:t>
            </a:r>
            <a:r>
              <a:rPr lang="en-US" dirty="0" smtClean="0"/>
              <a:t>routine is applicable.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GetConnectivityPolicy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ConnectivityPolicy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Returns whether connectivity for this asset type can be established at any vertex (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AnyVertex</a:t>
            </a:r>
            <a:r>
              <a:rPr lang="en-US" dirty="0"/>
              <a:t>) or only at end points (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EndVertex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AssocationDeletionSemantics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AssociationDeleteType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deletion type for this asset class (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Cascade</a:t>
            </a:r>
            <a:r>
              <a:rPr lang="en-US" dirty="0" smtClean="0"/>
              <a:t>,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,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Restricted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0"/>
            <a:ext cx="5384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7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AssetType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985966"/>
            <a:ext cx="11586126" cy="487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ContainerViewScale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double</a:t>
            </a:r>
          </a:p>
          <a:p>
            <a:pPr lvl="1"/>
            <a:r>
              <a:rPr lang="en-US" dirty="0" smtClean="0"/>
              <a:t>Returns the default scale of any containers created from this </a:t>
            </a:r>
            <a:br>
              <a:rPr lang="en-US" dirty="0" smtClean="0"/>
            </a:br>
            <a:r>
              <a:rPr lang="en-US" dirty="0" smtClean="0"/>
              <a:t>asset type.</a:t>
            </a:r>
          </a:p>
          <a:p>
            <a:pPr lvl="1"/>
            <a:r>
              <a:rPr lang="en-US" dirty="0" smtClean="0"/>
              <a:t>If the asset type is not a container, this routine returns 0.0.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AssociationRoleType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AssociationRoleType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the asset type can be a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Container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Structure</a:t>
            </a:r>
            <a:r>
              <a:rPr lang="en-US" dirty="0" smtClean="0"/>
              <a:t>, or neither (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GetCategoryList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the categories supported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IsTerminalConfigurationSupported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or not the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GetTerminalConfiguration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</a:t>
            </a:r>
            <a:r>
              <a:rPr lang="en-US" dirty="0" smtClean="0"/>
              <a:t>routine is applicable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GetTerminalConfiguration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TerminalConfiguration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the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TerminalConfiguration</a:t>
            </a:r>
            <a:r>
              <a:rPr lang="en-US" dirty="0" smtClean="0"/>
              <a:t> for this asset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72" y="107073"/>
            <a:ext cx="5355428" cy="38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0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9067" y="4958160"/>
            <a:ext cx="2708614" cy="189984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class will be redesigned in a future alpha release</a:t>
            </a:r>
          </a:p>
          <a:p>
            <a:r>
              <a:rPr lang="en-US" dirty="0" smtClean="0"/>
              <a:t>Terminal configurations are immutable value objects that represent a </a:t>
            </a:r>
            <a:br>
              <a:rPr lang="en-US" dirty="0" smtClean="0"/>
            </a:br>
            <a:r>
              <a:rPr lang="en-US" dirty="0" smtClean="0"/>
              <a:t>configuration of terminals associated with 0 or more subtypes.</a:t>
            </a:r>
          </a:p>
          <a:p>
            <a:r>
              <a:rPr lang="en-US" dirty="0" smtClean="0"/>
              <a:t>Terminal configurations can be obtained through two different methods:</a:t>
            </a:r>
          </a:p>
          <a:p>
            <a:pPr lvl="1"/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UtilityNetworkDefinition.GetTerminalConfigurations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TerminalConfiguration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JunctionSource.GetTerminalConfiguration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(Subtype subtype)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TerminalConfiguration</a:t>
            </a:r>
            <a:endParaRPr lang="en-US" sz="16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ConnectedTerminalCount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int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DisconnectedTerminalCount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int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A user-readable string that describes the terminal configuration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Terminals 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&lt;Terminal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3848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class will be redesigned in a future alpha </a:t>
            </a:r>
            <a:r>
              <a:rPr lang="en-US" dirty="0" smtClean="0">
                <a:solidFill>
                  <a:srgbClr val="FF0000"/>
                </a:solidFill>
              </a:rPr>
              <a:t>release</a:t>
            </a:r>
            <a:endParaRPr lang="en-US" dirty="0" smtClean="0"/>
          </a:p>
          <a:p>
            <a:r>
              <a:rPr lang="en-US" dirty="0" smtClean="0"/>
              <a:t>Terminal is an immutable value object representing a single terminal on a</a:t>
            </a:r>
            <a:br>
              <a:rPr lang="en-US" dirty="0" smtClean="0"/>
            </a:br>
            <a:r>
              <a:rPr lang="en-US" dirty="0" smtClean="0"/>
              <a:t>junction feature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IsConnected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A user-readable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158315"/>
            <a:ext cx="3073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3" y="1845734"/>
            <a:ext cx="4488425" cy="402335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UtilityNetwork</a:t>
            </a:r>
            <a:r>
              <a:rPr lang="en-US" dirty="0" smtClean="0"/>
              <a:t> class serves as the core class </a:t>
            </a:r>
            <a:r>
              <a:rPr lang="en-US" dirty="0"/>
              <a:t>in the utility </a:t>
            </a:r>
            <a:r>
              <a:rPr lang="en-US" dirty="0" smtClean="0"/>
              <a:t>network SDK</a:t>
            </a:r>
          </a:p>
          <a:p>
            <a:r>
              <a:rPr lang="en-US" dirty="0" smtClean="0"/>
              <a:t>It is obtained using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Geodatabase.OpenDataset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UtilityNetwork</a:t>
            </a:r>
            <a:r>
              <a:rPr lang="en-US" dirty="0" smtClean="0"/>
              <a:t> class to:</a:t>
            </a:r>
          </a:p>
          <a:p>
            <a:pPr lvl="1"/>
            <a:r>
              <a:rPr lang="en-US" dirty="0" smtClean="0"/>
              <a:t>Create and delete </a:t>
            </a:r>
            <a:r>
              <a:rPr lang="en-US" dirty="0"/>
              <a:t>a</a:t>
            </a:r>
            <a:r>
              <a:rPr lang="en-US" dirty="0" smtClean="0"/>
              <a:t>ssociations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/>
              <a:t>s</a:t>
            </a:r>
            <a:r>
              <a:rPr lang="en-US" dirty="0" err="1" smtClean="0"/>
              <a:t>ubnetworks</a:t>
            </a:r>
            <a:endParaRPr lang="en-US" dirty="0" smtClean="0"/>
          </a:p>
          <a:p>
            <a:pPr lvl="1"/>
            <a:r>
              <a:rPr lang="en-US" dirty="0" smtClean="0"/>
              <a:t>Update and query network topology</a:t>
            </a:r>
          </a:p>
          <a:p>
            <a:pPr lvl="1"/>
            <a:r>
              <a:rPr lang="en-US" dirty="0"/>
              <a:t>Get o</a:t>
            </a:r>
            <a:r>
              <a:rPr lang="en-US" dirty="0" smtClean="0"/>
              <a:t>ther </a:t>
            </a:r>
            <a:r>
              <a:rPr lang="en-US" dirty="0"/>
              <a:t>u</a:t>
            </a:r>
            <a:r>
              <a:rPr lang="en-US" dirty="0" smtClean="0"/>
              <a:t>tility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c</a:t>
            </a:r>
            <a:r>
              <a:rPr lang="en-US" dirty="0" smtClean="0"/>
              <a:t>lasses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74" y="1296957"/>
            <a:ext cx="7230426" cy="45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02376" y="863793"/>
            <a:ext cx="2089608" cy="2135573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3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37" y="2102574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Describes a rule in the utility network.  These define how features</a:t>
            </a:r>
            <a:r>
              <a:rPr lang="en-US" dirty="0"/>
              <a:t> </a:t>
            </a:r>
            <a:r>
              <a:rPr lang="en-US" dirty="0" smtClean="0"/>
              <a:t>in a utility network can be associated with each other through connectivity, containment, and attachment</a:t>
            </a:r>
          </a:p>
          <a:p>
            <a:r>
              <a:rPr lang="en-US" dirty="0" smtClean="0"/>
              <a:t>Rule objects are obtained by calling </a:t>
            </a:r>
            <a:br>
              <a:rPr lang="en-US" dirty="0" smtClean="0"/>
            </a:b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UtilityNetworkDefinition.GetRules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&lt;Rule&gt;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Type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RuleType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either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JunctionJunctionConnectivity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JunctionEdgeConnectivity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Containment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Attachment</a:t>
            </a:r>
            <a:r>
              <a:rPr lang="en-US" dirty="0" smtClean="0"/>
              <a:t>, or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EdgeJunctionEdgeConnectivity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telling us what kind of rule it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Returns a numeric ID that can be used to identify the rule</a:t>
            </a:r>
            <a:endParaRPr lang="en-US" sz="16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RuleElements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RuleElement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elements that make up the rule (see next slide)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0" y="0"/>
            <a:ext cx="5118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RuleElements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value class that stores information about the elements of a rule.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NetworkSource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AssetType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Terminal : Terminal</a:t>
            </a:r>
          </a:p>
          <a:p>
            <a:r>
              <a:rPr lang="en-US" dirty="0" smtClean="0"/>
              <a:t>The meaning of these parameters depend on the rule type, as illustrated below: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" y="4611083"/>
            <a:ext cx="11819995" cy="1842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0" y="0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1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4867" y="868184"/>
            <a:ext cx="1594065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7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5" y="2150020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NetworkAttribute</a:t>
            </a:r>
            <a:r>
              <a:rPr lang="en-US" dirty="0" smtClean="0"/>
              <a:t> class represents a network attribute (or weight)</a:t>
            </a:r>
          </a:p>
          <a:p>
            <a:r>
              <a:rPr lang="en-US" dirty="0" err="1" smtClean="0"/>
              <a:t>NetworkAttributes</a:t>
            </a:r>
            <a:r>
              <a:rPr lang="en-US" dirty="0" smtClean="0"/>
              <a:t> can be obtained by calling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UtilityNetworkDefinition.GetNetworkAttributes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networkAttributeName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AssignedNetworkSources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&lt;NetworkSource&gt;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Name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DataType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NetworkAttributeDataType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usage of Network Attribute objects is discussed in the section on Network Topology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0"/>
            <a:ext cx="6654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5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, </a:t>
            </a:r>
            <a:r>
              <a:rPr lang="en-US" dirty="0" err="1" smtClean="0"/>
              <a:t>NetworkElement</a:t>
            </a:r>
            <a:r>
              <a:rPr lang="en-US" dirty="0" smtClean="0"/>
              <a:t>, </a:t>
            </a:r>
            <a:r>
              <a:rPr lang="en-US" dirty="0" err="1" smtClean="0"/>
              <a:t>NetworkAttribute</a:t>
            </a:r>
            <a:r>
              <a:rPr lang="en-US" dirty="0" smtClean="0"/>
              <a:t>, </a:t>
            </a:r>
            <a:r>
              <a:rPr lang="en-US" dirty="0" err="1" smtClean="0"/>
              <a:t>NetworkEvaluator</a:t>
            </a:r>
            <a:r>
              <a:rPr lang="en-US" dirty="0" smtClean="0"/>
              <a:t>, and friends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61" y="47369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 about this Section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are currently evaluating how these routines will work in a services-only environment.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Future versions of the utility network alpha could present a coarser-grained API than the one shown here.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In particular, the API may become more feature-focused rather than network element-focused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0" y="4283875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57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UtilityNetworkTopology</a:t>
            </a:r>
            <a:r>
              <a:rPr lang="en-US" dirty="0" smtClean="0"/>
              <a:t> class provides low-level query capabilities against network topology.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UtilityNetworkTopology</a:t>
            </a:r>
            <a:r>
              <a:rPr lang="en-US" dirty="0" smtClean="0"/>
              <a:t> object is obtained through a call to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UtilityNetwork.GetNetworkTopolog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y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26" y="3394515"/>
            <a:ext cx="7165473" cy="34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Utility network topology deals with individual edges and junctions as </a:t>
            </a:r>
            <a:r>
              <a:rPr lang="en-US" dirty="0" err="1" smtClean="0"/>
              <a:t>NetworkElement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 single feature can be composed of multiple </a:t>
            </a:r>
            <a:r>
              <a:rPr lang="en-US" dirty="0" err="1" smtClean="0"/>
              <a:t>NetworkElements</a:t>
            </a:r>
            <a:endParaRPr lang="en-US" dirty="0" smtClean="0"/>
          </a:p>
          <a:p>
            <a:pPr lvl="1"/>
            <a:r>
              <a:rPr lang="en-US" dirty="0" smtClean="0"/>
              <a:t>Example 1: A </a:t>
            </a:r>
            <a:r>
              <a:rPr lang="en-US" dirty="0" err="1" smtClean="0"/>
              <a:t>MediumVoltage</a:t>
            </a:r>
            <a:r>
              <a:rPr lang="en-US" dirty="0" smtClean="0"/>
              <a:t> line can consist of multiple edge elements</a:t>
            </a:r>
          </a:p>
          <a:p>
            <a:pPr lvl="1"/>
            <a:r>
              <a:rPr lang="en-US" dirty="0" smtClean="0"/>
              <a:t>Example 2: A </a:t>
            </a:r>
            <a:r>
              <a:rPr lang="en-US" dirty="0" err="1" smtClean="0"/>
              <a:t>CircuitBreaker</a:t>
            </a:r>
            <a:r>
              <a:rPr lang="en-US" dirty="0" smtClean="0"/>
              <a:t> device consists of two junction elements representing the terminals, plus an internal edge in between them</a:t>
            </a:r>
          </a:p>
          <a:p>
            <a:r>
              <a:rPr lang="en-US" dirty="0" err="1" smtClean="0"/>
              <a:t>NetworkElement</a:t>
            </a:r>
            <a:r>
              <a:rPr lang="en-US" dirty="0" smtClean="0"/>
              <a:t> objects are obtained from methods on the</a:t>
            </a:r>
            <a:br>
              <a:rPr lang="en-US" dirty="0" smtClean="0"/>
            </a:br>
            <a:r>
              <a:rPr lang="en-US" dirty="0" err="1" smtClean="0"/>
              <a:t>UtilityNetworkTopology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NetworkElement</a:t>
            </a:r>
            <a:r>
              <a:rPr lang="en-US" dirty="0" smtClean="0"/>
              <a:t> class implements </a:t>
            </a:r>
            <a:r>
              <a:rPr lang="en-US" dirty="0" err="1" smtClean="0"/>
              <a:t>IEquatable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ID : long</a:t>
            </a:r>
          </a:p>
          <a:p>
            <a:r>
              <a:rPr lang="en-US" dirty="0" smtClean="0"/>
              <a:t>A unique identifier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Type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ElementType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Describes the type of network element.  Valid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Junction</a:t>
            </a:r>
            <a:r>
              <a:rPr lang="en-US" dirty="0" smtClean="0"/>
              <a:t>, or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Edge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88" y="3695821"/>
            <a:ext cx="3175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Converting Between FeatureElements and </a:t>
            </a:r>
            <a:r>
              <a:rPr lang="en-US" dirty="0" err="1" smtClean="0"/>
              <a:t>NetworkElements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FeatureElement</a:t>
            </a:r>
          </a:p>
          <a:p>
            <a:pPr lvl="1"/>
            <a:r>
              <a:rPr lang="en-US" sz="2000" dirty="0" smtClean="0"/>
              <a:t>Returns the FeatureElement corresponding to a given </a:t>
            </a:r>
            <a:r>
              <a:rPr lang="en-US" sz="2000" dirty="0" err="1" smtClean="0"/>
              <a:t>NetworkElement</a:t>
            </a:r>
            <a:endParaRPr lang="en-US" sz="2000" dirty="0"/>
          </a:p>
          <a:p>
            <a:pPr lvl="1"/>
            <a:r>
              <a:rPr lang="en-US" sz="2000" dirty="0" smtClean="0"/>
              <a:t>Terminal of the FeatureElement is null for edge features and junction features without terminals; otherwise the correct Terminal object is returned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GetNetworkElements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(Guid globalID)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000" dirty="0" smtClean="0"/>
              <a:t>Returns the list of </a:t>
            </a:r>
            <a:r>
              <a:rPr lang="en-US" sz="2000" dirty="0" err="1" smtClean="0"/>
              <a:t>NetworkElements</a:t>
            </a:r>
            <a:r>
              <a:rPr lang="en-US" sz="2000" dirty="0" smtClean="0"/>
              <a:t> that compose the feature identified by the globalID parameter</a:t>
            </a:r>
          </a:p>
          <a:p>
            <a:r>
              <a:rPr lang="en-US" sz="2400" dirty="0" smtClean="0"/>
              <a:t>Note that there is no routine to convert between a FeatureElement and a </a:t>
            </a:r>
            <a:r>
              <a:rPr lang="en-US" sz="2400" dirty="0" err="1" smtClean="0"/>
              <a:t>NetworkElement</a:t>
            </a:r>
            <a:endParaRPr lang="en-US" sz="2400" dirty="0" smtClean="0"/>
          </a:p>
          <a:p>
            <a:pPr lvl="1"/>
            <a:r>
              <a:rPr lang="en-US" sz="2000" dirty="0" smtClean="0"/>
              <a:t>For edges and junctions without terminals, the process is quite simple</a:t>
            </a:r>
          </a:p>
          <a:p>
            <a:pPr lvl="2"/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networkElements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 = </a:t>
            </a:r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networkTopology.GetNetworkElements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featureElement.GlobalID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);</a:t>
            </a:r>
          </a:p>
          <a:p>
            <a:pPr lvl="1"/>
            <a:r>
              <a:rPr lang="en-US" sz="2000" dirty="0" smtClean="0"/>
              <a:t>For junctions with terminals, you need to perform an additional step of walking the list of network elements returned above and converting them </a:t>
            </a:r>
            <a:r>
              <a:rPr lang="en-US" sz="2000" i="1" dirty="0" smtClean="0"/>
              <a:t>back</a:t>
            </a:r>
            <a:r>
              <a:rPr lang="en-US" sz="2000" dirty="0" smtClean="0"/>
              <a:t> to </a:t>
            </a:r>
            <a:r>
              <a:rPr lang="en-US" sz="2000" dirty="0" err="1" smtClean="0"/>
              <a:t>FeatureElements</a:t>
            </a:r>
            <a:r>
              <a:rPr lang="en-US" sz="2000" dirty="0" smtClean="0"/>
              <a:t>.  You need to find the </a:t>
            </a:r>
            <a:r>
              <a:rPr lang="en-US" sz="2000" dirty="0" err="1" smtClean="0"/>
              <a:t>FeatureElement</a:t>
            </a:r>
            <a:r>
              <a:rPr lang="en-US" sz="2000" dirty="0" smtClean="0"/>
              <a:t> from that list with the same terminal ID as your original </a:t>
            </a:r>
            <a:r>
              <a:rPr lang="en-US" sz="2000" dirty="0" err="1" smtClean="0"/>
              <a:t>FeatureElement</a:t>
            </a:r>
            <a:r>
              <a:rPr lang="en-US" sz="20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6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10997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6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Connectivity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GetConnectedEdgesAndJunctions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junctionNetworkElement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 : 	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</a:t>
            </a:r>
            <a:r>
              <a:rPr lang="en-US" sz="2400" dirty="0" err="1" smtClean="0"/>
              <a:t>NetworkElements</a:t>
            </a:r>
            <a:r>
              <a:rPr lang="en-US" sz="2400" dirty="0" smtClean="0"/>
              <a:t> connected to a junction.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GetConnectedFromAndToJunctions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edgeNetworkElement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Tuple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</a:t>
            </a:r>
            <a:r>
              <a:rPr lang="en-US" sz="2400" dirty="0" err="1" smtClean="0"/>
              <a:t>NetworkElements</a:t>
            </a:r>
            <a:r>
              <a:rPr lang="en-US" sz="2400" dirty="0" smtClean="0"/>
              <a:t> connected to an 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4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Containment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GetContainers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containers that contain the </a:t>
            </a:r>
            <a:r>
              <a:rPr lang="en-US" sz="2400" dirty="0" err="1" smtClean="0"/>
              <a:t>contentNetworkElement</a:t>
            </a:r>
            <a:endParaRPr lang="en-US" sz="2400" dirty="0" smtClean="0"/>
          </a:p>
          <a:p>
            <a:pPr lvl="1"/>
            <a:r>
              <a:rPr lang="en-US" sz="2400" dirty="0" smtClean="0"/>
              <a:t>Note that if </a:t>
            </a:r>
            <a:r>
              <a:rPr lang="en-US" sz="2400" dirty="0" err="1" smtClean="0"/>
              <a:t>contentNetworkElement</a:t>
            </a:r>
            <a:r>
              <a:rPr lang="en-US" sz="2400" dirty="0" smtClean="0"/>
              <a:t> is an edge, it could belong to multiple containers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GetContents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containerNetworkElement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contents of the container represented by the </a:t>
            </a:r>
            <a:r>
              <a:rPr lang="en-US" sz="2400" dirty="0" err="1" smtClean="0"/>
              <a:t>containerNetworkElement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Structural Attachments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GetAttachedFeatures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structureNetworkElement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a list of network elements attached the the given </a:t>
            </a:r>
            <a:r>
              <a:rPr lang="en-US" sz="2400" dirty="0" err="1" smtClean="0"/>
              <a:t>structureNetworkElement</a:t>
            </a:r>
            <a:r>
              <a:rPr lang="en-US" sz="2400" dirty="0" smtClean="0"/>
              <a:t> structure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GetStructures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attachedFeatureNetworkElement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structure that the given </a:t>
            </a:r>
            <a:r>
              <a:rPr lang="en-US" sz="2400" dirty="0" err="1" smtClean="0"/>
              <a:t>attachedFeatureNetworkElement</a:t>
            </a:r>
            <a:r>
              <a:rPr lang="en-US" sz="2400" dirty="0" smtClean="0"/>
              <a:t> is attached to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- </a:t>
            </a:r>
            <a:r>
              <a:rPr lang="en-US" dirty="0" err="1" smtClean="0"/>
              <a:t>CircuitSources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GetCircuitSource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(Guid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sourceGlobalID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CircuitSourceElement</a:t>
            </a:r>
            <a:endParaRPr lang="en-US" sz="2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GetCircuitSource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circuitName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CircuitSourceElement</a:t>
            </a:r>
            <a:endParaRPr lang="en-US" sz="2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These routines, as well as the </a:t>
            </a:r>
            <a:r>
              <a:rPr lang="en-US" sz="2800" dirty="0" err="1" smtClean="0">
                <a:solidFill>
                  <a:srgbClr val="FF0000"/>
                </a:solidFill>
              </a:rPr>
              <a:t>CircuitSourceElement</a:t>
            </a:r>
            <a:r>
              <a:rPr lang="en-US" sz="2800" dirty="0" smtClean="0">
                <a:solidFill>
                  <a:srgbClr val="FF0000"/>
                </a:solidFill>
              </a:rPr>
              <a:t> class, are slated for replacement in </a:t>
            </a:r>
            <a:r>
              <a:rPr lang="en-US" sz="2800" dirty="0">
                <a:solidFill>
                  <a:srgbClr val="FF0000"/>
                </a:solidFill>
              </a:rPr>
              <a:t>a future utility </a:t>
            </a:r>
            <a:r>
              <a:rPr lang="en-US" sz="2800" dirty="0" smtClean="0">
                <a:solidFill>
                  <a:srgbClr val="FF0000"/>
                </a:solidFill>
              </a:rPr>
              <a:t>network alpha release.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5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Evaluators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evaluators are used to provide the </a:t>
            </a:r>
            <a:r>
              <a:rPr lang="en-US" dirty="0"/>
              <a:t>v</a:t>
            </a:r>
            <a:r>
              <a:rPr lang="en-US" dirty="0" smtClean="0"/>
              <a:t>alue of a network attribute for a given network</a:t>
            </a:r>
            <a:r>
              <a:rPr lang="en-US" dirty="0"/>
              <a:t>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Network evaluators are obtained by calling </a:t>
            </a:r>
            <a:r>
              <a:rPr lang="en-US" dirty="0" err="1" smtClean="0"/>
              <a:t>UtilityNetwork.GetNetwork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GetNetworkEvaluator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b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NetworkEvaluator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14" y="3503470"/>
            <a:ext cx="5021985" cy="33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NetworkEvaluator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2232526"/>
            <a:ext cx="11586126" cy="416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sz="24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NetworkAttribute</a:t>
            </a:r>
            <a:r>
              <a:rPr lang="en-US" sz="2400" dirty="0" smtClean="0"/>
              <a:t> that the evaluator used to compute its value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NetworkSource</a:t>
            </a:r>
            <a:r>
              <a:rPr lang="en-US" sz="2400" dirty="0" smtClean="0"/>
              <a:t> used by this </a:t>
            </a:r>
            <a:r>
              <a:rPr lang="en-US" sz="2400" dirty="0" err="1" smtClean="0"/>
              <a:t>evalutor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Value : object</a:t>
            </a:r>
          </a:p>
          <a:p>
            <a:r>
              <a:rPr lang="en-US" sz="2400" dirty="0" smtClean="0"/>
              <a:t>The value of the network attribute for the network element used to construct the evaluator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99595"/>
            <a:ext cx="6324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2434284"/>
            <a:ext cx="11586126" cy="39669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FieldEvaluator</a:t>
            </a:r>
            <a:r>
              <a:rPr lang="en-US" sz="2800" dirty="0" smtClean="0"/>
              <a:t> adds two properties to the abstract base class.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FieldDataType</a:t>
            </a:r>
            <a:r>
              <a:rPr lang="en-US" sz="2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NetworkAttributeDataType</a:t>
            </a:r>
            <a:endParaRPr lang="en-US" sz="2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The data type of the field that provides values for the network attribute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FieldName</a:t>
            </a:r>
            <a:r>
              <a:rPr lang="en-US" sz="2800" dirty="0" smtClean="0">
                <a:solidFill>
                  <a:srgbClr val="2683C6"/>
                </a:solidFill>
                <a:latin typeface="Consolas"/>
                <a:cs typeface="Consolas"/>
              </a:rPr>
              <a:t> : string</a:t>
            </a:r>
          </a:p>
          <a:p>
            <a:r>
              <a:rPr lang="en-US" sz="2800" dirty="0" smtClean="0"/>
              <a:t>The name of the field that provides values for the network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0"/>
            <a:ext cx="4762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7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6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TraceManager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TraceManager</a:t>
            </a:r>
            <a:r>
              <a:rPr lang="en-US" dirty="0" smtClean="0"/>
              <a:t> class provides access to Tracer objects</a:t>
            </a:r>
          </a:p>
          <a:p>
            <a:r>
              <a:rPr lang="en-US" dirty="0" err="1" smtClean="0"/>
              <a:t>TraceManager</a:t>
            </a:r>
            <a:r>
              <a:rPr lang="en-US" dirty="0" smtClean="0"/>
              <a:t> objects are obtained through a call to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UtilityNetwork.GetTraceManager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GetTracer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&lt;T&gt;() : T</a:t>
            </a:r>
          </a:p>
          <a:p>
            <a:r>
              <a:rPr lang="en-US" dirty="0" smtClean="0"/>
              <a:t>Returns a Tracer object of the specified type (described on next page)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051" y="1"/>
            <a:ext cx="3118131" cy="22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5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r>
              <a:rPr lang="en-US" dirty="0" smtClean="0"/>
              <a:t>The name of the Tracer object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UtilityNetwork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UtilityNetwork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A pointer back to the </a:t>
            </a:r>
            <a:r>
              <a:rPr lang="en-US" dirty="0" err="1" smtClean="0"/>
              <a:t>UtilityNetwork</a:t>
            </a:r>
            <a:r>
              <a:rPr lang="en-US" dirty="0" smtClean="0"/>
              <a:t> core object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Trace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TraceArgument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traceArgument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TraceResult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Perform a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68" y="121974"/>
            <a:ext cx="6184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7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Create and Delete Associations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AddConnectivityAssociation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fromElement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AddStructuralAttachmentAssociation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structureElement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attachmentElement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DeleteConnectivityAssociation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fromElement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DeleteStructuralAttachmentAssociation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structureElement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attachmentElement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r>
              <a:rPr lang="en-US" dirty="0" smtClean="0"/>
              <a:t>These routines add and delete associations using the FeatureElement class</a:t>
            </a:r>
          </a:p>
          <a:p>
            <a:r>
              <a:rPr lang="en-US" dirty="0" smtClean="0"/>
              <a:t>These routines create dirty areas; they do not update network topology</a:t>
            </a:r>
          </a:p>
          <a:p>
            <a:r>
              <a:rPr lang="en-US" dirty="0" smtClean="0"/>
              <a:t>Calls to these routines must be wrapped in a transaction</a:t>
            </a:r>
          </a:p>
          <a:p>
            <a:pPr lvl="1"/>
            <a:r>
              <a:rPr lang="en-US" dirty="0" smtClean="0"/>
              <a:t>Called from </a:t>
            </a: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 Concrete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714730"/>
            <a:ext cx="10160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we expect that most tracing functionality can be built using our configuration framework, there are other cases where clients will want a custom Tracer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Wrap Esri Tracers</a:t>
            </a:r>
          </a:p>
          <a:p>
            <a:pPr lvl="1"/>
            <a:r>
              <a:rPr lang="en-US" dirty="0" smtClean="0"/>
              <a:t>For example, a partner might provide a Tracer objects which automatically include a set of </a:t>
            </a:r>
            <a:r>
              <a:rPr lang="en-US" dirty="0" err="1" smtClean="0"/>
              <a:t>NetworkAttribute</a:t>
            </a:r>
            <a:r>
              <a:rPr lang="en-US" dirty="0" smtClean="0"/>
              <a:t> filters to specify phase.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AcmeElectricDownstreamTracer</a:t>
            </a:r>
            <a:endParaRPr lang="en-US" dirty="0" smtClean="0"/>
          </a:p>
          <a:p>
            <a:pPr lvl="1"/>
            <a:r>
              <a:rPr lang="en-US" dirty="0" smtClean="0"/>
              <a:t>Partners may wish to provide additional pre- or post-processing that the Esri configuration framework doesn’t provide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Be Written By Hand</a:t>
            </a:r>
          </a:p>
          <a:p>
            <a:pPr lvl="1"/>
            <a:r>
              <a:rPr lang="en-US" dirty="0" smtClean="0"/>
              <a:t>For example, a partner might make a call to a DMS or other external system to perform an analytic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Be Written Using Low-Level Topology Primitives</a:t>
            </a:r>
          </a:p>
          <a:p>
            <a:pPr lvl="1"/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UtilityNetworkTopology.GetConnectedEdgesAndJunctions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Would only perform well on SQLite or after we’ve implemented a client-side network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0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TraceArgument</a:t>
            </a:r>
            <a:r>
              <a:rPr lang="en-US" dirty="0" smtClean="0"/>
              <a:t> class consolidates trace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 smtClean="0"/>
              <a:t>Different tracers may subclass </a:t>
            </a:r>
            <a:r>
              <a:rPr lang="en-US" dirty="0" err="1" smtClean="0"/>
              <a:t>TraceArgument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Barriers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StartingLocations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Configuration: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TraceConfiguration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4654"/>
            <a:ext cx="6362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7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Trace Configuration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additional optional parameters for a trace</a:t>
            </a:r>
          </a:p>
          <a:p>
            <a:r>
              <a:rPr lang="en-US" dirty="0" smtClean="0"/>
              <a:t>The properties can be categorized as follows: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 Basics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Traversal Filters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Functions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Terminators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Output Filters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Propagators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0" y="2641600"/>
            <a:ext cx="7226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TraceConfiguration</a:t>
            </a:r>
            <a:r>
              <a:rPr lang="en-US" dirty="0" smtClean="0"/>
              <a:t>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IncludeContainers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IncludeContent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rgbClr val="2683C6"/>
                </a:solidFill>
                <a:latin typeface="Consolas"/>
                <a:cs typeface="Consolas"/>
              </a:rPr>
              <a:t>IncludeStructures</a:t>
            </a:r>
            <a:r>
              <a:rPr lang="en-US" sz="22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2200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22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 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IncludeContainers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IncludeStructures</a:t>
            </a:r>
            <a:r>
              <a:rPr lang="en-US" dirty="0" smtClean="0"/>
              <a:t> are transitive</a:t>
            </a:r>
          </a:p>
          <a:p>
            <a:pPr lvl="1"/>
            <a:r>
              <a:rPr lang="en-US" dirty="0" smtClean="0"/>
              <a:t>i.e., if they are both true, if a container contains a result element, and that container is attached to a structure, the structure is returned even if the result element is not directly attached to the structure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Note: This is not yet implemented in the current alpha software.</a:t>
            </a:r>
          </a:p>
          <a:p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IncludeContainers</a:t>
            </a:r>
            <a:r>
              <a:rPr lang="en-US" dirty="0" smtClean="0"/>
              <a:t> is recursive</a:t>
            </a:r>
          </a:p>
          <a:p>
            <a:pPr lvl="1"/>
            <a:r>
              <a:rPr lang="en-US" dirty="0" smtClean="0"/>
              <a:t>i.e., if true, if a result element is inside a nested container, both containers are returned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TraceConfiguration</a:t>
            </a:r>
            <a:r>
              <a:rPr lang="en-US" dirty="0" smtClean="0"/>
              <a:t> – Traversal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As the Tracer navigates through the network, filters can be applied to allow traversal</a:t>
            </a:r>
          </a:p>
          <a:p>
            <a:r>
              <a:rPr lang="en-US" sz="2800" dirty="0" smtClean="0"/>
              <a:t> If the visited network element meets the criteria of the filter, traversal continues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If the visited network element does not meet the criteria, that element is NOT included in the results</a:t>
            </a:r>
          </a:p>
          <a:p>
            <a:r>
              <a:rPr lang="en-US" sz="2800" dirty="0" smtClean="0"/>
              <a:t>A null traversal filter always permits traversal</a:t>
            </a:r>
          </a:p>
          <a:p>
            <a:r>
              <a:rPr lang="en-US" sz="2800" dirty="0" smtClean="0"/>
              <a:t>Traversal filters are based on comparisons of network attributes</a:t>
            </a:r>
          </a:p>
          <a:p>
            <a:r>
              <a:rPr lang="en-US" sz="2800" dirty="0" smtClean="0"/>
              <a:t>Traversal filters can be combined with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And and Or operations to form more complex filters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TraversalFilter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 : Filter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Filter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83" y="1312425"/>
            <a:ext cx="6849393" cy="55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1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NetworkAttributeFilter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NetworkAttributeFilter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, 		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op, object Value)</a:t>
            </a:r>
          </a:p>
          <a:p>
            <a:r>
              <a:rPr lang="en-US" dirty="0" smtClean="0"/>
              <a:t>Creates a network attribute filter.  The filter allows continued traversal depending on the result of the expression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</a:t>
            </a:r>
            <a:r>
              <a:rPr lang="en-US" dirty="0" err="1" smtClean="0"/>
              <a:t>boolean</a:t>
            </a:r>
            <a:r>
              <a:rPr lang="en-US" dirty="0" smtClean="0"/>
              <a:t> operator used to defined the filter.  Possible values are Equal, </a:t>
            </a:r>
            <a:r>
              <a:rPr lang="en-US" dirty="0" err="1" smtClean="0"/>
              <a:t>NotEqual</a:t>
            </a:r>
            <a:r>
              <a:rPr lang="en-US" dirty="0" smtClean="0"/>
              <a:t>, </a:t>
            </a:r>
            <a:r>
              <a:rPr lang="en-US" dirty="0" err="1" smtClean="0"/>
              <a:t>BitwiseAnd</a:t>
            </a:r>
            <a:r>
              <a:rPr lang="en-US" dirty="0" smtClean="0"/>
              <a:t>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GreaterThanEqual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r>
              <a:rPr lang="en-US" dirty="0" smtClean="0"/>
              <a:t>, and </a:t>
            </a:r>
            <a:r>
              <a:rPr lang="en-US" dirty="0" err="1" smtClean="0"/>
              <a:t>LessthanEqual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/>
              <a:t>The network attribute to test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Value : object</a:t>
            </a:r>
          </a:p>
          <a:p>
            <a:r>
              <a:rPr lang="en-US" dirty="0"/>
              <a:t>The value to test against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232" y="4507460"/>
            <a:ext cx="5988767" cy="23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8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Or</a:t>
            </a:r>
            <a:r>
              <a:rPr lang="en-US" dirty="0" smtClean="0">
                <a:solidFill>
                  <a:srgbClr val="2683C6"/>
                </a:solidFill>
                <a:cs typeface="Consolas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solidFill>
                  <a:srgbClr val="2683C6"/>
                </a:solidFill>
                <a:cs typeface="Consolas"/>
              </a:rPr>
              <a:t> </a:t>
            </a:r>
            <a:r>
              <a:rPr lang="en-US" dirty="0" smtClean="0"/>
              <a:t>classes are provided to allow chaining of logical expressions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Or(Filter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leftOperand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rightOperand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And(Filter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leftOperand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rightOperand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85" y="4044394"/>
            <a:ext cx="3606800" cy="264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69" y="4044394"/>
            <a:ext cx="3581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Trace Configuration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caller can specify a collection of Functions for a trace</a:t>
            </a:r>
          </a:p>
          <a:p>
            <a:r>
              <a:rPr lang="en-US" dirty="0" smtClean="0"/>
              <a:t>These functions are evaluated at each </a:t>
            </a:r>
            <a:r>
              <a:rPr lang="en-US" i="1" dirty="0" smtClean="0"/>
              <a:t>applicable</a:t>
            </a:r>
            <a:r>
              <a:rPr lang="en-US" dirty="0" smtClean="0"/>
              <a:t> network element</a:t>
            </a:r>
          </a:p>
          <a:p>
            <a:pPr lvl="1"/>
            <a:r>
              <a:rPr lang="en-US" dirty="0" smtClean="0"/>
              <a:t>The meaning of </a:t>
            </a:r>
            <a:r>
              <a:rPr lang="en-US" i="1" dirty="0" smtClean="0"/>
              <a:t>applicable</a:t>
            </a:r>
            <a:r>
              <a:rPr lang="en-US" dirty="0" smtClean="0"/>
              <a:t> varies per trace</a:t>
            </a:r>
          </a:p>
          <a:p>
            <a:pPr lvl="1"/>
            <a:r>
              <a:rPr lang="en-US" dirty="0" smtClean="0"/>
              <a:t>For an upstream trace, the functions are evaluated for each upstream element</a:t>
            </a:r>
          </a:p>
          <a:p>
            <a:pPr lvl="1"/>
            <a:r>
              <a:rPr lang="en-US" dirty="0" smtClean="0"/>
              <a:t>For a </a:t>
            </a:r>
            <a:r>
              <a:rPr lang="en-US" dirty="0" err="1" smtClean="0"/>
              <a:t>subnetwork</a:t>
            </a:r>
            <a:r>
              <a:rPr lang="en-US" dirty="0" smtClean="0"/>
              <a:t> trace, the functions are evaluated for each element in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pPr lvl="1"/>
            <a:r>
              <a:rPr lang="en-US" dirty="0" smtClean="0"/>
              <a:t>For a </a:t>
            </a:r>
            <a:r>
              <a:rPr lang="en-US" dirty="0" err="1" smtClean="0"/>
              <a:t>subnetwork</a:t>
            </a:r>
            <a:r>
              <a:rPr lang="en-US" dirty="0" smtClean="0"/>
              <a:t> sources trace, the functions are evaluated for each </a:t>
            </a:r>
            <a:r>
              <a:rPr lang="en-US" dirty="0" err="1" smtClean="0"/>
              <a:t>subnetwork</a:t>
            </a:r>
            <a:r>
              <a:rPr lang="en-US" dirty="0" smtClean="0"/>
              <a:t> source element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At the conclusion of the trace, function results can be obtained globally</a:t>
            </a:r>
          </a:p>
          <a:p>
            <a:pPr lvl="1"/>
            <a:r>
              <a:rPr lang="en-US" dirty="0" smtClean="0"/>
              <a:t>Described later in this document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Functions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&lt;Function&gt;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3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GetAssociations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AssociationType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 type)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&lt;Association&gt;</a:t>
            </a:r>
          </a:p>
          <a:p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GetAssociations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&lt;Association&gt;</a:t>
            </a:r>
          </a:p>
          <a:p>
            <a:pPr lvl="1"/>
            <a:r>
              <a:rPr lang="en-US" dirty="0" err="1" smtClean="0"/>
              <a:t>AssociationType</a:t>
            </a:r>
            <a:r>
              <a:rPr lang="en-US" dirty="0" smtClean="0"/>
              <a:t> is defined as follows: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AssociationType</a:t>
            </a:r>
            <a:r>
              <a:rPr lang="en-US" dirty="0" smtClean="0"/>
              <a:t> parameter is missing, associations of </a:t>
            </a:r>
            <a:r>
              <a:rPr lang="en-US" b="1" dirty="0" smtClean="0"/>
              <a:t>all</a:t>
            </a:r>
            <a:r>
              <a:rPr lang="en-US" dirty="0" smtClean="0"/>
              <a:t> types are returned</a:t>
            </a:r>
            <a:endParaRPr lang="en-US" dirty="0"/>
          </a:p>
          <a:p>
            <a:pPr lvl="1"/>
            <a:r>
              <a:rPr lang="en-US" dirty="0" smtClean="0"/>
              <a:t>The Association return type is defined as follows: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02" y="4778925"/>
            <a:ext cx="3502022" cy="1953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41" y="3168795"/>
            <a:ext cx="2232999" cy="9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20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Trace Configuration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caller can specify a collection of Functions for a trace</a:t>
            </a:r>
          </a:p>
          <a:p>
            <a:r>
              <a:rPr lang="en-US" dirty="0" smtClean="0"/>
              <a:t>These functions are evaluated at each </a:t>
            </a:r>
            <a:r>
              <a:rPr lang="en-US" i="1" dirty="0" smtClean="0"/>
              <a:t>applicable</a:t>
            </a:r>
            <a:r>
              <a:rPr lang="en-US" dirty="0" smtClean="0"/>
              <a:t> network element</a:t>
            </a:r>
          </a:p>
          <a:p>
            <a:pPr lvl="1"/>
            <a:r>
              <a:rPr lang="en-US" dirty="0" smtClean="0"/>
              <a:t>The meaning of </a:t>
            </a:r>
            <a:r>
              <a:rPr lang="en-US" i="1" dirty="0" smtClean="0"/>
              <a:t>applicable</a:t>
            </a:r>
            <a:r>
              <a:rPr lang="en-US" dirty="0" smtClean="0"/>
              <a:t> varies per trace</a:t>
            </a:r>
          </a:p>
          <a:p>
            <a:pPr lvl="1"/>
            <a:r>
              <a:rPr lang="en-US" dirty="0" smtClean="0"/>
              <a:t>For an upstream trace, the functions are evaluated for each upstream element</a:t>
            </a:r>
          </a:p>
          <a:p>
            <a:pPr lvl="1"/>
            <a:r>
              <a:rPr lang="en-US" dirty="0" smtClean="0"/>
              <a:t>For a </a:t>
            </a:r>
            <a:r>
              <a:rPr lang="en-US" dirty="0" err="1" smtClean="0"/>
              <a:t>subnetwork</a:t>
            </a:r>
            <a:r>
              <a:rPr lang="en-US" dirty="0" smtClean="0"/>
              <a:t> trace, the functions are evaluated for each element in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pPr lvl="1"/>
            <a:r>
              <a:rPr lang="en-US" dirty="0" smtClean="0"/>
              <a:t>For a </a:t>
            </a:r>
            <a:r>
              <a:rPr lang="en-US" dirty="0" err="1" smtClean="0"/>
              <a:t>subnetwork</a:t>
            </a:r>
            <a:r>
              <a:rPr lang="en-US" dirty="0" smtClean="0"/>
              <a:t> sources trace, the functions are evaluated for each </a:t>
            </a:r>
            <a:r>
              <a:rPr lang="en-US" dirty="0" err="1" smtClean="0"/>
              <a:t>subnetwork</a:t>
            </a:r>
            <a:r>
              <a:rPr lang="en-US" dirty="0" smtClean="0"/>
              <a:t> source element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At the conclusion of the trace, function results can be obtained globally </a:t>
            </a:r>
            <a:r>
              <a:rPr lang="en-US" dirty="0" smtClean="0">
                <a:solidFill>
                  <a:srgbClr val="FF0000"/>
                </a:solidFill>
              </a:rPr>
              <a:t>and for each applicable element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yet implemented</a:t>
            </a:r>
          </a:p>
          <a:p>
            <a:pPr lvl="1"/>
            <a:r>
              <a:rPr lang="en-US" dirty="0" smtClean="0"/>
              <a:t>Described later in this document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Functions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&lt;Function&gt;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459077"/>
            <a:ext cx="11586126" cy="4942155"/>
          </a:xfrm>
        </p:spPr>
        <p:txBody>
          <a:bodyPr/>
          <a:lstStyle/>
          <a:p>
            <a:r>
              <a:rPr lang="en-US" dirty="0" smtClean="0"/>
              <a:t>Eventually, custom functions may be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19" y="1982662"/>
            <a:ext cx="7675362" cy="48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Trace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95755"/>
              </p:ext>
            </p:extLst>
          </p:nvPr>
        </p:nvGraphicFramePr>
        <p:xfrm>
          <a:off x="298450" y="1846263"/>
          <a:ext cx="11585576" cy="421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788"/>
                <a:gridCol w="5792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Sums up the value of the network attribute</a:t>
                      </a:r>
                      <a:r>
                        <a:rPr lang="en-US" baseline="0" dirty="0" smtClean="0"/>
                        <a:t>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the network attribute</a:t>
                      </a:r>
                      <a:r>
                        <a:rPr lang="en-US" baseline="0" dirty="0" smtClean="0"/>
                        <a:t> value from the starting point as the base number, and then subtracts the value of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Averages the value of the network attribute</a:t>
                      </a:r>
                      <a:r>
                        <a:rPr lang="en-US" baseline="0" dirty="0" smtClean="0"/>
                        <a:t>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r>
                        <a:rPr lang="en-US" baseline="0" dirty="0" smtClean="0"/>
                        <a:t> the number of applicable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minimum value of</a:t>
                      </a:r>
                      <a:r>
                        <a:rPr lang="en-US" baseline="0" dirty="0" smtClean="0"/>
                        <a:t>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maximum</a:t>
                      </a:r>
                      <a:r>
                        <a:rPr lang="en-US" baseline="0" dirty="0" smtClean="0"/>
                        <a:t> value of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Function(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72" y="3297282"/>
            <a:ext cx="6186691" cy="22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Trace Configuration - </a:t>
            </a:r>
            <a:r>
              <a:rPr lang="en-US" dirty="0" smtClean="0"/>
              <a:t>Terminators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41997"/>
            <a:ext cx="11586126" cy="4859235"/>
          </a:xfrm>
        </p:spPr>
        <p:txBody>
          <a:bodyPr>
            <a:noAutofit/>
          </a:bodyPr>
          <a:lstStyle/>
          <a:p>
            <a:r>
              <a:rPr lang="en-US" sz="1800" dirty="0" smtClean="0"/>
              <a:t>Terminators provide a way to terminate further traversal when visiting a network element</a:t>
            </a:r>
          </a:p>
          <a:p>
            <a:r>
              <a:rPr lang="en-US" sz="1800" dirty="0" err="1" smtClean="0"/>
              <a:t>Teminators</a:t>
            </a:r>
            <a:r>
              <a:rPr lang="en-US" sz="1800" dirty="0" smtClean="0"/>
              <a:t> take two different forms</a:t>
            </a:r>
          </a:p>
          <a:p>
            <a:pPr lvl="1"/>
            <a:r>
              <a:rPr lang="en-US" sz="1600" dirty="0" smtClean="0"/>
              <a:t>Terminator Categories</a:t>
            </a:r>
          </a:p>
          <a:p>
            <a:pPr lvl="1"/>
            <a:r>
              <a:rPr lang="en-US" sz="1600" dirty="0" smtClean="0"/>
              <a:t>Terminator Conditions</a:t>
            </a:r>
          </a:p>
          <a:p>
            <a:r>
              <a:rPr lang="en-US" sz="1800" dirty="0" smtClean="0"/>
              <a:t>If ANY category or condition is satisfied, further traversal is terminated</a:t>
            </a:r>
          </a:p>
          <a:p>
            <a:pPr lvl="1"/>
            <a:r>
              <a:rPr lang="en-US" sz="1600" dirty="0" smtClean="0"/>
              <a:t>That particular network element IS included in the trace results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TerminatorCategories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</a:p>
          <a:p>
            <a:r>
              <a:rPr lang="en-US" sz="1800" dirty="0" smtClean="0"/>
              <a:t>Traversal stops if the network element includes any Category in this list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1800" dirty="0" smtClean="0"/>
              <a:t>Traversal stops if the </a:t>
            </a:r>
            <a:r>
              <a:rPr lang="en-US" sz="1800" dirty="0" err="1" smtClean="0"/>
              <a:t>TerminatorCondition</a:t>
            </a:r>
            <a:r>
              <a:rPr lang="en-US" sz="1800" dirty="0" smtClean="0"/>
              <a:t> evaluates to true</a:t>
            </a:r>
          </a:p>
          <a:p>
            <a:r>
              <a:rPr lang="en-US" sz="1800" dirty="0" err="1" smtClean="0"/>
              <a:t>TerminatorConditions</a:t>
            </a:r>
            <a:r>
              <a:rPr lang="en-US" sz="1800" dirty="0" smtClean="0"/>
              <a:t> are based on comparing a function result to a specified value</a:t>
            </a:r>
          </a:p>
          <a:p>
            <a:r>
              <a:rPr lang="en-US" sz="1800" dirty="0" err="1" smtClean="0"/>
              <a:t>TeminatorConditions</a:t>
            </a:r>
            <a:r>
              <a:rPr lang="en-US" sz="1800" dirty="0" smtClean="0"/>
              <a:t> are always combined using Or.  I.e., if ANY </a:t>
            </a:r>
            <a:r>
              <a:rPr lang="en-US" sz="1800" dirty="0" err="1" smtClean="0"/>
              <a:t>TerminatorCondition</a:t>
            </a:r>
            <a:r>
              <a:rPr lang="en-US" sz="1800" dirty="0" smtClean="0"/>
              <a:t> returns true, traversal is terminated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TerminatorCondition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077" y="1845734"/>
            <a:ext cx="11586126" cy="4555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(Function function,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op, double Value)</a:t>
            </a:r>
          </a:p>
          <a:p>
            <a:r>
              <a:rPr lang="en-US" sz="1800" dirty="0" smtClean="0"/>
              <a:t>Remember that a Function references a </a:t>
            </a:r>
            <a:r>
              <a:rPr lang="en-US" sz="1800" dirty="0" err="1" smtClean="0"/>
              <a:t>NetworkAttribute</a:t>
            </a:r>
            <a:r>
              <a:rPr lang="en-US" sz="1800" dirty="0" smtClean="0"/>
              <a:t> and a function that is applied to it (Min, Max, Count, etc.)  </a:t>
            </a:r>
          </a:p>
          <a:p>
            <a:r>
              <a:rPr lang="en-US" sz="1800" dirty="0" smtClean="0"/>
              <a:t>The value of the Function for the given network element is compared against the Value parameter using the provided </a:t>
            </a:r>
            <a:r>
              <a:rPr lang="en-US" sz="1800" dirty="0" err="1" smtClean="0"/>
              <a:t>FilterOperator</a:t>
            </a:r>
            <a:r>
              <a:rPr lang="en-US" sz="1800" dirty="0" smtClean="0"/>
              <a:t>.  </a:t>
            </a:r>
            <a:endParaRPr lang="en-US" sz="18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E482DC-2269-4F26-9D2A-7E44B1A4CD85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27" y="3872167"/>
            <a:ext cx="6553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Trace Configuration – Output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Trace Configuration object provides two different ways to filter the results of a trace</a:t>
            </a:r>
            <a:endParaRPr lang="en-US" dirty="0"/>
          </a:p>
          <a:p>
            <a:r>
              <a:rPr lang="en-US" dirty="0" smtClean="0"/>
              <a:t>Output Filtering takes </a:t>
            </a:r>
            <a:r>
              <a:rPr lang="en-US" dirty="0"/>
              <a:t>two different forms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Categories</a:t>
            </a:r>
          </a:p>
          <a:p>
            <a:pPr lvl="1"/>
            <a:r>
              <a:rPr lang="en-US" dirty="0" smtClean="0"/>
              <a:t>Output Asset Groups</a:t>
            </a:r>
            <a:endParaRPr lang="en-US" dirty="0"/>
          </a:p>
          <a:p>
            <a:r>
              <a:rPr lang="en-US" dirty="0"/>
              <a:t>If ANY category or </a:t>
            </a:r>
            <a:r>
              <a:rPr lang="en-US" dirty="0" smtClean="0"/>
              <a:t>asset group is </a:t>
            </a:r>
            <a:r>
              <a:rPr lang="en-US" dirty="0"/>
              <a:t>satisfied, </a:t>
            </a:r>
            <a:r>
              <a:rPr lang="en-US" dirty="0" smtClean="0"/>
              <a:t>the element is included in the result set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OutputCategories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</a:p>
          <a:p>
            <a:r>
              <a:rPr lang="en-US" dirty="0" smtClean="0"/>
              <a:t>The network element is included in the result set if it includes any Category in this list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OutputAssetGroups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network element is included in the result set if it references a feature that is any </a:t>
            </a:r>
            <a:r>
              <a:rPr lang="en-US" dirty="0" err="1" smtClean="0"/>
              <a:t>AssetGroup</a:t>
            </a:r>
            <a:r>
              <a:rPr lang="en-US" dirty="0" smtClean="0"/>
              <a:t> in this list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a future alpha release, this will be changed to filter at the </a:t>
            </a:r>
            <a:r>
              <a:rPr lang="en-US" dirty="0" err="1" smtClean="0">
                <a:solidFill>
                  <a:srgbClr val="FF0000"/>
                </a:solidFill>
              </a:rPr>
              <a:t>AssetType</a:t>
            </a:r>
            <a:r>
              <a:rPr lang="en-US" dirty="0" smtClean="0">
                <a:solidFill>
                  <a:srgbClr val="FF0000"/>
                </a:solidFill>
              </a:rPr>
              <a:t> level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Trace Configuration - Propagators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Propagators allow a subset of </a:t>
            </a:r>
            <a:r>
              <a:rPr lang="en-US" dirty="0" err="1" smtClean="0"/>
              <a:t>NetworkAttribute</a:t>
            </a:r>
            <a:r>
              <a:rPr lang="en-US" dirty="0" smtClean="0"/>
              <a:t> values to propagate through a trace</a:t>
            </a:r>
          </a:p>
          <a:p>
            <a:r>
              <a:rPr lang="en-US" dirty="0" smtClean="0"/>
              <a:t>The canonical example is phase propagation- open devices along the network will restrict some phases from continuing along the trace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Propagators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&lt;Propagator&gt;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21" y="3603271"/>
            <a:ext cx="10048184" cy="29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1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propagator defines the propagation of a network attribute along </a:t>
            </a:r>
            <a:br>
              <a:rPr lang="en-US" dirty="0" smtClean="0"/>
            </a:br>
            <a:r>
              <a:rPr lang="en-US" dirty="0" smtClean="0"/>
              <a:t>a traversal, as well as provide a filter to stop traversal.</a:t>
            </a:r>
          </a:p>
          <a:p>
            <a:r>
              <a:rPr lang="en-US" dirty="0" smtClean="0"/>
              <a:t>Propagators are only applicable to </a:t>
            </a:r>
            <a:r>
              <a:rPr lang="en-US" dirty="0" err="1" smtClean="0"/>
              <a:t>subnetwork</a:t>
            </a:r>
            <a:r>
              <a:rPr lang="en-US" dirty="0" smtClean="0"/>
              <a:t>-based traces (</a:t>
            </a:r>
            <a:r>
              <a:rPr lang="en-US" dirty="0" err="1" smtClean="0"/>
              <a:t>subnetwork</a:t>
            </a:r>
            <a:r>
              <a:rPr lang="en-US" dirty="0" smtClean="0"/>
              <a:t>, </a:t>
            </a:r>
            <a:r>
              <a:rPr lang="en-US" dirty="0" err="1" smtClean="0"/>
              <a:t>subnetworksource</a:t>
            </a:r>
            <a:r>
              <a:rPr lang="en-US" dirty="0" smtClean="0"/>
              <a:t>, upstream, downstream)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PropagatorFunction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PropagatorFunction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Operators may be specified that control how the attribute is propagated downstream from a source</a:t>
            </a:r>
          </a:p>
          <a:p>
            <a:pPr lvl="1"/>
            <a:r>
              <a:rPr lang="en-US" dirty="0" smtClean="0"/>
              <a:t>For attributes that correspond to numeric values, a min or max operator may be specified</a:t>
            </a:r>
          </a:p>
          <a:p>
            <a:pPr lvl="1"/>
            <a:r>
              <a:rPr lang="en-US" dirty="0" smtClean="0"/>
              <a:t>For attributes represented as </a:t>
            </a:r>
            <a:r>
              <a:rPr lang="en-US" dirty="0" err="1" smtClean="0"/>
              <a:t>bitsets</a:t>
            </a:r>
            <a:r>
              <a:rPr lang="en-US" dirty="0" smtClean="0"/>
              <a:t>, bit-wise set operators may be specified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FilterOperator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FilterOperator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Value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double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FilterOperator</a:t>
            </a:r>
            <a:r>
              <a:rPr lang="en-US" dirty="0" smtClean="0">
                <a:solidFill>
                  <a:schemeClr val="tx1"/>
                </a:solidFill>
              </a:rPr>
              <a:t> and Value provide a means to stop traversal based on a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propagated network attribute.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956" y="4206615"/>
            <a:ext cx="2400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Propagators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Propagator values are computed as a </a:t>
            </a:r>
            <a:r>
              <a:rPr lang="en-US" dirty="0"/>
              <a:t>pre-process </a:t>
            </a:r>
            <a:r>
              <a:rPr lang="en-US" dirty="0" smtClean="0"/>
              <a:t>step before the main trace takes place</a:t>
            </a:r>
            <a:endParaRPr lang="en-US" dirty="0"/>
          </a:p>
          <a:p>
            <a:pPr lvl="1"/>
            <a:r>
              <a:rPr lang="en-US" dirty="0"/>
              <a:t>Starting </a:t>
            </a:r>
            <a:r>
              <a:rPr lang="en-US" dirty="0" smtClean="0"/>
              <a:t>at each </a:t>
            </a:r>
            <a:r>
              <a:rPr lang="en-US" dirty="0"/>
              <a:t>source, the propagator </a:t>
            </a:r>
            <a:r>
              <a:rPr lang="en-US" dirty="0" smtClean="0"/>
              <a:t>uses its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PropagatorFunction</a:t>
            </a:r>
            <a:r>
              <a:rPr lang="en-US" dirty="0" smtClean="0">
                <a:solidFill>
                  <a:srgbClr val="2683C6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rgbClr val="2683C6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calculate a value at each network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This pre-process traversal covers the extent of a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During the trace itself, Propagator filters are tested at the same time as Traversal filters</a:t>
            </a:r>
          </a:p>
          <a:p>
            <a:pPr lvl="1"/>
            <a:r>
              <a:rPr lang="en-US" i="1" dirty="0" smtClean="0"/>
              <a:t>Traversal filters </a:t>
            </a:r>
            <a:r>
              <a:rPr lang="en-US" dirty="0" smtClean="0"/>
              <a:t>work on </a:t>
            </a:r>
            <a:r>
              <a:rPr lang="en-US" i="1" dirty="0" smtClean="0"/>
              <a:t>Network Attributes</a:t>
            </a:r>
            <a:r>
              <a:rPr lang="en-US" dirty="0" smtClean="0"/>
              <a:t> and </a:t>
            </a:r>
            <a:r>
              <a:rPr lang="en-US" i="1" dirty="0" smtClean="0"/>
              <a:t>continue traversal </a:t>
            </a:r>
            <a:r>
              <a:rPr lang="en-US" dirty="0" smtClean="0"/>
              <a:t>if true</a:t>
            </a:r>
          </a:p>
          <a:p>
            <a:pPr lvl="1"/>
            <a:r>
              <a:rPr lang="en-US" i="1" dirty="0" smtClean="0"/>
              <a:t>Propagator filters </a:t>
            </a:r>
            <a:r>
              <a:rPr lang="en-US" dirty="0" smtClean="0"/>
              <a:t>work on </a:t>
            </a:r>
            <a:r>
              <a:rPr lang="en-US" i="1" dirty="0" smtClean="0"/>
              <a:t>propagated values </a:t>
            </a:r>
            <a:r>
              <a:rPr lang="en-US" dirty="0" smtClean="0"/>
              <a:t>and</a:t>
            </a:r>
            <a:r>
              <a:rPr lang="en-US" i="1" dirty="0" smtClean="0"/>
              <a:t> stop traversal </a:t>
            </a:r>
            <a:r>
              <a:rPr lang="en-US" dirty="0" smtClean="0"/>
              <a:t>if false</a:t>
            </a:r>
          </a:p>
          <a:p>
            <a:r>
              <a:rPr lang="en-US" dirty="0" smtClean="0"/>
              <a:t>Propagated values are returned with trace results</a:t>
            </a:r>
          </a:p>
          <a:p>
            <a:pPr lvl="1"/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TraceResult.GetPropagatedValue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TraceResult.GetAllPropagatedValues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9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about </a:t>
            </a:r>
            <a:r>
              <a:rPr lang="en-US" dirty="0" err="1" smtClean="0"/>
              <a:t>GetAssociations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GetAssociations</a:t>
            </a:r>
            <a:r>
              <a:rPr lang="en-US" dirty="0"/>
              <a:t> returns the contents of the internal associations table.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routine does not return an accurate or </a:t>
            </a:r>
            <a:r>
              <a:rPr lang="en-US" dirty="0" smtClean="0"/>
              <a:t>complete </a:t>
            </a:r>
            <a:r>
              <a:rPr lang="en-US" dirty="0"/>
              <a:t>picture of </a:t>
            </a:r>
            <a:r>
              <a:rPr lang="en-US" dirty="0" smtClean="0"/>
              <a:t>network connectivity</a:t>
            </a:r>
            <a:r>
              <a:rPr lang="en-US" dirty="0"/>
              <a:t>; features that are connected by geometric coincidence are not returned.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returned can contain associations that have not yet been validated and are therefore not yet included in the topological </a:t>
            </a:r>
            <a:r>
              <a:rPr lang="en-US" dirty="0" smtClean="0"/>
              <a:t>index.</a:t>
            </a:r>
          </a:p>
          <a:p>
            <a:r>
              <a:rPr lang="en-US" dirty="0" smtClean="0"/>
              <a:t>Conversely</a:t>
            </a:r>
            <a:r>
              <a:rPr lang="en-US" dirty="0"/>
              <a:t>, it will not return deleted records that still exist in the topological 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However, it is the correct mechanism to use when building an editing tool, as it shows the current edited state of </a:t>
            </a:r>
            <a:r>
              <a:rPr lang="en-US" smtClean="0"/>
              <a:t>the database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42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347" y="2278915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TraceResult</a:t>
            </a:r>
            <a:r>
              <a:rPr lang="en-US" dirty="0" smtClean="0"/>
              <a:t> class encapsulates all the information that is returned from a trace operation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TraceOutput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actual network elements that are returned in the trace results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AreDirtySubnetworksFound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any dirty </a:t>
            </a:r>
            <a:r>
              <a:rPr lang="en-US" dirty="0" err="1" smtClean="0"/>
              <a:t>subnetworks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ere encountered during the network traversal.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FunctionOutput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FunctionResult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output from all of the Functions included with the trace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PropagatorOutput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PropagatorResult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output from the propagator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0"/>
            <a:ext cx="6946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952678"/>
            <a:ext cx="11586126" cy="4555498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FunctionResult</a:t>
            </a:r>
            <a:r>
              <a:rPr lang="en-US" dirty="0" smtClean="0"/>
              <a:t> object is returned for every Function passed into the </a:t>
            </a:r>
            <a:r>
              <a:rPr lang="en-US" dirty="0" err="1" smtClean="0"/>
              <a:t>TraceConfiguration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Function : Function</a:t>
            </a:r>
          </a:p>
          <a:p>
            <a:r>
              <a:rPr lang="en-US" dirty="0" smtClean="0"/>
              <a:t>Returns the input Function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GlobalValue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object</a:t>
            </a:r>
          </a:p>
          <a:p>
            <a:r>
              <a:rPr lang="en-US" dirty="0"/>
              <a:t>This routine returns the global function result- i.e., the result of applying the function to </a:t>
            </a:r>
            <a:r>
              <a:rPr lang="en-US" i="1" dirty="0"/>
              <a:t>all</a:t>
            </a:r>
            <a:r>
              <a:rPr lang="en-US" dirty="0"/>
              <a:t> of the network elements traversed.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LocalValues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IDictionary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, object&gt;</a:t>
            </a:r>
          </a:p>
          <a:p>
            <a:r>
              <a:rPr lang="en-US" dirty="0" smtClean="0"/>
              <a:t>Returns the result of the function at </a:t>
            </a:r>
            <a:r>
              <a:rPr lang="en-US" i="1" dirty="0" smtClean="0"/>
              <a:t>each</a:t>
            </a:r>
            <a:r>
              <a:rPr lang="en-US" dirty="0" smtClean="0"/>
              <a:t> network element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functionality is not yet implemented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50292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2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PropagatorResult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 smtClean="0"/>
              <a:t>PropagatorResult</a:t>
            </a:r>
            <a:r>
              <a:rPr lang="en-US" dirty="0" smtClean="0"/>
              <a:t> </a:t>
            </a:r>
            <a:r>
              <a:rPr lang="en-US" dirty="0"/>
              <a:t>object is returned for every </a:t>
            </a:r>
            <a:r>
              <a:rPr lang="en-US" dirty="0" smtClean="0"/>
              <a:t>Propagator passed </a:t>
            </a:r>
            <a:r>
              <a:rPr lang="en-US" dirty="0"/>
              <a:t>into the </a:t>
            </a:r>
            <a:r>
              <a:rPr lang="en-US" dirty="0" err="1"/>
              <a:t>TraceConfiguration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Propagator : Propagator</a:t>
            </a:r>
          </a:p>
          <a:p>
            <a:r>
              <a:rPr lang="en-US" dirty="0" smtClean="0"/>
              <a:t>Returns the input Propagator</a:t>
            </a:r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Values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IDictionary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double&gt;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propagated value at each network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36330"/>
            <a:ext cx="4762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FeatureElement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class represents a Feature inside a utility network, </a:t>
            </a:r>
            <a:r>
              <a:rPr lang="en-US" i="1" dirty="0"/>
              <a:t>plus</a:t>
            </a:r>
            <a:r>
              <a:rPr lang="en-US" dirty="0"/>
              <a:t> a Terminal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FeatureElements</a:t>
            </a:r>
            <a:r>
              <a:rPr lang="en-US" dirty="0"/>
              <a:t> can be created using factory methods on </a:t>
            </a:r>
            <a:r>
              <a:rPr lang="en-US" dirty="0" err="1"/>
              <a:t>UtilityNetwork</a:t>
            </a:r>
            <a:endParaRPr lang="en-US" dirty="0"/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Subtype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globalD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terminalID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Subtype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gloalID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(Row row,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terminalID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(Row row)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err="1"/>
              <a:t>FeatureElements</a:t>
            </a:r>
            <a:r>
              <a:rPr lang="en-US" dirty="0"/>
              <a:t> can also be obtained from the network topology using </a:t>
            </a:r>
            <a:r>
              <a:rPr lang="en-US" sz="1400" dirty="0" err="1">
                <a:solidFill>
                  <a:srgbClr val="2683C6"/>
                </a:solidFill>
                <a:latin typeface="Consolas"/>
                <a:cs typeface="Consolas"/>
              </a:rPr>
              <a:t>UtilityNetworkTopology.GetFeatureElement</a:t>
            </a:r>
            <a:r>
              <a:rPr lang="en-US" sz="14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/>
              <a:t>Read-only Properties</a:t>
            </a: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Terminal :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4" y="3418022"/>
            <a:ext cx="4115846" cy="32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odatabase White Templat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odatabase White Template" id="{17CD785A-EC38-42C2-9B3B-77EB9AC7AAA2}" vid="{3ACF8A18-66E8-4E6B-8E94-E1DA5A4FB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Geodatabase White Template.potx</Template>
  <TotalTime>10232</TotalTime>
  <Words>3496</Words>
  <Application>Microsoft Macintosh PowerPoint</Application>
  <PresentationFormat>Custom</PresentationFormat>
  <Paragraphs>635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Geodatabase White Template</vt:lpstr>
      <vt:lpstr>Utility Network SDK</vt:lpstr>
      <vt:lpstr>Overview</vt:lpstr>
      <vt:lpstr>Core</vt:lpstr>
      <vt:lpstr>UtilityNetwork</vt:lpstr>
      <vt:lpstr>PowerPoint Presentation</vt:lpstr>
      <vt:lpstr>UtilityNetwork: Create and Delete Associations</vt:lpstr>
      <vt:lpstr>Get Associations</vt:lpstr>
      <vt:lpstr>More Information about GetAssociations</vt:lpstr>
      <vt:lpstr>FeatureElement Class</vt:lpstr>
      <vt:lpstr>UtilityNetwork: Subnetworks</vt:lpstr>
      <vt:lpstr>UtilityNetwork: Validate Network Topology</vt:lpstr>
      <vt:lpstr>ValidationResult</vt:lpstr>
      <vt:lpstr>UtilityNetwork: Network Topology Queries</vt:lpstr>
      <vt:lpstr>UtilityNetworkState</vt:lpstr>
      <vt:lpstr>UtilityNetwork: Get Other Utility Network Classes</vt:lpstr>
      <vt:lpstr>Definition</vt:lpstr>
      <vt:lpstr>PowerPoint Presentation</vt:lpstr>
      <vt:lpstr>PowerPoint Presentation</vt:lpstr>
      <vt:lpstr>UtilityNetworkDefinition</vt:lpstr>
      <vt:lpstr>UtilityNetworkDefinition: General Routines</vt:lpstr>
      <vt:lpstr>PowerPoint Presentation</vt:lpstr>
      <vt:lpstr>UtilityNetworkDefinition: Domain Networks</vt:lpstr>
      <vt:lpstr>Domain Network</vt:lpstr>
      <vt:lpstr>PowerPoint Presentation</vt:lpstr>
      <vt:lpstr>Tiers - 1</vt:lpstr>
      <vt:lpstr>Tiers - 2</vt:lpstr>
      <vt:lpstr>PowerPoint Presentation</vt:lpstr>
      <vt:lpstr>Network Sources</vt:lpstr>
      <vt:lpstr>NetworkSource</vt:lpstr>
      <vt:lpstr>FeatureSource</vt:lpstr>
      <vt:lpstr>System Sources</vt:lpstr>
      <vt:lpstr>PowerPoint Presentation</vt:lpstr>
      <vt:lpstr>AssetGroup</vt:lpstr>
      <vt:lpstr>PowerPoint Presentation</vt:lpstr>
      <vt:lpstr>AssetType - 1</vt:lpstr>
      <vt:lpstr>AssetType - 2</vt:lpstr>
      <vt:lpstr>PowerPoint Presentation</vt:lpstr>
      <vt:lpstr>Terminal Configurations</vt:lpstr>
      <vt:lpstr>Terminals</vt:lpstr>
      <vt:lpstr>PowerPoint Presentation</vt:lpstr>
      <vt:lpstr>Rule</vt:lpstr>
      <vt:lpstr>RuleElements</vt:lpstr>
      <vt:lpstr>PowerPoint Presentation</vt:lpstr>
      <vt:lpstr>Network Attributes</vt:lpstr>
      <vt:lpstr>Network Topology</vt:lpstr>
      <vt:lpstr>Important Note about this Section</vt:lpstr>
      <vt:lpstr>UtilityNetworkTopology</vt:lpstr>
      <vt:lpstr>NetworkElement</vt:lpstr>
      <vt:lpstr>UtilityNetworkTopology – Converting Between FeatureElements and NetworkElements</vt:lpstr>
      <vt:lpstr>UtilityNetworkTopology – Connectivity </vt:lpstr>
      <vt:lpstr>UtilityNetworkTopology – Containment</vt:lpstr>
      <vt:lpstr>UtilityNetworkTopology – Structural Attachments</vt:lpstr>
      <vt:lpstr>UtilityNetworkTopology - CircuitSources</vt:lpstr>
      <vt:lpstr>Network Evaluators</vt:lpstr>
      <vt:lpstr>NetworkEvaluator</vt:lpstr>
      <vt:lpstr>FieldEvaluator</vt:lpstr>
      <vt:lpstr>Tracing</vt:lpstr>
      <vt:lpstr>TraceManager class</vt:lpstr>
      <vt:lpstr>Tracer Abstract Class</vt:lpstr>
      <vt:lpstr>Tracer Concrete Classes</vt:lpstr>
      <vt:lpstr>Extending Tracer</vt:lpstr>
      <vt:lpstr>TraceArgument</vt:lpstr>
      <vt:lpstr>The Trace Configuration object</vt:lpstr>
      <vt:lpstr>1 TraceConfiguration - Basics</vt:lpstr>
      <vt:lpstr>2 TraceConfiguration – Traversal Filters</vt:lpstr>
      <vt:lpstr>Traversal Filter Class Hierarchy</vt:lpstr>
      <vt:lpstr>NetworkAttributeFilter</vt:lpstr>
      <vt:lpstr>Combination Filters</vt:lpstr>
      <vt:lpstr>3 Trace Configuration - Functions</vt:lpstr>
      <vt:lpstr>3 Trace Configuration - Functions</vt:lpstr>
      <vt:lpstr>Function Class Hierarchy</vt:lpstr>
      <vt:lpstr>Meaning of Trace Functions</vt:lpstr>
      <vt:lpstr>Function class</vt:lpstr>
      <vt:lpstr>4 Trace Configuration - Terminators</vt:lpstr>
      <vt:lpstr>TerminatorCondition</vt:lpstr>
      <vt:lpstr>5 Trace Configuration – Output Filtering</vt:lpstr>
      <vt:lpstr>6 Trace Configuration - Propagators</vt:lpstr>
      <vt:lpstr>Propagator</vt:lpstr>
      <vt:lpstr>How Propagators Work</vt:lpstr>
      <vt:lpstr>TraceResult</vt:lpstr>
      <vt:lpstr>FunctionResult</vt:lpstr>
      <vt:lpstr>PropagatorResult</vt:lpstr>
    </vt:vector>
  </TitlesOfParts>
  <Company>ESRI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ArcGIS Services  for Hadoop</dc:title>
  <dc:creator>Erik Hoel</dc:creator>
  <cp:lastModifiedBy>Rich Ruh</cp:lastModifiedBy>
  <cp:revision>506</cp:revision>
  <dcterms:created xsi:type="dcterms:W3CDTF">2014-05-06T14:28:05Z</dcterms:created>
  <dcterms:modified xsi:type="dcterms:W3CDTF">2016-10-06T19:01:03Z</dcterms:modified>
</cp:coreProperties>
</file>