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p:scale>
          <a:sx n="74" d="100"/>
          <a:sy n="74" d="100"/>
        </p:scale>
        <p:origin x="702" y="10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2/19/2021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502215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2/19/2021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8685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2/19/2021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35331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2/19/2021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86997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2/19/2021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3273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2/19/2021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42923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2/19/2021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58603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2/19/2021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4318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2/19/2021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81785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2/19/2021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5383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2/19/2021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05652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2/19/2021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6894788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B4CAA9-8F4E-4D9F-9212-211B0FFEB153}"/>
              </a:ext>
            </a:extLst>
          </p:cNvPr>
          <p:cNvSpPr>
            <a:spLocks noGrp="1"/>
          </p:cNvSpPr>
          <p:nvPr>
            <p:ph type="ctrTitle"/>
          </p:nvPr>
        </p:nvSpPr>
        <p:spPr>
          <a:xfrm>
            <a:off x="960438" y="639763"/>
            <a:ext cx="6021207" cy="3227387"/>
          </a:xfrm>
        </p:spPr>
        <p:txBody>
          <a:bodyPr anchor="b">
            <a:normAutofit/>
          </a:bodyPr>
          <a:lstStyle/>
          <a:p>
            <a:pPr algn="l"/>
            <a:r>
              <a:rPr lang="en-CA" err="1"/>
              <a:t>Equimatics</a:t>
            </a:r>
            <a:endParaRPr lang="en-CA"/>
          </a:p>
        </p:txBody>
      </p:sp>
      <p:sp>
        <p:nvSpPr>
          <p:cNvPr id="16" name="Rectangle 15">
            <a:extLst>
              <a:ext uri="{FF2B5EF4-FFF2-40B4-BE49-F238E27FC236}">
                <a16:creationId xmlns:a16="http://schemas.microsoft.com/office/drawing/2014/main" id="{5C60DF7C-88F0-40A5-96EC-BABE7A4A3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7534655"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84A3554-F295-435F-8C08-15CBC6C41640}"/>
              </a:ext>
            </a:extLst>
          </p:cNvPr>
          <p:cNvSpPr>
            <a:spLocks noGrp="1"/>
          </p:cNvSpPr>
          <p:nvPr>
            <p:ph type="subTitle" idx="1"/>
          </p:nvPr>
        </p:nvSpPr>
        <p:spPr>
          <a:xfrm>
            <a:off x="960438" y="4525963"/>
            <a:ext cx="6021207" cy="2022944"/>
          </a:xfrm>
        </p:spPr>
        <p:txBody>
          <a:bodyPr anchor="t">
            <a:normAutofit fontScale="85000" lnSpcReduction="10000"/>
          </a:bodyPr>
          <a:lstStyle/>
          <a:p>
            <a:pPr algn="l">
              <a:lnSpc>
                <a:spcPct val="91000"/>
              </a:lnSpc>
            </a:pPr>
            <a:r>
              <a:rPr lang="en-CA" sz="2800" dirty="0"/>
              <a:t>Team: Giovanni Harvey and Raghav </a:t>
            </a:r>
            <a:r>
              <a:rPr lang="en-CA" sz="2800" dirty="0" err="1"/>
              <a:t>Sethi</a:t>
            </a:r>
            <a:endParaRPr lang="en-CA" sz="2800" dirty="0"/>
          </a:p>
          <a:p>
            <a:pPr algn="l">
              <a:lnSpc>
                <a:spcPct val="91000"/>
              </a:lnSpc>
            </a:pPr>
            <a:r>
              <a:rPr lang="en-CA" sz="2800" dirty="0"/>
              <a:t>University: University of Waterloo</a:t>
            </a:r>
          </a:p>
          <a:p>
            <a:pPr algn="l">
              <a:lnSpc>
                <a:spcPct val="91000"/>
              </a:lnSpc>
            </a:pPr>
            <a:r>
              <a:rPr lang="en-CA" sz="2800" dirty="0"/>
              <a:t>Challenge: Esri App Challenge 2021</a:t>
            </a:r>
          </a:p>
          <a:p>
            <a:pPr algn="l">
              <a:lnSpc>
                <a:spcPct val="91000"/>
              </a:lnSpc>
            </a:pPr>
            <a:r>
              <a:rPr lang="en-CA" sz="2800" dirty="0"/>
              <a:t>Date: February 19, 2021</a:t>
            </a:r>
          </a:p>
        </p:txBody>
      </p:sp>
      <p:pic>
        <p:nvPicPr>
          <p:cNvPr id="4" name="Picture 3" descr="Abstract background of mesh">
            <a:extLst>
              <a:ext uri="{FF2B5EF4-FFF2-40B4-BE49-F238E27FC236}">
                <a16:creationId xmlns:a16="http://schemas.microsoft.com/office/drawing/2014/main" id="{B9E94757-0989-40D0-AFD6-E5B0C809D937}"/>
              </a:ext>
            </a:extLst>
          </p:cNvPr>
          <p:cNvPicPr>
            <a:picLocks noChangeAspect="1"/>
          </p:cNvPicPr>
          <p:nvPr/>
        </p:nvPicPr>
        <p:blipFill rotWithShape="1">
          <a:blip r:embed="rId2"/>
          <a:srcRect l="48736" r="5932" b="-1"/>
          <a:stretch/>
        </p:blipFill>
        <p:spPr>
          <a:xfrm>
            <a:off x="7547534" y="10"/>
            <a:ext cx="4657345" cy="6857990"/>
          </a:xfrm>
          <a:prstGeom prst="rect">
            <a:avLst/>
          </a:prstGeom>
        </p:spPr>
      </p:pic>
    </p:spTree>
    <p:extLst>
      <p:ext uri="{BB962C8B-B14F-4D97-AF65-F5344CB8AC3E}">
        <p14:creationId xmlns:p14="http://schemas.microsoft.com/office/powerpoint/2010/main" val="290423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654BDA8-EE5D-4DC8-BA6E-A93D65016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8" y="736600"/>
            <a:ext cx="7534652" cy="53847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A27D9B-802F-4E66-8591-BF8E789D0A80}"/>
              </a:ext>
            </a:extLst>
          </p:cNvPr>
          <p:cNvSpPr>
            <a:spLocks noGrp="1"/>
          </p:cNvSpPr>
          <p:nvPr>
            <p:ph type="ctrTitle"/>
          </p:nvPr>
        </p:nvSpPr>
        <p:spPr>
          <a:xfrm>
            <a:off x="5300814" y="1482634"/>
            <a:ext cx="5928018" cy="3046798"/>
          </a:xfrm>
        </p:spPr>
        <p:txBody>
          <a:bodyPr>
            <a:normAutofit/>
          </a:bodyPr>
          <a:lstStyle/>
          <a:p>
            <a:pPr algn="l"/>
            <a:r>
              <a:rPr lang="en-CA" dirty="0">
                <a:solidFill>
                  <a:schemeClr val="bg1"/>
                </a:solidFill>
              </a:rPr>
              <a:t>Mission Statement</a:t>
            </a:r>
          </a:p>
        </p:txBody>
      </p:sp>
      <p:pic>
        <p:nvPicPr>
          <p:cNvPr id="1026" name="Picture 2" descr="Image result for mission statement images">
            <a:extLst>
              <a:ext uri="{FF2B5EF4-FFF2-40B4-BE49-F238E27FC236}">
                <a16:creationId xmlns:a16="http://schemas.microsoft.com/office/drawing/2014/main" id="{754B1F82-5AFC-4AB2-B0BC-B9C30D08D6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027"/>
          <a:stretch/>
        </p:blipFill>
        <p:spPr bwMode="auto">
          <a:xfrm>
            <a:off x="643467" y="1683873"/>
            <a:ext cx="3245954" cy="349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0280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A672DAA-0CEC-4B09-A1D4-987E06DB5105}"/>
              </a:ext>
            </a:extLst>
          </p:cNvPr>
          <p:cNvSpPr>
            <a:spLocks noGrp="1"/>
          </p:cNvSpPr>
          <p:nvPr>
            <p:ph type="body" sz="half" idx="2"/>
          </p:nvPr>
        </p:nvSpPr>
        <p:spPr>
          <a:xfrm>
            <a:off x="443420" y="2514577"/>
            <a:ext cx="10785412" cy="3854026"/>
          </a:xfrm>
        </p:spPr>
        <p:txBody>
          <a:bodyPr>
            <a:normAutofit fontScale="70000" lnSpcReduction="20000"/>
          </a:bodyPr>
          <a:lstStyle/>
          <a:p>
            <a:pPr marL="342900" indent="-342900">
              <a:buFont typeface="Wingdings" panose="05000000000000000000" pitchFamily="2" charset="2"/>
              <a:buChar char="q"/>
            </a:pPr>
            <a:r>
              <a:rPr lang="en-US" dirty="0"/>
              <a:t>“Food deserts” have emerged over the past 20 years as spaces of concern for communities, public health authorities and researchers because of their potential negative impact on dietary quality and subsequent health outcomes. </a:t>
            </a:r>
          </a:p>
          <a:p>
            <a:pPr marL="342900" indent="-342900">
              <a:buFont typeface="Wingdings" panose="05000000000000000000" pitchFamily="2" charset="2"/>
              <a:buChar char="q"/>
            </a:pPr>
            <a:r>
              <a:rPr lang="en-US" dirty="0"/>
              <a:t>Food deserts are residential geographic spaces, typically in urban settings, where low-income residents have limited or no access to retail food establishments with sufficient variety at an affordable cost. </a:t>
            </a:r>
          </a:p>
          <a:p>
            <a:pPr marL="342900" indent="-342900">
              <a:buFont typeface="Wingdings" panose="05000000000000000000" pitchFamily="2" charset="2"/>
              <a:buChar char="q"/>
            </a:pPr>
            <a:r>
              <a:rPr lang="en-US" dirty="0"/>
              <a:t>Research on food deserts presents methodological challenges including retail food store identification and classification, identification of low-income populations, and transportation and proximity metrics. </a:t>
            </a:r>
          </a:p>
          <a:p>
            <a:pPr marL="342900" indent="-342900">
              <a:buFont typeface="Wingdings" panose="05000000000000000000" pitchFamily="2" charset="2"/>
              <a:buChar char="q"/>
            </a:pPr>
            <a:r>
              <a:rPr lang="en-US" dirty="0"/>
              <a:t>Furthermore, the complex methods often used in food desert research can be difficult to reproduce and communicate to key stakeholders. </a:t>
            </a:r>
          </a:p>
          <a:p>
            <a:pPr marL="342900" indent="-342900">
              <a:buFont typeface="Wingdings" panose="05000000000000000000" pitchFamily="2" charset="2"/>
              <a:buChar char="q"/>
            </a:pPr>
            <a:r>
              <a:rPr lang="en-US" dirty="0"/>
              <a:t>To address these challenges, we introduce Food Desert Solver. The goal of our web application is to help the government and residents identify food deserts collectively and generate a central optimal location for new grocery store establishments.</a:t>
            </a:r>
            <a:endParaRPr lang="en-CA" dirty="0"/>
          </a:p>
        </p:txBody>
      </p:sp>
      <p:sp>
        <p:nvSpPr>
          <p:cNvPr id="4" name="Title 3">
            <a:extLst>
              <a:ext uri="{FF2B5EF4-FFF2-40B4-BE49-F238E27FC236}">
                <a16:creationId xmlns:a16="http://schemas.microsoft.com/office/drawing/2014/main" id="{EE275EC0-810D-4E41-B6E7-4E458E341DD5}"/>
              </a:ext>
            </a:extLst>
          </p:cNvPr>
          <p:cNvSpPr>
            <a:spLocks noGrp="1"/>
          </p:cNvSpPr>
          <p:nvPr>
            <p:ph type="title"/>
          </p:nvPr>
        </p:nvSpPr>
        <p:spPr/>
        <p:txBody>
          <a:bodyPr>
            <a:normAutofit fontScale="90000"/>
          </a:bodyPr>
          <a:lstStyle/>
          <a:p>
            <a:r>
              <a:rPr lang="en-CA" dirty="0" err="1"/>
              <a:t>Equimatics</a:t>
            </a:r>
            <a:r>
              <a:rPr lang="en-CA" dirty="0"/>
              <a:t> – Food Desert Solver</a:t>
            </a:r>
          </a:p>
        </p:txBody>
      </p:sp>
    </p:spTree>
    <p:extLst>
      <p:ext uri="{BB962C8B-B14F-4D97-AF65-F5344CB8AC3E}">
        <p14:creationId xmlns:p14="http://schemas.microsoft.com/office/powerpoint/2010/main" val="2243638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2708"/>
            <a:ext cx="12192000" cy="2645291"/>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3">
            <a:extLst>
              <a:ext uri="{FF2B5EF4-FFF2-40B4-BE49-F238E27FC236}">
                <a16:creationId xmlns:a16="http://schemas.microsoft.com/office/drawing/2014/main" id="{F1828EC0-E616-4770-A00C-42F3409BA48A}"/>
              </a:ext>
            </a:extLst>
          </p:cNvPr>
          <p:cNvSpPr>
            <a:spLocks noGrp="1"/>
          </p:cNvSpPr>
          <p:nvPr>
            <p:ph type="title"/>
          </p:nvPr>
        </p:nvSpPr>
        <p:spPr>
          <a:xfrm>
            <a:off x="961644" y="4572003"/>
            <a:ext cx="10268712" cy="1169121"/>
          </a:xfrm>
        </p:spPr>
        <p:txBody>
          <a:bodyPr vert="horz" lIns="91440" tIns="45720" rIns="91440" bIns="45720" rtlCol="0" anchor="ctr">
            <a:normAutofit/>
          </a:bodyPr>
          <a:lstStyle/>
          <a:p>
            <a:pPr algn="ctr"/>
            <a:r>
              <a:rPr lang="en-US" sz="5000"/>
              <a:t>Equimatics – Food Desert Solver</a:t>
            </a:r>
          </a:p>
        </p:txBody>
      </p:sp>
      <p:pic>
        <p:nvPicPr>
          <p:cNvPr id="7" name="Content Placeholder 6" descr="Map&#10;&#10;Description automatically generated">
            <a:extLst>
              <a:ext uri="{FF2B5EF4-FFF2-40B4-BE49-F238E27FC236}">
                <a16:creationId xmlns:a16="http://schemas.microsoft.com/office/drawing/2014/main" id="{670FA3CD-00C9-45E4-AE86-DB61EB593FC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174" r="2" b="21993"/>
          <a:stretch/>
        </p:blipFill>
        <p:spPr>
          <a:xfrm>
            <a:off x="914400" y="963076"/>
            <a:ext cx="4939284" cy="2435661"/>
          </a:xfrm>
          <a:prstGeom prst="rect">
            <a:avLst/>
          </a:prstGeom>
        </p:spPr>
      </p:pic>
      <p:pic>
        <p:nvPicPr>
          <p:cNvPr id="9" name="Picture 8" descr="A picture containing diagram&#10;&#10;Description automatically generated">
            <a:extLst>
              <a:ext uri="{FF2B5EF4-FFF2-40B4-BE49-F238E27FC236}">
                <a16:creationId xmlns:a16="http://schemas.microsoft.com/office/drawing/2014/main" id="{93E8097D-83E4-405B-8B5C-DC6BEFA7882A}"/>
              </a:ext>
            </a:extLst>
          </p:cNvPr>
          <p:cNvPicPr>
            <a:picLocks noChangeAspect="1"/>
          </p:cNvPicPr>
          <p:nvPr/>
        </p:nvPicPr>
        <p:blipFill rotWithShape="1">
          <a:blip r:embed="rId3">
            <a:extLst>
              <a:ext uri="{28A0092B-C50C-407E-A947-70E740481C1C}">
                <a14:useLocalDpi xmlns:a14="http://schemas.microsoft.com/office/drawing/2010/main" val="0"/>
              </a:ext>
            </a:extLst>
          </a:blip>
          <a:srcRect t="21509" r="1" b="12030"/>
          <a:stretch/>
        </p:blipFill>
        <p:spPr>
          <a:xfrm>
            <a:off x="6338316" y="949882"/>
            <a:ext cx="4939284" cy="2462050"/>
          </a:xfrm>
          <a:prstGeom prst="rect">
            <a:avLst/>
          </a:prstGeom>
        </p:spPr>
      </p:pic>
    </p:spTree>
    <p:extLst>
      <p:ext uri="{BB962C8B-B14F-4D97-AF65-F5344CB8AC3E}">
        <p14:creationId xmlns:p14="http://schemas.microsoft.com/office/powerpoint/2010/main" val="3814251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1532C1F-056C-40A0-BDFA-8615911E7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37053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077C86-3797-4AD8-BC96-C3BB3AD1FA3C}"/>
              </a:ext>
            </a:extLst>
          </p:cNvPr>
          <p:cNvSpPr>
            <a:spLocks noGrp="1"/>
          </p:cNvSpPr>
          <p:nvPr>
            <p:ph type="title"/>
          </p:nvPr>
        </p:nvSpPr>
        <p:spPr>
          <a:xfrm>
            <a:off x="960121" y="489202"/>
            <a:ext cx="5128260" cy="2486011"/>
          </a:xfrm>
        </p:spPr>
        <p:txBody>
          <a:bodyPr vert="horz" lIns="91440" tIns="45720" rIns="91440" bIns="45720" rtlCol="0" anchor="ctr">
            <a:normAutofit/>
          </a:bodyPr>
          <a:lstStyle/>
          <a:p>
            <a:r>
              <a:rPr lang="en-US" sz="6100" kern="1200" cap="all" spc="120" baseline="0">
                <a:solidFill>
                  <a:schemeClr val="tx1"/>
                </a:solidFill>
                <a:latin typeface="+mj-lt"/>
                <a:ea typeface="+mj-ea"/>
                <a:cs typeface="+mj-cs"/>
              </a:rPr>
              <a:t>Technologies Used </a:t>
            </a:r>
          </a:p>
        </p:txBody>
      </p:sp>
      <p:sp>
        <p:nvSpPr>
          <p:cNvPr id="3" name="Content Placeholder 2">
            <a:extLst>
              <a:ext uri="{FF2B5EF4-FFF2-40B4-BE49-F238E27FC236}">
                <a16:creationId xmlns:a16="http://schemas.microsoft.com/office/drawing/2014/main" id="{A41187A7-ED0A-4BEC-BB2D-3D3B65D92C02}"/>
              </a:ext>
            </a:extLst>
          </p:cNvPr>
          <p:cNvSpPr>
            <a:spLocks noGrp="1"/>
          </p:cNvSpPr>
          <p:nvPr>
            <p:ph sz="half" idx="1"/>
          </p:nvPr>
        </p:nvSpPr>
        <p:spPr>
          <a:xfrm>
            <a:off x="6743383" y="484632"/>
            <a:ext cx="4427310" cy="2490581"/>
          </a:xfrm>
        </p:spPr>
        <p:txBody>
          <a:bodyPr vert="horz" lIns="91440" tIns="45720" rIns="91440" bIns="45720" rtlCol="0" anchor="ctr">
            <a:normAutofit/>
          </a:bodyPr>
          <a:lstStyle/>
          <a:p>
            <a:pPr>
              <a:lnSpc>
                <a:spcPct val="91000"/>
              </a:lnSpc>
            </a:pPr>
            <a:r>
              <a:rPr lang="en-US" sz="1400" dirty="0"/>
              <a:t>List of Technologies</a:t>
            </a:r>
          </a:p>
          <a:p>
            <a:pPr marL="457200" indent="-457200">
              <a:lnSpc>
                <a:spcPct val="91000"/>
              </a:lnSpc>
              <a:buFont typeface="Wingdings" panose="05000000000000000000" pitchFamily="2" charset="2"/>
              <a:buChar char="ü"/>
            </a:pPr>
            <a:r>
              <a:rPr lang="en-US" sz="1400" dirty="0"/>
              <a:t>ArcGIS JavaScript API 4.18</a:t>
            </a:r>
          </a:p>
          <a:p>
            <a:pPr marL="457200" indent="-457200">
              <a:lnSpc>
                <a:spcPct val="91000"/>
              </a:lnSpc>
              <a:buFont typeface="Wingdings" panose="05000000000000000000" pitchFamily="2" charset="2"/>
              <a:buChar char="ü"/>
            </a:pPr>
            <a:r>
              <a:rPr lang="en-US" sz="1400" dirty="0"/>
              <a:t>ArcGIS Online (for layer hosting)</a:t>
            </a:r>
          </a:p>
          <a:p>
            <a:pPr marL="457200" indent="-457200">
              <a:lnSpc>
                <a:spcPct val="91000"/>
              </a:lnSpc>
              <a:buFont typeface="Wingdings" panose="05000000000000000000" pitchFamily="2" charset="2"/>
              <a:buChar char="ü"/>
            </a:pPr>
            <a:r>
              <a:rPr lang="en-US" sz="1400" dirty="0"/>
              <a:t>Google’s Firebase (easily accessible and free database and hosting)</a:t>
            </a:r>
          </a:p>
          <a:p>
            <a:pPr marL="457200" indent="-457200">
              <a:lnSpc>
                <a:spcPct val="91000"/>
              </a:lnSpc>
              <a:buFont typeface="Wingdings" panose="05000000000000000000" pitchFamily="2" charset="2"/>
              <a:buChar char="ü"/>
            </a:pPr>
            <a:r>
              <a:rPr lang="en-US" sz="1400" dirty="0"/>
              <a:t>Turf Js API (for clustering algorithms)</a:t>
            </a:r>
          </a:p>
          <a:p>
            <a:pPr marL="457200" indent="-457200">
              <a:lnSpc>
                <a:spcPct val="91000"/>
              </a:lnSpc>
              <a:buFont typeface="Wingdings" panose="05000000000000000000" pitchFamily="2" charset="2"/>
              <a:buChar char="ü"/>
            </a:pPr>
            <a:r>
              <a:rPr lang="en-US" sz="1400" dirty="0"/>
              <a:t>HTML, CSS and JavaScript</a:t>
            </a:r>
          </a:p>
        </p:txBody>
      </p:sp>
      <p:pic>
        <p:nvPicPr>
          <p:cNvPr id="13" name="Picture 12">
            <a:extLst>
              <a:ext uri="{FF2B5EF4-FFF2-40B4-BE49-F238E27FC236}">
                <a16:creationId xmlns:a16="http://schemas.microsoft.com/office/drawing/2014/main" id="{476A4B22-CD0D-414C-B733-2DD334F6A359}"/>
              </a:ext>
            </a:extLst>
          </p:cNvPr>
          <p:cNvPicPr>
            <a:picLocks noChangeAspect="1"/>
          </p:cNvPicPr>
          <p:nvPr/>
        </p:nvPicPr>
        <p:blipFill>
          <a:blip r:embed="rId2"/>
          <a:stretch>
            <a:fillRect/>
          </a:stretch>
        </p:blipFill>
        <p:spPr>
          <a:xfrm>
            <a:off x="986117" y="4390241"/>
            <a:ext cx="2110939" cy="1398814"/>
          </a:xfrm>
          <a:prstGeom prst="rect">
            <a:avLst/>
          </a:prstGeom>
        </p:spPr>
      </p:pic>
      <p:pic>
        <p:nvPicPr>
          <p:cNvPr id="8" name="Picture 7">
            <a:extLst>
              <a:ext uri="{FF2B5EF4-FFF2-40B4-BE49-F238E27FC236}">
                <a16:creationId xmlns:a16="http://schemas.microsoft.com/office/drawing/2014/main" id="{66EFF4CB-59F5-45EE-9746-7E5DEB75E4F4}"/>
              </a:ext>
            </a:extLst>
          </p:cNvPr>
          <p:cNvPicPr>
            <a:picLocks noChangeAspect="1"/>
          </p:cNvPicPr>
          <p:nvPr/>
        </p:nvPicPr>
        <p:blipFill>
          <a:blip r:embed="rId3"/>
          <a:stretch>
            <a:fillRect/>
          </a:stretch>
        </p:blipFill>
        <p:spPr>
          <a:xfrm>
            <a:off x="3635398" y="4589158"/>
            <a:ext cx="2304288" cy="1129101"/>
          </a:xfrm>
          <a:prstGeom prst="rect">
            <a:avLst/>
          </a:prstGeom>
        </p:spPr>
      </p:pic>
      <p:pic>
        <p:nvPicPr>
          <p:cNvPr id="11" name="Content Placeholder 10">
            <a:extLst>
              <a:ext uri="{FF2B5EF4-FFF2-40B4-BE49-F238E27FC236}">
                <a16:creationId xmlns:a16="http://schemas.microsoft.com/office/drawing/2014/main" id="{9C91D3F3-04C8-4B49-B7A6-F2F895966674}"/>
              </a:ext>
            </a:extLst>
          </p:cNvPr>
          <p:cNvPicPr>
            <a:picLocks noGrp="1" noChangeAspect="1"/>
          </p:cNvPicPr>
          <p:nvPr>
            <p:ph sz="half" idx="2"/>
          </p:nvPr>
        </p:nvPicPr>
        <p:blipFill>
          <a:blip r:embed="rId4"/>
          <a:stretch>
            <a:fillRect/>
          </a:stretch>
        </p:blipFill>
        <p:spPr>
          <a:xfrm>
            <a:off x="6284679" y="4727865"/>
            <a:ext cx="2304288" cy="852586"/>
          </a:xfrm>
          <a:prstGeom prst="rect">
            <a:avLst/>
          </a:prstGeom>
        </p:spPr>
      </p:pic>
      <p:pic>
        <p:nvPicPr>
          <p:cNvPr id="6" name="Picture 5">
            <a:extLst>
              <a:ext uri="{FF2B5EF4-FFF2-40B4-BE49-F238E27FC236}">
                <a16:creationId xmlns:a16="http://schemas.microsoft.com/office/drawing/2014/main" id="{505D99C6-2998-4C28-8B13-6B63F06C91C4}"/>
              </a:ext>
            </a:extLst>
          </p:cNvPr>
          <p:cNvPicPr>
            <a:picLocks noChangeAspect="1"/>
          </p:cNvPicPr>
          <p:nvPr/>
        </p:nvPicPr>
        <p:blipFill>
          <a:blip r:embed="rId5"/>
          <a:stretch>
            <a:fillRect/>
          </a:stretch>
        </p:blipFill>
        <p:spPr>
          <a:xfrm>
            <a:off x="8933960" y="4726317"/>
            <a:ext cx="3051624" cy="1129100"/>
          </a:xfrm>
          <a:prstGeom prst="rect">
            <a:avLst/>
          </a:prstGeom>
        </p:spPr>
      </p:pic>
    </p:spTree>
    <p:extLst>
      <p:ext uri="{BB962C8B-B14F-4D97-AF65-F5344CB8AC3E}">
        <p14:creationId xmlns:p14="http://schemas.microsoft.com/office/powerpoint/2010/main" val="106299342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5">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1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1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8AC4B5-0FBB-406F-941D-AC43EAD136A1}"/>
              </a:ext>
            </a:extLst>
          </p:cNvPr>
          <p:cNvSpPr>
            <a:spLocks noGrp="1"/>
          </p:cNvSpPr>
          <p:nvPr>
            <p:ph type="title"/>
          </p:nvPr>
        </p:nvSpPr>
        <p:spPr>
          <a:xfrm>
            <a:off x="960438" y="317499"/>
            <a:ext cx="4500737" cy="2095501"/>
          </a:xfrm>
        </p:spPr>
        <p:txBody>
          <a:bodyPr vert="horz" lIns="91440" tIns="45720" rIns="91440" bIns="45720" rtlCol="0" anchor="ctr">
            <a:normAutofit/>
          </a:bodyPr>
          <a:lstStyle/>
          <a:p>
            <a:r>
              <a:rPr lang="en-US" sz="6100" kern="1200" cap="all" spc="120" baseline="0">
                <a:solidFill>
                  <a:schemeClr val="tx1"/>
                </a:solidFill>
                <a:latin typeface="+mj-lt"/>
                <a:ea typeface="+mj-ea"/>
                <a:cs typeface="+mj-cs"/>
              </a:rPr>
              <a:t>Application Features</a:t>
            </a:r>
          </a:p>
        </p:txBody>
      </p:sp>
      <p:sp>
        <p:nvSpPr>
          <p:cNvPr id="3" name="Content Placeholder 2">
            <a:extLst>
              <a:ext uri="{FF2B5EF4-FFF2-40B4-BE49-F238E27FC236}">
                <a16:creationId xmlns:a16="http://schemas.microsoft.com/office/drawing/2014/main" id="{EF45CB32-E5E2-48FD-9EBE-8D721654D38D}"/>
              </a:ext>
            </a:extLst>
          </p:cNvPr>
          <p:cNvSpPr>
            <a:spLocks noGrp="1"/>
          </p:cNvSpPr>
          <p:nvPr>
            <p:ph sz="half" idx="1"/>
          </p:nvPr>
        </p:nvSpPr>
        <p:spPr>
          <a:xfrm>
            <a:off x="960438" y="2587625"/>
            <a:ext cx="4500737" cy="3594100"/>
          </a:xfrm>
        </p:spPr>
        <p:txBody>
          <a:bodyPr vert="horz" lIns="91440" tIns="45720" rIns="91440" bIns="45720" rtlCol="0" anchor="t">
            <a:normAutofit lnSpcReduction="10000"/>
          </a:bodyPr>
          <a:lstStyle/>
          <a:p>
            <a:pPr marL="457200" indent="-457200">
              <a:buFont typeface="Wingdings" panose="05000000000000000000" pitchFamily="2" charset="2"/>
              <a:buChar char="§"/>
            </a:pPr>
            <a:r>
              <a:rPr lang="en-US" dirty="0"/>
              <a:t>Enables collaboration between “residents” and “governments”</a:t>
            </a:r>
          </a:p>
          <a:p>
            <a:pPr marL="457200" indent="-457200">
              <a:buFont typeface="Wingdings" panose="05000000000000000000" pitchFamily="2" charset="2"/>
              <a:buChar char="§"/>
            </a:pPr>
            <a:r>
              <a:rPr lang="en-US" dirty="0"/>
              <a:t>Uses a combination of Volunteered Geographic Information (VGI) and Participatory GIS (PGIS) Process to engage residents</a:t>
            </a:r>
          </a:p>
        </p:txBody>
      </p:sp>
      <p:pic>
        <p:nvPicPr>
          <p:cNvPr id="11" name="Content Placeholder 10">
            <a:extLst>
              <a:ext uri="{FF2B5EF4-FFF2-40B4-BE49-F238E27FC236}">
                <a16:creationId xmlns:a16="http://schemas.microsoft.com/office/drawing/2014/main" id="{C8B776DD-EEE6-437E-AE0B-9B73DE61356A}"/>
              </a:ext>
            </a:extLst>
          </p:cNvPr>
          <p:cNvPicPr>
            <a:picLocks noGrp="1" noChangeAspect="1"/>
          </p:cNvPicPr>
          <p:nvPr>
            <p:ph sz="half" idx="2"/>
          </p:nvPr>
        </p:nvPicPr>
        <p:blipFill rotWithShape="1">
          <a:blip r:embed="rId2"/>
          <a:srcRect l="3889" r="25203" b="-2"/>
          <a:stretch/>
        </p:blipFill>
        <p:spPr>
          <a:xfrm>
            <a:off x="6094474" y="10"/>
            <a:ext cx="6097526" cy="6857990"/>
          </a:xfrm>
          <a:prstGeom prst="rect">
            <a:avLst/>
          </a:prstGeom>
        </p:spPr>
      </p:pic>
    </p:spTree>
    <p:extLst>
      <p:ext uri="{BB962C8B-B14F-4D97-AF65-F5344CB8AC3E}">
        <p14:creationId xmlns:p14="http://schemas.microsoft.com/office/powerpoint/2010/main" val="383096331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8AC4B5-0FBB-406F-941D-AC43EAD136A1}"/>
              </a:ext>
            </a:extLst>
          </p:cNvPr>
          <p:cNvSpPr>
            <a:spLocks noGrp="1"/>
          </p:cNvSpPr>
          <p:nvPr>
            <p:ph type="title"/>
          </p:nvPr>
        </p:nvSpPr>
        <p:spPr>
          <a:xfrm>
            <a:off x="960438" y="317499"/>
            <a:ext cx="4500737" cy="2095501"/>
          </a:xfrm>
        </p:spPr>
        <p:txBody>
          <a:bodyPr vert="horz" lIns="91440" tIns="45720" rIns="91440" bIns="45720" rtlCol="0" anchor="ctr">
            <a:normAutofit/>
          </a:bodyPr>
          <a:lstStyle/>
          <a:p>
            <a:r>
              <a:rPr lang="en-US" sz="6100" kern="1200" cap="all" spc="120" baseline="0" dirty="0">
                <a:solidFill>
                  <a:schemeClr val="tx1"/>
                </a:solidFill>
                <a:latin typeface="+mj-lt"/>
                <a:ea typeface="+mj-ea"/>
                <a:cs typeface="+mj-cs"/>
              </a:rPr>
              <a:t>Application Features</a:t>
            </a:r>
          </a:p>
        </p:txBody>
      </p:sp>
      <p:sp>
        <p:nvSpPr>
          <p:cNvPr id="3" name="Content Placeholder 2">
            <a:extLst>
              <a:ext uri="{FF2B5EF4-FFF2-40B4-BE49-F238E27FC236}">
                <a16:creationId xmlns:a16="http://schemas.microsoft.com/office/drawing/2014/main" id="{EF45CB32-E5E2-48FD-9EBE-8D721654D38D}"/>
              </a:ext>
            </a:extLst>
          </p:cNvPr>
          <p:cNvSpPr>
            <a:spLocks noGrp="1"/>
          </p:cNvSpPr>
          <p:nvPr>
            <p:ph sz="half" idx="1"/>
          </p:nvPr>
        </p:nvSpPr>
        <p:spPr>
          <a:xfrm>
            <a:off x="960438" y="2587625"/>
            <a:ext cx="4500737" cy="3594100"/>
          </a:xfrm>
        </p:spPr>
        <p:txBody>
          <a:bodyPr vert="horz" lIns="91440" tIns="45720" rIns="91440" bIns="45720" rtlCol="0" anchor="t">
            <a:normAutofit/>
          </a:bodyPr>
          <a:lstStyle/>
          <a:p>
            <a:pPr marL="457200" indent="-457200">
              <a:lnSpc>
                <a:spcPct val="91000"/>
              </a:lnSpc>
              <a:buFont typeface="Wingdings" panose="05000000000000000000" pitchFamily="2" charset="2"/>
              <a:buChar char="§"/>
            </a:pPr>
            <a:r>
              <a:rPr lang="en-US" sz="1800" dirty="0"/>
              <a:t>The VGI and PGIS data can be used by the government to derive clusters and identify central locations </a:t>
            </a:r>
          </a:p>
          <a:p>
            <a:pPr marL="457200" indent="-457200">
              <a:lnSpc>
                <a:spcPct val="91000"/>
              </a:lnSpc>
              <a:buFont typeface="Wingdings" panose="05000000000000000000" pitchFamily="2" charset="2"/>
              <a:buChar char="§"/>
            </a:pPr>
            <a:r>
              <a:rPr lang="en-US" sz="1800" dirty="0"/>
              <a:t>These central locations would be possible locations to build grocery shops to better serve the community.</a:t>
            </a:r>
          </a:p>
          <a:p>
            <a:pPr marL="457200" indent="-457200">
              <a:lnSpc>
                <a:spcPct val="91000"/>
              </a:lnSpc>
              <a:buFont typeface="Wingdings" panose="05000000000000000000" pitchFamily="2" charset="2"/>
              <a:buChar char="§"/>
            </a:pPr>
            <a:r>
              <a:rPr lang="en-US" sz="1800" dirty="0"/>
              <a:t>For e.g. reducing commute time; access better quality fruits, vegetables, meat; better price rates</a:t>
            </a:r>
          </a:p>
        </p:txBody>
      </p:sp>
      <p:pic>
        <p:nvPicPr>
          <p:cNvPr id="10" name="Content Placeholder 9" descr="A picture containing diagram&#10;&#10;Description automatically generated">
            <a:extLst>
              <a:ext uri="{FF2B5EF4-FFF2-40B4-BE49-F238E27FC236}">
                <a16:creationId xmlns:a16="http://schemas.microsoft.com/office/drawing/2014/main" id="{5434A044-145A-4009-822E-6379A3087947}"/>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3026" r="20291"/>
          <a:stretch/>
        </p:blipFill>
        <p:spPr>
          <a:xfrm>
            <a:off x="6094474" y="10"/>
            <a:ext cx="6097526" cy="6857990"/>
          </a:xfrm>
          <a:prstGeom prst="rect">
            <a:avLst/>
          </a:prstGeom>
        </p:spPr>
      </p:pic>
    </p:spTree>
    <p:extLst>
      <p:ext uri="{BB962C8B-B14F-4D97-AF65-F5344CB8AC3E}">
        <p14:creationId xmlns:p14="http://schemas.microsoft.com/office/powerpoint/2010/main" val="401809621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46</TotalTime>
  <Words>324</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Franklin Gothic Demi Cond</vt:lpstr>
      <vt:lpstr>Franklin Gothic Medium</vt:lpstr>
      <vt:lpstr>Wingdings</vt:lpstr>
      <vt:lpstr>JuxtaposeVTI</vt:lpstr>
      <vt:lpstr>Equimatics</vt:lpstr>
      <vt:lpstr>Mission Statement</vt:lpstr>
      <vt:lpstr>Equimatics – Food Desert Solver</vt:lpstr>
      <vt:lpstr>Equimatics – Food Desert Solver</vt:lpstr>
      <vt:lpstr>Technologies Used </vt:lpstr>
      <vt:lpstr>Application Features</vt:lpstr>
      <vt:lpstr>Application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Equimatics</dc:title>
  <dc:creator>Gio Harvey</dc:creator>
  <cp:lastModifiedBy>Gio Harvey</cp:lastModifiedBy>
  <cp:revision>22</cp:revision>
  <dcterms:created xsi:type="dcterms:W3CDTF">2021-02-19T21:01:23Z</dcterms:created>
  <dcterms:modified xsi:type="dcterms:W3CDTF">2021-02-19T21:47:24Z</dcterms:modified>
</cp:coreProperties>
</file>