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15/05/2011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15/05/2011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15/05/2011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15/05/2011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15/05/2011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15/05/2011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15/05/2011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15/05/2011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15/05/2011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15/05/2011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15/05/2011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15/05/2011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Grafiken für die Präsentation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Workshop</a:t>
            </a:r>
            <a:br>
              <a:rPr lang="de-DE" dirty="0" smtClean="0"/>
            </a:br>
            <a:r>
              <a:rPr lang="de-DE" dirty="0" smtClean="0"/>
              <a:t>„Professionelle Softwareentwicklung mit </a:t>
            </a:r>
            <a:r>
              <a:rPr lang="de-DE" dirty="0" err="1" smtClean="0"/>
              <a:t>ArcObjects</a:t>
            </a:r>
            <a:r>
              <a:rPr lang="de-DE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80821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350512" y="2562098"/>
            <a:ext cx="3286153" cy="3099150"/>
            <a:chOff x="899592" y="3047256"/>
            <a:chExt cx="3286153" cy="3099150"/>
          </a:xfrm>
        </p:grpSpPr>
        <p:sp>
          <p:nvSpPr>
            <p:cNvPr id="60" name="Rounded Rectangle 59"/>
            <p:cNvSpPr/>
            <p:nvPr/>
          </p:nvSpPr>
          <p:spPr>
            <a:xfrm>
              <a:off x="899592" y="3047256"/>
              <a:ext cx="2664296" cy="16778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83609" y="3059668"/>
              <a:ext cx="10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Processor</a:t>
              </a:r>
              <a:endParaRPr lang="de-DE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432614" y="3515817"/>
              <a:ext cx="1598251" cy="1070828"/>
              <a:chOff x="3779912" y="5013176"/>
              <a:chExt cx="1598251" cy="1070828"/>
            </a:xfrm>
          </p:grpSpPr>
          <p:sp>
            <p:nvSpPr>
              <p:cNvPr id="71" name="Flowchart: Decision 70"/>
              <p:cNvSpPr/>
              <p:nvPr/>
            </p:nvSpPr>
            <p:spPr>
              <a:xfrm>
                <a:off x="3779912" y="5013176"/>
                <a:ext cx="1598251" cy="1070828"/>
              </a:xfrm>
              <a:prstGeom prst="flowChartDecisio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041870" y="5363924"/>
                <a:ext cx="1074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für mich?</a:t>
                </a:r>
                <a:endParaRPr lang="de-DE" dirty="0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2332510" y="444814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ja</a:t>
              </a:r>
              <a:endParaRPr lang="de-DE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30906" y="4151273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nein</a:t>
              </a:r>
              <a:endParaRPr lang="de-DE" sz="1200" dirty="0"/>
            </a:p>
          </p:txBody>
        </p:sp>
        <p:sp>
          <p:nvSpPr>
            <p:cNvPr id="65" name="Notched Right Arrow 64"/>
            <p:cNvSpPr/>
            <p:nvPr/>
          </p:nvSpPr>
          <p:spPr>
            <a:xfrm>
              <a:off x="3030865" y="3808915"/>
              <a:ext cx="1154880" cy="484632"/>
            </a:xfrm>
            <a:prstGeom prst="notch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Notched Right Arrow 65"/>
            <p:cNvSpPr/>
            <p:nvPr/>
          </p:nvSpPr>
          <p:spPr>
            <a:xfrm rot="5400000">
              <a:off x="1742534" y="4817707"/>
              <a:ext cx="978408" cy="484632"/>
            </a:xfrm>
            <a:prstGeom prst="notch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557536" y="5601797"/>
              <a:ext cx="1348403" cy="544609"/>
              <a:chOff x="1774537" y="5692702"/>
              <a:chExt cx="1348403" cy="544609"/>
            </a:xfrm>
          </p:grpSpPr>
          <p:sp>
            <p:nvSpPr>
              <p:cNvPr id="69" name="Flowchart: Terminator 68"/>
              <p:cNvSpPr/>
              <p:nvPr/>
            </p:nvSpPr>
            <p:spPr>
              <a:xfrm>
                <a:off x="1774537" y="5692702"/>
                <a:ext cx="1348403" cy="544609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051610" y="5780340"/>
                <a:ext cx="794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Aktion</a:t>
                </a:r>
                <a:endParaRPr lang="de-DE" dirty="0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3298028" y="3866565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Data</a:t>
              </a:r>
              <a:endParaRPr lang="de-DE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Chain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Responsibility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(Zuständigkeitskette)</a:t>
            </a:r>
            <a:endParaRPr lang="de-DE" dirty="0"/>
          </a:p>
        </p:txBody>
      </p:sp>
      <p:grpSp>
        <p:nvGrpSpPr>
          <p:cNvPr id="58" name="Group 57"/>
          <p:cNvGrpSpPr/>
          <p:nvPr/>
        </p:nvGrpSpPr>
        <p:grpSpPr>
          <a:xfrm>
            <a:off x="1532812" y="2558966"/>
            <a:ext cx="3286153" cy="3099150"/>
            <a:chOff x="899592" y="3047256"/>
            <a:chExt cx="3286153" cy="3099150"/>
          </a:xfrm>
        </p:grpSpPr>
        <p:sp>
          <p:nvSpPr>
            <p:cNvPr id="4" name="Rounded Rectangle 3"/>
            <p:cNvSpPr/>
            <p:nvPr/>
          </p:nvSpPr>
          <p:spPr>
            <a:xfrm>
              <a:off x="899592" y="3047256"/>
              <a:ext cx="2664296" cy="16778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83609" y="3059668"/>
              <a:ext cx="10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Processor</a:t>
              </a:r>
              <a:endParaRPr lang="de-D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432614" y="3515817"/>
              <a:ext cx="1598251" cy="1070828"/>
              <a:chOff x="3779912" y="5013176"/>
              <a:chExt cx="1598251" cy="1070828"/>
            </a:xfrm>
          </p:grpSpPr>
          <p:sp>
            <p:nvSpPr>
              <p:cNvPr id="6" name="Flowchart: Decision 5"/>
              <p:cNvSpPr/>
              <p:nvPr/>
            </p:nvSpPr>
            <p:spPr>
              <a:xfrm>
                <a:off x="3779912" y="5013176"/>
                <a:ext cx="1598251" cy="1070828"/>
              </a:xfrm>
              <a:prstGeom prst="flowChartDecisio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41870" y="5363924"/>
                <a:ext cx="1074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für mich?</a:t>
                </a:r>
                <a:endParaRPr lang="de-DE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332510" y="444814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ja</a:t>
              </a:r>
              <a:endParaRPr lang="de-DE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30906" y="4151273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nein</a:t>
              </a:r>
              <a:endParaRPr lang="de-DE" sz="1200" dirty="0"/>
            </a:p>
          </p:txBody>
        </p:sp>
        <p:sp>
          <p:nvSpPr>
            <p:cNvPr id="9" name="Notched Right Arrow 8"/>
            <p:cNvSpPr/>
            <p:nvPr/>
          </p:nvSpPr>
          <p:spPr>
            <a:xfrm>
              <a:off x="3030865" y="3808915"/>
              <a:ext cx="1154880" cy="484632"/>
            </a:xfrm>
            <a:prstGeom prst="notch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Notched Right Arrow 15"/>
            <p:cNvSpPr/>
            <p:nvPr/>
          </p:nvSpPr>
          <p:spPr>
            <a:xfrm rot="5400000">
              <a:off x="1742534" y="4817707"/>
              <a:ext cx="978408" cy="484632"/>
            </a:xfrm>
            <a:prstGeom prst="notch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557536" y="5601797"/>
              <a:ext cx="1348403" cy="544609"/>
              <a:chOff x="1774537" y="5692702"/>
              <a:chExt cx="1348403" cy="544609"/>
            </a:xfrm>
          </p:grpSpPr>
          <p:sp>
            <p:nvSpPr>
              <p:cNvPr id="17" name="Flowchart: Terminator 16"/>
              <p:cNvSpPr/>
              <p:nvPr/>
            </p:nvSpPr>
            <p:spPr>
              <a:xfrm>
                <a:off x="1774537" y="5692702"/>
                <a:ext cx="1348403" cy="544609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051610" y="5780340"/>
                <a:ext cx="794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Aktion</a:t>
                </a:r>
                <a:endParaRPr lang="de-DE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3298028" y="3866565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Data</a:t>
              </a:r>
              <a:endParaRPr lang="de-DE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43608" y="3320625"/>
            <a:ext cx="978408" cy="484632"/>
            <a:chOff x="410388" y="3866114"/>
            <a:chExt cx="978408" cy="484632"/>
          </a:xfrm>
        </p:grpSpPr>
        <p:sp>
          <p:nvSpPr>
            <p:cNvPr id="10" name="Notched Right Arrow 9"/>
            <p:cNvSpPr/>
            <p:nvPr/>
          </p:nvSpPr>
          <p:spPr>
            <a:xfrm>
              <a:off x="410388" y="3866114"/>
              <a:ext cx="978408" cy="484632"/>
            </a:xfrm>
            <a:prstGeom prst="notch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315" y="392376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Data</a:t>
              </a:r>
              <a:endParaRPr lang="de-DE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591489" y="33319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79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Unit-</a:t>
            </a:r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Dave </a:t>
            </a:r>
            <a:r>
              <a:rPr lang="en-US" dirty="0" smtClean="0"/>
              <a:t>Bouwman:</a:t>
            </a:r>
          </a:p>
          <a:p>
            <a:pPr marL="914400" lvl="2" indent="0">
              <a:buNone/>
            </a:pPr>
            <a:r>
              <a:rPr lang="en-US" i="1" dirty="0" smtClean="0"/>
              <a:t>“Everyone </a:t>
            </a:r>
            <a:r>
              <a:rPr lang="en-US" i="1" dirty="0"/>
              <a:t>talks about GIS getting on the “service bus</a:t>
            </a:r>
            <a:r>
              <a:rPr lang="en-US" i="1" dirty="0" smtClean="0"/>
              <a:t>”,</a:t>
            </a:r>
            <a:br>
              <a:rPr lang="en-US" i="1" dirty="0" smtClean="0"/>
            </a:br>
            <a:r>
              <a:rPr lang="en-US" i="1" dirty="0" smtClean="0"/>
              <a:t>but </a:t>
            </a:r>
            <a:r>
              <a:rPr lang="en-US" i="1" dirty="0"/>
              <a:t>we need to </a:t>
            </a:r>
            <a:r>
              <a:rPr lang="en-US" b="1" i="1" dirty="0"/>
              <a:t>make sure </a:t>
            </a:r>
            <a:r>
              <a:rPr lang="en-US" i="1" dirty="0"/>
              <a:t>that when we get on the </a:t>
            </a:r>
            <a:r>
              <a:rPr lang="en-US" i="1" dirty="0" smtClean="0"/>
              <a:t>bus,</a:t>
            </a:r>
            <a:br>
              <a:rPr lang="en-US" i="1" dirty="0" smtClean="0"/>
            </a:br>
            <a:r>
              <a:rPr lang="en-US" i="1" dirty="0" smtClean="0"/>
              <a:t>our </a:t>
            </a:r>
            <a:r>
              <a:rPr lang="en-US" b="1" i="1" dirty="0"/>
              <a:t>code does not fail</a:t>
            </a:r>
            <a:r>
              <a:rPr lang="en-US" i="1" dirty="0" smtClean="0"/>
              <a:t>!”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26905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</a:t>
            </a:r>
            <a:r>
              <a:rPr lang="de-DE" dirty="0" err="1"/>
              <a:t>engineering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827584" y="4293096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1091803" y="4350295"/>
            <a:ext cx="112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Anforderungen</a:t>
            </a:r>
          </a:p>
          <a:p>
            <a:pPr algn="ctr"/>
            <a:r>
              <a:rPr lang="de-DE" sz="1200" dirty="0" smtClean="0"/>
              <a:t>LH/PH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95613" y="4293096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2876774" y="4350295"/>
            <a:ext cx="1493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Systemdesign</a:t>
            </a:r>
          </a:p>
          <a:p>
            <a:pPr algn="ctr"/>
            <a:r>
              <a:rPr lang="de-DE" sz="1200" dirty="0" smtClean="0"/>
              <a:t>Software-Architektur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78871" y="4293095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4973527" y="4442627"/>
            <a:ext cx="1266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Implementierung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04248" y="4293094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7182802" y="4350295"/>
            <a:ext cx="899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Verifikation</a:t>
            </a:r>
          </a:p>
          <a:p>
            <a:pPr algn="ctr"/>
            <a:r>
              <a:rPr lang="de-DE" sz="1200" dirty="0" smtClean="0"/>
              <a:t>Abnahme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00192" y="4506135"/>
            <a:ext cx="633928" cy="121158"/>
            <a:chOff x="410388" y="3866114"/>
            <a:chExt cx="978408" cy="484632"/>
          </a:xfrm>
        </p:grpSpPr>
        <p:sp>
          <p:nvSpPr>
            <p:cNvPr id="14" name="Notched Right Arrow 13"/>
            <p:cNvSpPr/>
            <p:nvPr/>
          </p:nvSpPr>
          <p:spPr>
            <a:xfrm>
              <a:off x="410388" y="3866114"/>
              <a:ext cx="978408" cy="484632"/>
            </a:xfrm>
            <a:prstGeom prst="notch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9315" y="39237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de-DE" dirty="0"/>
            </a:p>
          </p:txBody>
        </p:sp>
      </p:grpSp>
      <p:sp>
        <p:nvSpPr>
          <p:cNvPr id="17" name="Curved Down Arrow 16"/>
          <p:cNvSpPr/>
          <p:nvPr/>
        </p:nvSpPr>
        <p:spPr>
          <a:xfrm>
            <a:off x="1753997" y="3284984"/>
            <a:ext cx="5878351" cy="73152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287793" y="4534960"/>
            <a:ext cx="633928" cy="121158"/>
            <a:chOff x="410388" y="3866114"/>
            <a:chExt cx="978408" cy="484632"/>
          </a:xfrm>
        </p:grpSpPr>
        <p:sp>
          <p:nvSpPr>
            <p:cNvPr id="19" name="Notched Right Arrow 18"/>
            <p:cNvSpPr/>
            <p:nvPr/>
          </p:nvSpPr>
          <p:spPr>
            <a:xfrm>
              <a:off x="410388" y="3866114"/>
              <a:ext cx="978408" cy="484632"/>
            </a:xfrm>
            <a:prstGeom prst="notch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9315" y="39237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de-D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39752" y="4520547"/>
            <a:ext cx="633928" cy="121158"/>
            <a:chOff x="410388" y="3866114"/>
            <a:chExt cx="978408" cy="484632"/>
          </a:xfrm>
        </p:grpSpPr>
        <p:sp>
          <p:nvSpPr>
            <p:cNvPr id="22" name="Notched Right Arrow 21"/>
            <p:cNvSpPr/>
            <p:nvPr/>
          </p:nvSpPr>
          <p:spPr>
            <a:xfrm>
              <a:off x="410388" y="3866114"/>
              <a:ext cx="978408" cy="484632"/>
            </a:xfrm>
            <a:prstGeom prst="notch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9315" y="39237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01076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228184" y="2204864"/>
            <a:ext cx="1728192" cy="3960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Projekterfolg</a:t>
            </a:r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1763688" y="2204864"/>
            <a:ext cx="1728192" cy="3960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2393392" y="2790220"/>
            <a:ext cx="468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b="1" dirty="0">
                <a:solidFill>
                  <a:prstClr val="black"/>
                </a:solidFill>
              </a:rPr>
              <a:t>AG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4074" y="279022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b="1" dirty="0" smtClean="0">
                <a:solidFill>
                  <a:prstClr val="black"/>
                </a:solidFill>
              </a:rPr>
              <a:t>AN</a:t>
            </a:r>
            <a:endParaRPr lang="de-DE" b="1" dirty="0">
              <a:solidFill>
                <a:prstClr val="black"/>
              </a:solidFill>
            </a:endParaRPr>
          </a:p>
        </p:txBody>
      </p:sp>
      <p:sp>
        <p:nvSpPr>
          <p:cNvPr id="13" name="Left-Right Arrow 12"/>
          <p:cNvSpPr/>
          <p:nvPr/>
        </p:nvSpPr>
        <p:spPr>
          <a:xfrm>
            <a:off x="3078882" y="3717032"/>
            <a:ext cx="3528392" cy="48463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14" name="Left-Right Arrow 13"/>
          <p:cNvSpPr/>
          <p:nvPr/>
        </p:nvSpPr>
        <p:spPr>
          <a:xfrm>
            <a:off x="3078882" y="4456536"/>
            <a:ext cx="3528392" cy="48463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Kosten</a:t>
            </a:r>
            <a:endParaRPr lang="de-DE" dirty="0"/>
          </a:p>
        </p:txBody>
      </p:sp>
      <p:sp>
        <p:nvSpPr>
          <p:cNvPr id="15" name="Left-Right Arrow 14"/>
          <p:cNvSpPr/>
          <p:nvPr/>
        </p:nvSpPr>
        <p:spPr>
          <a:xfrm>
            <a:off x="3078882" y="5301208"/>
            <a:ext cx="3528392" cy="48463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Termine, ..</a:t>
            </a:r>
            <a:endParaRPr lang="de-DE" dirty="0"/>
          </a:p>
        </p:txBody>
      </p:sp>
      <p:sp>
        <p:nvSpPr>
          <p:cNvPr id="16" name="Rounded Rectangle 15"/>
          <p:cNvSpPr/>
          <p:nvPr/>
        </p:nvSpPr>
        <p:spPr>
          <a:xfrm>
            <a:off x="6796075" y="3730748"/>
            <a:ext cx="9144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innere</a:t>
            </a:r>
            <a:endParaRPr lang="de-DE" dirty="0"/>
          </a:p>
        </p:txBody>
      </p:sp>
      <p:sp>
        <p:nvSpPr>
          <p:cNvPr id="17" name="Rounded Rectangle 16"/>
          <p:cNvSpPr/>
          <p:nvPr/>
        </p:nvSpPr>
        <p:spPr>
          <a:xfrm>
            <a:off x="1979712" y="3730748"/>
            <a:ext cx="9144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äußere</a:t>
            </a:r>
            <a:endParaRPr lang="de-DE" dirty="0"/>
          </a:p>
        </p:txBody>
      </p:sp>
      <p:sp>
        <p:nvSpPr>
          <p:cNvPr id="18" name="Rounded Rectangle 17"/>
          <p:cNvSpPr/>
          <p:nvPr/>
        </p:nvSpPr>
        <p:spPr>
          <a:xfrm>
            <a:off x="1979712" y="4470252"/>
            <a:ext cx="9144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T&amp;M</a:t>
            </a:r>
            <a:endParaRPr lang="de-DE" dirty="0"/>
          </a:p>
        </p:txBody>
      </p:sp>
      <p:sp>
        <p:nvSpPr>
          <p:cNvPr id="19" name="Rounded Rectangle 18"/>
          <p:cNvSpPr/>
          <p:nvPr/>
        </p:nvSpPr>
        <p:spPr>
          <a:xfrm>
            <a:off x="6796075" y="4470252"/>
            <a:ext cx="9144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505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The „3-As“ – </a:t>
            </a:r>
            <a:r>
              <a:rPr lang="de-DE" b="1" dirty="0" err="1" smtClean="0"/>
              <a:t>Arrange</a:t>
            </a:r>
            <a:r>
              <a:rPr lang="de-DE" b="1" dirty="0" smtClean="0"/>
              <a:t>, </a:t>
            </a:r>
            <a:r>
              <a:rPr lang="de-DE" b="1" dirty="0" err="1" smtClean="0"/>
              <a:t>Act</a:t>
            </a:r>
            <a:r>
              <a:rPr lang="de-DE" b="1" dirty="0" smtClean="0"/>
              <a:t>, </a:t>
            </a:r>
            <a:r>
              <a:rPr lang="de-DE" b="1" dirty="0" err="1" smtClean="0"/>
              <a:t>Assert</a:t>
            </a:r>
            <a:endParaRPr lang="de-D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827584" y="1722512"/>
            <a:ext cx="23762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Arrange</a:t>
            </a:r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827584" y="2955207"/>
            <a:ext cx="23762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Act</a:t>
            </a:r>
            <a:endParaRPr lang="de-DE" dirty="0"/>
          </a:p>
        </p:txBody>
      </p:sp>
      <p:sp>
        <p:nvSpPr>
          <p:cNvPr id="6" name="Rounded Rectangle 5"/>
          <p:cNvSpPr/>
          <p:nvPr/>
        </p:nvSpPr>
        <p:spPr>
          <a:xfrm>
            <a:off x="827584" y="4242792"/>
            <a:ext cx="23762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Assert</a:t>
            </a:r>
            <a:endParaRPr lang="de-DE" dirty="0" smtClean="0"/>
          </a:p>
        </p:txBody>
      </p:sp>
      <p:sp>
        <p:nvSpPr>
          <p:cNvPr id="7" name="Down Arrow 6"/>
          <p:cNvSpPr/>
          <p:nvPr/>
        </p:nvSpPr>
        <p:spPr>
          <a:xfrm>
            <a:off x="1835696" y="2412559"/>
            <a:ext cx="360040" cy="68807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Down Arrow 7"/>
          <p:cNvSpPr/>
          <p:nvPr/>
        </p:nvSpPr>
        <p:spPr>
          <a:xfrm>
            <a:off x="1844710" y="3683321"/>
            <a:ext cx="360040" cy="68807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581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di Office</vt:lpstr>
      <vt:lpstr>Grafiken für die Präsentation</vt:lpstr>
      <vt:lpstr>Chain of Responsibility (Zuständigkeitskette)</vt:lpstr>
      <vt:lpstr>Unit-Testing</vt:lpstr>
      <vt:lpstr>Software engineering overview</vt:lpstr>
      <vt:lpstr>Projekterfolg</vt:lpstr>
      <vt:lpstr>The „3-As“ – Arrange, Act, Assert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Apfel</dc:creator>
  <cp:lastModifiedBy>Marko Apfel</cp:lastModifiedBy>
  <cp:revision>13</cp:revision>
  <dcterms:created xsi:type="dcterms:W3CDTF">2011-05-11T08:24:45Z</dcterms:created>
  <dcterms:modified xsi:type="dcterms:W3CDTF">2011-05-15T13:08:15Z</dcterms:modified>
</cp:coreProperties>
</file>