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  <p:sldMasterId id="2147483683" r:id="rId2"/>
  </p:sldMasterIdLst>
  <p:notesMasterIdLst>
    <p:notesMasterId r:id="rId8"/>
  </p:notesMasterIdLst>
  <p:handoutMasterIdLst>
    <p:handoutMasterId r:id="rId9"/>
  </p:handoutMasterIdLst>
  <p:sldIdLst>
    <p:sldId id="939" r:id="rId3"/>
    <p:sldId id="940" r:id="rId4"/>
    <p:sldId id="941" r:id="rId5"/>
    <p:sldId id="942" r:id="rId6"/>
    <p:sldId id="943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0000"/>
    <a:srgbClr val="DA9918"/>
    <a:srgbClr val="B98E13"/>
    <a:srgbClr val="EDBD5D"/>
    <a:srgbClr val="B47F14"/>
    <a:srgbClr val="996600"/>
    <a:srgbClr val="996633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407" autoAdjust="0"/>
  </p:normalViewPr>
  <p:slideViewPr>
    <p:cSldViewPr snapToGrid="0">
      <p:cViewPr>
        <p:scale>
          <a:sx n="110" d="100"/>
          <a:sy n="110" d="100"/>
        </p:scale>
        <p:origin x="-714" y="-318"/>
      </p:cViewPr>
      <p:guideLst>
        <p:guide orient="horz" pos="1343"/>
        <p:guide pos="291"/>
      </p:guideLst>
    </p:cSldViewPr>
  </p:slideViewPr>
  <p:outlineViewPr>
    <p:cViewPr>
      <p:scale>
        <a:sx n="33" d="100"/>
        <a:sy n="33" d="100"/>
      </p:scale>
      <p:origin x="0" y="17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88A22A6-F6DC-458A-97BD-4EDD3EC76755}" type="datetime1">
              <a:rPr lang="en-US"/>
              <a:pPr>
                <a:defRPr/>
              </a:pPr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32BF049-D1E9-466B-BF8E-BBB1B9108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C21E237-E907-4D84-8ADB-B6DC16DFC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8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5" tIns="45718" rIns="91435" bIns="45718" anchor="b"/>
          <a:lstStyle/>
          <a:p>
            <a:pPr algn="r" defTabSz="914437" eaLnBrk="0" hangingPunct="0"/>
            <a:fld id="{0584BD93-2A39-402F-87BB-DCDBCA953CE9}" type="slidenum">
              <a:rPr lang="en-US" sz="1200" b="0" u="sng">
                <a:solidFill>
                  <a:schemeClr val="tx1"/>
                </a:solidFill>
                <a:latin typeface="Times New Roman" pitchFamily="18" charset="0"/>
              </a:rPr>
              <a:pPr algn="r" defTabSz="914437" eaLnBrk="0" hangingPunct="0"/>
              <a:t>1</a:t>
            </a:fld>
            <a:endParaRPr lang="en-US" sz="1200" b="0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i-FI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1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1892300"/>
            <a:ext cx="9144000" cy="4978400"/>
            <a:chOff x="0" y="1192"/>
            <a:chExt cx="5760" cy="31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192"/>
              <a:ext cx="5760" cy="3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3916"/>
              <a:ext cx="5760" cy="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8" name="Picture 12" descr="ESRI_alapalkkiC.jpg"/>
          <p:cNvPicPr>
            <a:picLocks noChangeAspect="1"/>
          </p:cNvPicPr>
          <p:nvPr userDrawn="1"/>
        </p:nvPicPr>
        <p:blipFill>
          <a:blip r:embed="rId4" cstate="email"/>
          <a:srcRect r="25970"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354842"/>
            <a:ext cx="7772400" cy="1473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308225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 descr="ESRI_logo_neg_72dpi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537278" y="6211422"/>
            <a:ext cx="2156346" cy="5433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4298-490D-4183-AFBD-9BE0479A7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250825"/>
            <a:ext cx="2203450" cy="590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250825"/>
            <a:ext cx="6462712" cy="590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FBC60-5C51-42D3-9BCD-3F8CF2842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1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1892300"/>
            <a:ext cx="9144000" cy="4978400"/>
            <a:chOff x="0" y="1192"/>
            <a:chExt cx="5760" cy="31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192"/>
              <a:ext cx="5760" cy="3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3916"/>
              <a:ext cx="5760" cy="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8" name="Picture 12" descr="ESRI_alapalkkiC.jpg"/>
          <p:cNvPicPr>
            <a:picLocks noChangeAspect="1"/>
          </p:cNvPicPr>
          <p:nvPr userDrawn="1"/>
        </p:nvPicPr>
        <p:blipFill>
          <a:blip r:embed="rId4" cstate="email"/>
          <a:srcRect r="25970"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081088"/>
            <a:ext cx="7772400" cy="59848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308225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 descr="ESRI_logo_neg_72dpi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537278" y="6211422"/>
            <a:ext cx="2156346" cy="5433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292225"/>
            <a:ext cx="4132263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1292225"/>
            <a:ext cx="4133850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00" y="274638"/>
            <a:ext cx="82157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4" y="2174875"/>
            <a:ext cx="40333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563" y="250825"/>
            <a:ext cx="8818562" cy="9667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169025"/>
            <a:ext cx="9144000" cy="688975"/>
            <a:chOff x="0" y="6169025"/>
            <a:chExt cx="9144000" cy="688975"/>
          </a:xfrm>
        </p:grpSpPr>
        <p:pic>
          <p:nvPicPr>
            <p:cNvPr id="11" name="Picture 6" descr="ESRI_alapalkkiC.jpg"/>
            <p:cNvPicPr>
              <a:picLocks noChangeAspect="1"/>
            </p:cNvPicPr>
            <p:nvPr userDrawn="1"/>
          </p:nvPicPr>
          <p:blipFill>
            <a:blip r:embed="rId2" cstate="email"/>
            <a:srcRect r="25065"/>
            <a:stretch>
              <a:fillRect/>
            </a:stretch>
          </p:blipFill>
          <p:spPr bwMode="auto">
            <a:xfrm>
              <a:off x="0" y="6169025"/>
              <a:ext cx="9144000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ESRI_logo_neg_72dpi_RGB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578222" y="6238718"/>
              <a:ext cx="2156203" cy="5433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250825"/>
            <a:ext cx="2203450" cy="590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250825"/>
            <a:ext cx="6462712" cy="590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4406900"/>
            <a:ext cx="8057985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2906713"/>
            <a:ext cx="805798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6728" y="838200"/>
            <a:ext cx="5544972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169025"/>
            <a:ext cx="9144000" cy="688975"/>
            <a:chOff x="0" y="6169025"/>
            <a:chExt cx="9144000" cy="688975"/>
          </a:xfrm>
        </p:grpSpPr>
        <p:pic>
          <p:nvPicPr>
            <p:cNvPr id="12" name="Picture 6" descr="ESRI_alapalkkiC.jpg"/>
            <p:cNvPicPr>
              <a:picLocks noChangeAspect="1"/>
            </p:cNvPicPr>
            <p:nvPr userDrawn="1"/>
          </p:nvPicPr>
          <p:blipFill>
            <a:blip r:embed="rId2" cstate="email"/>
            <a:srcRect r="25065"/>
            <a:stretch>
              <a:fillRect/>
            </a:stretch>
          </p:blipFill>
          <p:spPr bwMode="auto">
            <a:xfrm>
              <a:off x="0" y="6169025"/>
              <a:ext cx="9144000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ESRI_logo_neg_72dpi_RGB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578222" y="6238718"/>
              <a:ext cx="2156203" cy="5433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292225"/>
            <a:ext cx="4132263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1292225"/>
            <a:ext cx="4133850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845C9-2091-49A8-95B6-6229C6A188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4298-490D-4183-AFBD-9BE0479A7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563" y="250825"/>
            <a:ext cx="8818562" cy="9667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4298-490D-4183-AFBD-9BE0479A7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311B-3448-45D4-94C1-4B38003B09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7BBC-C0A7-4EFC-BD1C-585773187F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169025"/>
            <a:ext cx="9144000" cy="688975"/>
            <a:chOff x="0" y="6169025"/>
            <a:chExt cx="9144000" cy="688975"/>
          </a:xfrm>
        </p:grpSpPr>
        <p:pic>
          <p:nvPicPr>
            <p:cNvPr id="1031" name="Picture 6" descr="ESRI_alapalkkiC.jpg"/>
            <p:cNvPicPr>
              <a:picLocks noChangeAspect="1"/>
            </p:cNvPicPr>
            <p:nvPr userDrawn="1"/>
          </p:nvPicPr>
          <p:blipFill>
            <a:blip r:embed="rId14" cstate="email"/>
            <a:srcRect r="25065"/>
            <a:stretch>
              <a:fillRect/>
            </a:stretch>
          </p:blipFill>
          <p:spPr bwMode="auto">
            <a:xfrm>
              <a:off x="0" y="6169025"/>
              <a:ext cx="9144000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ESRI_logo_neg_72dpi_RGB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578222" y="6238718"/>
              <a:ext cx="2156203" cy="543399"/>
            </a:xfrm>
            <a:prstGeom prst="rect">
              <a:avLst/>
            </a:prstGeom>
          </p:spPr>
        </p:pic>
      </p:grpSp>
      <p:pic>
        <p:nvPicPr>
          <p:cNvPr id="1026" name="Picture 8" descr="yläpalkki.jp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537" y="250825"/>
            <a:ext cx="824402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92225"/>
            <a:ext cx="8216734" cy="486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2200">
          <a:solidFill>
            <a:srgbClr val="262626"/>
          </a:solidFill>
          <a:latin typeface="+mn-lt"/>
          <a:ea typeface="MS PGothic" pitchFamily="34" charset="-128"/>
          <a:cs typeface="+mn-cs"/>
        </a:defRPr>
      </a:lvl1pPr>
      <a:lvl2pPr marL="517525" indent="-1746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2000">
          <a:solidFill>
            <a:srgbClr val="262626"/>
          </a:solidFill>
          <a:latin typeface="+mn-lt"/>
          <a:ea typeface="MS PGothic" pitchFamily="34" charset="-128"/>
          <a:cs typeface="+mn-cs"/>
        </a:defRPr>
      </a:lvl2pPr>
      <a:lvl3pPr marL="781050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1800">
          <a:solidFill>
            <a:srgbClr val="262626"/>
          </a:solidFill>
          <a:latin typeface="+mn-lt"/>
          <a:ea typeface="MS PGothic" pitchFamily="34" charset="-128"/>
          <a:cs typeface="+mn-cs"/>
        </a:defRPr>
      </a:lvl3pPr>
      <a:lvl4pPr marL="1044575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1600">
          <a:solidFill>
            <a:srgbClr val="262626"/>
          </a:solidFill>
          <a:latin typeface="+mn-lt"/>
          <a:ea typeface="MS PGothic" pitchFamily="34" charset="-128"/>
          <a:cs typeface="+mn-cs"/>
        </a:defRPr>
      </a:lvl4pPr>
      <a:lvl5pPr marL="13446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262626"/>
          </a:solidFill>
          <a:latin typeface="+mn-lt"/>
          <a:ea typeface="MS PGothic" pitchFamily="34" charset="-128"/>
          <a:cs typeface="+mn-cs"/>
        </a:defRPr>
      </a:lvl5pPr>
      <a:lvl6pPr marL="18018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6pPr>
      <a:lvl7pPr marL="22590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7pPr>
      <a:lvl8pPr marL="27162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8pPr>
      <a:lvl9pPr marL="31734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6" descr="ESRI_alapalkkiC.jpg"/>
          <p:cNvPicPr>
            <a:picLocks noChangeAspect="1"/>
          </p:cNvPicPr>
          <p:nvPr userDrawn="1"/>
        </p:nvPicPr>
        <p:blipFill>
          <a:blip r:embed="rId16" cstate="email"/>
          <a:srcRect r="25065"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8" descr="yläpalkki.jpg"/>
          <p:cNvPicPr>
            <a:picLocks noChangeAspect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9144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537" y="250825"/>
            <a:ext cx="824402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92225"/>
            <a:ext cx="8216734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8" name="Picture 7" descr="ESRI_logo_neg_72dpi_RGB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578222" y="6238718"/>
            <a:ext cx="2156203" cy="5433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2200">
          <a:solidFill>
            <a:srgbClr val="262626"/>
          </a:solidFill>
          <a:latin typeface="+mn-lt"/>
          <a:ea typeface="MS PGothic" pitchFamily="34" charset="-128"/>
          <a:cs typeface="+mn-cs"/>
        </a:defRPr>
      </a:lvl1pPr>
      <a:lvl2pPr marL="517525" indent="-1746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1600">
          <a:solidFill>
            <a:srgbClr val="262626"/>
          </a:solidFill>
          <a:latin typeface="+mn-lt"/>
          <a:ea typeface="MS PGothic" pitchFamily="34" charset="-128"/>
          <a:cs typeface="+mn-cs"/>
        </a:defRPr>
      </a:lvl2pPr>
      <a:lvl3pPr marL="781050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2200">
          <a:solidFill>
            <a:srgbClr val="262626"/>
          </a:solidFill>
          <a:latin typeface="+mn-lt"/>
          <a:ea typeface="MS PGothic" pitchFamily="34" charset="-128"/>
          <a:cs typeface="+mn-cs"/>
        </a:defRPr>
      </a:lvl3pPr>
      <a:lvl4pPr marL="1044575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2000">
          <a:solidFill>
            <a:srgbClr val="262626"/>
          </a:solidFill>
          <a:latin typeface="+mn-lt"/>
          <a:ea typeface="MS PGothic" pitchFamily="34" charset="-128"/>
          <a:cs typeface="+mn-cs"/>
        </a:defRPr>
      </a:lvl4pPr>
      <a:lvl5pPr marL="13446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2000">
          <a:solidFill>
            <a:srgbClr val="262626"/>
          </a:solidFill>
          <a:latin typeface="+mn-lt"/>
          <a:ea typeface="MS PGothic" pitchFamily="34" charset="-128"/>
          <a:cs typeface="+mn-cs"/>
        </a:defRPr>
      </a:lvl5pPr>
      <a:lvl6pPr marL="18018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6pPr>
      <a:lvl7pPr marL="22590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7pPr>
      <a:lvl8pPr marL="27162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8pPr>
      <a:lvl9pPr marL="31734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0519" y="2428453"/>
            <a:ext cx="8343900" cy="1533525"/>
          </a:xfrm>
        </p:spPr>
        <p:txBody>
          <a:bodyPr/>
          <a:lstStyle/>
          <a:p>
            <a:r>
              <a:rPr lang="en-US" sz="4400" b="0" dirty="0" err="1" smtClean="0">
                <a:solidFill>
                  <a:srgbClr val="FFBB00"/>
                </a:solidFill>
                <a:cs typeface="Arial" pitchFamily="34" charset="0"/>
                <a:sym typeface="Arial" pitchFamily="34" charset="0"/>
              </a:rPr>
              <a:t>CodeCamp</a:t>
            </a:r>
            <a:r>
              <a:rPr lang="en-US" sz="4400" b="0" dirty="0" smtClean="0">
                <a:solidFill>
                  <a:srgbClr val="FFBB00"/>
                </a:solidFill>
                <a:cs typeface="Arial" pitchFamily="34" charset="0"/>
                <a:sym typeface="Arial" pitchFamily="34" charset="0"/>
              </a:rPr>
              <a:t> I – Links and stuff</a:t>
            </a:r>
            <a:r>
              <a:rPr lang="en-US" sz="4400" b="0" dirty="0" smtClean="0">
                <a:solidFill>
                  <a:srgbClr val="FFBB00"/>
                </a:solidFill>
                <a:cs typeface="Arial" pitchFamily="34" charset="0"/>
                <a:sym typeface="Arial" pitchFamily="34" charset="0"/>
              </a:rPr>
              <a:t/>
            </a:r>
            <a:br>
              <a:rPr lang="en-US" sz="4400" b="0" dirty="0" smtClean="0">
                <a:solidFill>
                  <a:srgbClr val="FFBB00"/>
                </a:solidFill>
                <a:cs typeface="Arial" pitchFamily="34" charset="0"/>
                <a:sym typeface="Arial" pitchFamily="34" charset="0"/>
              </a:rPr>
            </a:br>
            <a:endParaRPr lang="en-US" sz="4200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5680" y="4433206"/>
            <a:ext cx="6400800" cy="1176024"/>
          </a:xfrm>
        </p:spPr>
        <p:txBody>
          <a:bodyPr/>
          <a:lstStyle/>
          <a:p>
            <a:r>
              <a:rPr lang="en-US" dirty="0" smtClean="0"/>
              <a:t>Antti Kajanus</a:t>
            </a:r>
            <a:endParaRPr lang="en-US" dirty="0" smtClean="0"/>
          </a:p>
          <a:p>
            <a:r>
              <a:rPr lang="en-US" dirty="0" smtClean="0"/>
              <a:t>11.12.2012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7" y="250825"/>
            <a:ext cx="8244029" cy="561975"/>
          </a:xfrm>
        </p:spPr>
        <p:txBody>
          <a:bodyPr/>
          <a:lstStyle/>
          <a:p>
            <a:r>
              <a:rPr lang="fi-FI" dirty="0" err="1" smtClean="0"/>
              <a:t>ArcGIS</a:t>
            </a:r>
            <a:r>
              <a:rPr lang="fi-FI" dirty="0" smtClean="0"/>
              <a:t> </a:t>
            </a:r>
            <a:r>
              <a:rPr lang="fi-FI" dirty="0" err="1" smtClean="0"/>
              <a:t>Online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Cloud-based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r>
              <a:rPr lang="fi-FI" dirty="0" smtClean="0"/>
              <a:t> (</a:t>
            </a:r>
            <a:r>
              <a:rPr lang="fi-FI" dirty="0" err="1" smtClean="0"/>
              <a:t>PaaS</a:t>
            </a:r>
            <a:r>
              <a:rPr lang="fi-FI" dirty="0" smtClean="0"/>
              <a:t>) to </a:t>
            </a:r>
            <a:r>
              <a:rPr lang="fi-FI" dirty="0" err="1" smtClean="0"/>
              <a:t>share</a:t>
            </a:r>
            <a:r>
              <a:rPr lang="fi-FI" dirty="0" smtClean="0"/>
              <a:t> and </a:t>
            </a:r>
            <a:r>
              <a:rPr lang="fi-FI" dirty="0" err="1" smtClean="0"/>
              <a:t>host</a:t>
            </a:r>
            <a:r>
              <a:rPr lang="fi-FI" dirty="0" smtClean="0"/>
              <a:t> GIS </a:t>
            </a:r>
            <a:r>
              <a:rPr lang="fi-FI" dirty="0" err="1" smtClean="0"/>
              <a:t>services</a:t>
            </a:r>
            <a:endParaRPr lang="fi-FI" dirty="0" smtClean="0"/>
          </a:p>
          <a:p>
            <a:r>
              <a:rPr lang="fi-FI" dirty="0" err="1" smtClean="0"/>
              <a:t>Free</a:t>
            </a:r>
            <a:r>
              <a:rPr lang="fi-FI" dirty="0" smtClean="0"/>
              <a:t> on Personal </a:t>
            </a:r>
            <a:r>
              <a:rPr lang="fi-FI" dirty="0" err="1" smtClean="0"/>
              <a:t>use</a:t>
            </a:r>
            <a:r>
              <a:rPr lang="fi-FI" dirty="0" smtClean="0"/>
              <a:t>, Subscription on </a:t>
            </a:r>
            <a:r>
              <a:rPr lang="fi-FI" dirty="0" err="1" smtClean="0"/>
              <a:t>commercial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WebMaps</a:t>
            </a:r>
            <a:endParaRPr lang="fi-FI" dirty="0" smtClean="0"/>
          </a:p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services</a:t>
            </a:r>
            <a:endParaRPr lang="fi-FI" dirty="0" smtClean="0"/>
          </a:p>
          <a:p>
            <a:pPr lvl="1"/>
            <a:r>
              <a:rPr lang="fi-FI" dirty="0" err="1" smtClean="0"/>
              <a:t>Basemaps</a:t>
            </a:r>
            <a:endParaRPr lang="fi-FI" dirty="0" smtClean="0"/>
          </a:p>
          <a:p>
            <a:pPr lvl="1"/>
            <a:r>
              <a:rPr lang="fi-FI" dirty="0" err="1" smtClean="0"/>
              <a:t>Demograpic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pPr lvl="1"/>
            <a:r>
              <a:rPr lang="fi-FI" dirty="0" smtClean="0"/>
              <a:t>Feature </a:t>
            </a:r>
            <a:r>
              <a:rPr lang="fi-FI" dirty="0" err="1" smtClean="0"/>
              <a:t>services</a:t>
            </a:r>
            <a:endParaRPr lang="fi-FI" dirty="0"/>
          </a:p>
          <a:p>
            <a:r>
              <a:rPr lang="fi-FI" dirty="0" err="1" smtClean="0"/>
              <a:t>Geoservices</a:t>
            </a:r>
            <a:endParaRPr lang="fi-FI" dirty="0"/>
          </a:p>
          <a:p>
            <a:pPr lvl="1"/>
            <a:r>
              <a:rPr lang="fi-FI" dirty="0" err="1" smtClean="0"/>
              <a:t>Geosearch</a:t>
            </a:r>
            <a:endParaRPr lang="fi-FI" dirty="0"/>
          </a:p>
          <a:p>
            <a:pPr lvl="1"/>
            <a:r>
              <a:rPr lang="fi-FI" dirty="0" err="1" smtClean="0"/>
              <a:t>Geocoding</a:t>
            </a:r>
            <a:endParaRPr lang="fi-FI" dirty="0" smtClean="0"/>
          </a:p>
          <a:p>
            <a:pPr lvl="1"/>
            <a:r>
              <a:rPr lang="fi-FI" dirty="0" err="1" smtClean="0"/>
              <a:t>Geometry</a:t>
            </a:r>
            <a:r>
              <a:rPr lang="fi-FI" dirty="0" smtClean="0"/>
              <a:t> Services</a:t>
            </a:r>
          </a:p>
          <a:p>
            <a:pPr marL="342900" lvl="1" indent="0">
              <a:buNone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0537" y="838200"/>
            <a:ext cx="5816600" cy="444500"/>
          </a:xfrm>
        </p:spPr>
        <p:txBody>
          <a:bodyPr/>
          <a:lstStyle/>
          <a:p>
            <a:r>
              <a:rPr lang="fi-FI" dirty="0" err="1" smtClean="0"/>
              <a:t>www.arcgis.com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General </a:t>
            </a:r>
            <a:r>
              <a:rPr lang="fi-FI" dirty="0" err="1" smtClean="0"/>
              <a:t>Downloads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2">
                <a:lumMod val="85000"/>
              </a:schemeClr>
            </a:solidFill>
          </a:ln>
        </p:spPr>
        <p:txBody>
          <a:bodyPr/>
          <a:lstStyle/>
          <a:p>
            <a:r>
              <a:rPr lang="fi-FI" dirty="0" err="1" smtClean="0"/>
              <a:t>API’s</a:t>
            </a:r>
            <a:r>
              <a:rPr lang="fi-FI" dirty="0" smtClean="0"/>
              <a:t> and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SDKs</a:t>
            </a:r>
            <a:endParaRPr lang="fi-FI" dirty="0" smtClean="0"/>
          </a:p>
          <a:p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–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 </a:t>
            </a:r>
            <a:r>
              <a:rPr lang="fi-FI" dirty="0" err="1" smtClean="0"/>
              <a:t>Esri</a:t>
            </a:r>
            <a:r>
              <a:rPr lang="fi-FI" dirty="0" smtClean="0"/>
              <a:t> </a:t>
            </a:r>
            <a:r>
              <a:rPr lang="fi-FI" dirty="0" err="1" smtClean="0"/>
              <a:t>Partner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</a:t>
            </a:r>
            <a:r>
              <a:rPr lang="fi-FI" dirty="0" err="1" smtClean="0"/>
              <a:t>account</a:t>
            </a:r>
            <a:r>
              <a:rPr lang="fi-FI" dirty="0" smtClean="0"/>
              <a:t> and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downloaded</a:t>
            </a:r>
            <a:r>
              <a:rPr lang="fi-FI" dirty="0" smtClean="0"/>
              <a:t> via EPN </a:t>
            </a:r>
            <a:r>
              <a:rPr lang="fi-FI" dirty="0" err="1" smtClean="0"/>
              <a:t>portal</a:t>
            </a:r>
            <a:r>
              <a:rPr lang="fi-FI" dirty="0" smtClean="0"/>
              <a:t>.</a:t>
            </a:r>
          </a:p>
          <a:p>
            <a:endParaRPr lang="fi-FI" dirty="0"/>
          </a:p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downloads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 a </a:t>
            </a:r>
            <a:r>
              <a:rPr lang="fi-FI" dirty="0" err="1" smtClean="0"/>
              <a:t>Esri</a:t>
            </a:r>
            <a:r>
              <a:rPr lang="fi-FI" dirty="0" smtClean="0"/>
              <a:t>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Account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https://webaccounts.esri.com/</a:t>
            </a:r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http://www.esri.com/apps/products/download/</a:t>
            </a:r>
          </a:p>
        </p:txBody>
      </p:sp>
    </p:spTree>
    <p:extLst>
      <p:ext uri="{BB962C8B-B14F-4D97-AF65-F5344CB8AC3E}">
        <p14:creationId xmlns:p14="http://schemas.microsoft.com/office/powerpoint/2010/main" val="2122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Communities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Mobile:</a:t>
            </a:r>
          </a:p>
          <a:p>
            <a:pPr lvl="1"/>
            <a:r>
              <a:rPr lang="fi-FI" dirty="0" err="1" smtClean="0"/>
              <a:t>Android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http</a:t>
            </a:r>
            <a:r>
              <a:rPr lang="fi-FI" dirty="0"/>
              <a:t>://resources.arcgis.com/en/communities/runtime-android</a:t>
            </a:r>
            <a:r>
              <a:rPr lang="fi-FI" dirty="0" smtClean="0"/>
              <a:t>/</a:t>
            </a:r>
          </a:p>
          <a:p>
            <a:pPr lvl="1"/>
            <a:r>
              <a:rPr lang="fi-FI" dirty="0" err="1" smtClean="0"/>
              <a:t>iOS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http</a:t>
            </a:r>
            <a:r>
              <a:rPr lang="fi-FI" dirty="0"/>
              <a:t>://resources.arcgis.com/en/communities/runtime-ios-sdk</a:t>
            </a:r>
            <a:r>
              <a:rPr lang="fi-FI" dirty="0" smtClean="0"/>
              <a:t>/</a:t>
            </a:r>
          </a:p>
          <a:p>
            <a:pPr lvl="1"/>
            <a:r>
              <a:rPr lang="fi-FI" dirty="0" smtClean="0"/>
              <a:t>Windows Phone</a:t>
            </a:r>
            <a:br>
              <a:rPr lang="fi-FI" dirty="0" smtClean="0"/>
            </a:br>
            <a:r>
              <a:rPr lang="fi-FI" dirty="0" smtClean="0"/>
              <a:t>http</a:t>
            </a:r>
            <a:r>
              <a:rPr lang="fi-FI" dirty="0"/>
              <a:t>://resources.arcgis.com/en/communities/windows-phone-sdk</a:t>
            </a:r>
            <a:r>
              <a:rPr lang="fi-FI" dirty="0" smtClean="0"/>
              <a:t>/</a:t>
            </a:r>
          </a:p>
          <a:p>
            <a:pPr marL="177800" lvl="1" indent="-177800">
              <a:buFontTx/>
              <a:buChar char="•"/>
            </a:pPr>
            <a:r>
              <a:rPr lang="fi-FI" dirty="0"/>
              <a:t>WPF</a:t>
            </a:r>
            <a:br>
              <a:rPr lang="fi-FI" dirty="0"/>
            </a:br>
            <a:r>
              <a:rPr lang="fi-FI" dirty="0" smtClean="0"/>
              <a:t>http</a:t>
            </a:r>
            <a:r>
              <a:rPr lang="fi-FI" dirty="0"/>
              <a:t>://resources.arcgis.com/en/communities/runtime-wpf/</a:t>
            </a:r>
          </a:p>
          <a:p>
            <a:r>
              <a:rPr lang="fi-FI" dirty="0" err="1" smtClean="0"/>
              <a:t>Silverlight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http</a:t>
            </a:r>
            <a:r>
              <a:rPr lang="fi-FI" dirty="0"/>
              <a:t>://resources.arcgis.com/en/communities/silverlight-api</a:t>
            </a:r>
            <a:r>
              <a:rPr lang="fi-FI" dirty="0" smtClean="0"/>
              <a:t>/</a:t>
            </a:r>
          </a:p>
          <a:p>
            <a:r>
              <a:rPr lang="fi-FI" dirty="0" smtClean="0"/>
              <a:t>JavaScript</a:t>
            </a:r>
            <a:br>
              <a:rPr lang="fi-FI" dirty="0" smtClean="0"/>
            </a:br>
            <a:r>
              <a:rPr lang="fi-FI" dirty="0" smtClean="0"/>
              <a:t>http</a:t>
            </a:r>
            <a:r>
              <a:rPr lang="fi-FI" dirty="0"/>
              <a:t>://help.arcgis.com/en/webapi/javascript/arcgis/index.html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http://resources.arcgis.com/en/communities/</a:t>
            </a:r>
          </a:p>
        </p:txBody>
      </p:sp>
    </p:spTree>
    <p:extLst>
      <p:ext uri="{BB962C8B-B14F-4D97-AF65-F5344CB8AC3E}">
        <p14:creationId xmlns:p14="http://schemas.microsoft.com/office/powerpoint/2010/main" val="32254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ArcGIS Runtime SDK for Windows Phone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r>
              <a:rPr lang="fi-FI" dirty="0" smtClean="0"/>
              <a:t>, </a:t>
            </a:r>
            <a:r>
              <a:rPr lang="fi-FI" dirty="0" err="1" smtClean="0"/>
              <a:t>Concepts</a:t>
            </a:r>
            <a:r>
              <a:rPr lang="fi-FI" dirty="0" smtClean="0"/>
              <a:t>…</a:t>
            </a:r>
          </a:p>
          <a:p>
            <a:r>
              <a:rPr lang="fi-FI" dirty="0"/>
              <a:t>http://resources.arcgis.com/en/help/windows-phone-sdk/concepts/index.html#//</a:t>
            </a:r>
            <a:r>
              <a:rPr lang="fi-FI" dirty="0" smtClean="0"/>
              <a:t>011v00000003000000</a:t>
            </a:r>
          </a:p>
          <a:p>
            <a:endParaRPr lang="fi-FI" dirty="0" smtClean="0"/>
          </a:p>
          <a:p>
            <a:r>
              <a:rPr lang="fi-FI" dirty="0" err="1" smtClean="0"/>
              <a:t>Online</a:t>
            </a:r>
            <a:r>
              <a:rPr lang="fi-FI" dirty="0" smtClean="0"/>
              <a:t> </a:t>
            </a:r>
            <a:r>
              <a:rPr lang="fi-FI" dirty="0" err="1" smtClean="0"/>
              <a:t>samples</a:t>
            </a:r>
            <a:endParaRPr lang="fi-FI" dirty="0" smtClean="0"/>
          </a:p>
          <a:p>
            <a:r>
              <a:rPr lang="fi-FI" dirty="0"/>
              <a:t>http://</a:t>
            </a:r>
            <a:r>
              <a:rPr lang="fi-FI" dirty="0" smtClean="0"/>
              <a:t>resources.arcgis.com/en/help/windows-phone-sdk/samples/start.htm</a:t>
            </a:r>
          </a:p>
          <a:p>
            <a:endParaRPr lang="fi-FI" dirty="0"/>
          </a:p>
          <a:p>
            <a:r>
              <a:rPr lang="fi-FI" dirty="0" smtClean="0"/>
              <a:t>API </a:t>
            </a:r>
            <a:r>
              <a:rPr lang="fi-FI" dirty="0" err="1" smtClean="0"/>
              <a:t>reference</a:t>
            </a:r>
            <a:endParaRPr lang="fi-FI" dirty="0" smtClean="0"/>
          </a:p>
          <a:p>
            <a:r>
              <a:rPr lang="fi-FI" dirty="0"/>
              <a:t>http://resources.arcgis.com/en/help/windows-phone-sdk/apiref/api_start.htm</a:t>
            </a:r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smtClean="0"/>
              <a:t>As a </a:t>
            </a:r>
            <a:r>
              <a:rPr lang="fi-FI" dirty="0" err="1" smtClean="0"/>
              <a:t>example</a:t>
            </a:r>
            <a:r>
              <a:rPr lang="fi-FI" dirty="0" smtClean="0"/>
              <a:t>…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284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C09_TechWorkshops_Template">
  <a:themeElements>
    <a:clrScheme name="">
      <a:dk1>
        <a:srgbClr val="000000"/>
      </a:dk1>
      <a:lt1>
        <a:srgbClr val="326097"/>
      </a:lt1>
      <a:dk2>
        <a:srgbClr val="FFFFFF"/>
      </a:dk2>
      <a:lt2>
        <a:srgbClr val="000000"/>
      </a:lt2>
      <a:accent1>
        <a:srgbClr val="A7C32F"/>
      </a:accent1>
      <a:accent2>
        <a:srgbClr val="FFFF66"/>
      </a:accent2>
      <a:accent3>
        <a:srgbClr val="ADB6C9"/>
      </a:accent3>
      <a:accent4>
        <a:srgbClr val="000000"/>
      </a:accent4>
      <a:accent5>
        <a:srgbClr val="D0DEAD"/>
      </a:accent5>
      <a:accent6>
        <a:srgbClr val="E7E75C"/>
      </a:accent6>
      <a:hlink>
        <a:srgbClr val="FFFF66"/>
      </a:hlink>
      <a:folHlink>
        <a:srgbClr val="A7C3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1_UC09_TechWorkshop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3">
        <a:dk1>
          <a:srgbClr val="000000"/>
        </a:dk1>
        <a:lt1>
          <a:srgbClr val="326097"/>
        </a:lt1>
        <a:dk2>
          <a:srgbClr val="FFFFFF"/>
        </a:dk2>
        <a:lt2>
          <a:srgbClr val="000000"/>
        </a:lt2>
        <a:accent1>
          <a:srgbClr val="A7C32F"/>
        </a:accent1>
        <a:accent2>
          <a:srgbClr val="FFFF66"/>
        </a:accent2>
        <a:accent3>
          <a:srgbClr val="ADB6C9"/>
        </a:accent3>
        <a:accent4>
          <a:srgbClr val="000000"/>
        </a:accent4>
        <a:accent5>
          <a:srgbClr val="D0DEAD"/>
        </a:accent5>
        <a:accent6>
          <a:srgbClr val="E7E75C"/>
        </a:accent6>
        <a:hlink>
          <a:srgbClr val="FFFF66"/>
        </a:hlink>
        <a:folHlink>
          <a:srgbClr val="FC921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C09_TechWorkshops_Template">
  <a:themeElements>
    <a:clrScheme name="">
      <a:dk1>
        <a:srgbClr val="000000"/>
      </a:dk1>
      <a:lt1>
        <a:srgbClr val="326097"/>
      </a:lt1>
      <a:dk2>
        <a:srgbClr val="FFFFFF"/>
      </a:dk2>
      <a:lt2>
        <a:srgbClr val="000000"/>
      </a:lt2>
      <a:accent1>
        <a:srgbClr val="A7C32F"/>
      </a:accent1>
      <a:accent2>
        <a:srgbClr val="FFFF66"/>
      </a:accent2>
      <a:accent3>
        <a:srgbClr val="ADB6C9"/>
      </a:accent3>
      <a:accent4>
        <a:srgbClr val="000000"/>
      </a:accent4>
      <a:accent5>
        <a:srgbClr val="D0DEAD"/>
      </a:accent5>
      <a:accent6>
        <a:srgbClr val="E7E75C"/>
      </a:accent6>
      <a:hlink>
        <a:srgbClr val="FFFF66"/>
      </a:hlink>
      <a:folHlink>
        <a:srgbClr val="A7C3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1_UC09_TechWorkshop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3">
        <a:dk1>
          <a:srgbClr val="000000"/>
        </a:dk1>
        <a:lt1>
          <a:srgbClr val="326097"/>
        </a:lt1>
        <a:dk2>
          <a:srgbClr val="FFFFFF"/>
        </a:dk2>
        <a:lt2>
          <a:srgbClr val="000000"/>
        </a:lt2>
        <a:accent1>
          <a:srgbClr val="A7C32F"/>
        </a:accent1>
        <a:accent2>
          <a:srgbClr val="FFFF66"/>
        </a:accent2>
        <a:accent3>
          <a:srgbClr val="ADB6C9"/>
        </a:accent3>
        <a:accent4>
          <a:srgbClr val="000000"/>
        </a:accent4>
        <a:accent5>
          <a:srgbClr val="D0DEAD"/>
        </a:accent5>
        <a:accent6>
          <a:srgbClr val="E7E75C"/>
        </a:accent6>
        <a:hlink>
          <a:srgbClr val="FFFF66"/>
        </a:hlink>
        <a:folHlink>
          <a:srgbClr val="FC921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22724</TotalTime>
  <Words>128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1_UC09_TechWorkshops_Template</vt:lpstr>
      <vt:lpstr>2_UC09_TechWorkshops_Template</vt:lpstr>
      <vt:lpstr>CodeCamp I – Links and stuff </vt:lpstr>
      <vt:lpstr>ArcGIS Online</vt:lpstr>
      <vt:lpstr>General Downloads </vt:lpstr>
      <vt:lpstr>Communities</vt:lpstr>
      <vt:lpstr>ArcGIS Runtime SDK for Windows Phone</vt:lpstr>
    </vt:vector>
  </TitlesOfParts>
  <Company>ESRI Employee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ESRI Powerpoint Master Template</dc:title>
  <dc:creator>ESRI Employee</dc:creator>
  <cp:lastModifiedBy>Antti Kajanus</cp:lastModifiedBy>
  <cp:revision>580</cp:revision>
  <cp:lastPrinted>2008-10-17T16:58:09Z</cp:lastPrinted>
  <dcterms:created xsi:type="dcterms:W3CDTF">2008-10-22T22:17:00Z</dcterms:created>
  <dcterms:modified xsi:type="dcterms:W3CDTF">2012-12-10T13:29:45Z</dcterms:modified>
</cp:coreProperties>
</file>