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handoutMasterIdLst>
    <p:handoutMasterId r:id="rId14"/>
  </p:handoutMasterIdLst>
  <p:sldIdLst>
    <p:sldId id="289" r:id="rId5"/>
    <p:sldId id="286" r:id="rId6"/>
    <p:sldId id="270" r:id="rId7"/>
    <p:sldId id="292" r:id="rId8"/>
    <p:sldId id="293" r:id="rId9"/>
    <p:sldId id="291" r:id="rId10"/>
    <p:sldId id="268" r:id="rId11"/>
    <p:sldId id="2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varScale="1">
        <p:scale>
          <a:sx n="61" d="100"/>
          <a:sy n="61" d="100"/>
        </p:scale>
        <p:origin x="72" y="610"/>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8C1-46BF-8440-AEFD0DA39D91}"/>
              </c:ext>
            </c:extLst>
          </c:dPt>
          <c:dPt>
            <c:idx val="1"/>
            <c:bubble3D val="0"/>
            <c:spPr>
              <a:solidFill>
                <a:schemeClr val="bg2"/>
              </a:solidFill>
              <a:ln w="19050">
                <a:noFill/>
              </a:ln>
              <a:effectLst/>
            </c:spPr>
            <c:extLst>
              <c:ext xmlns:c16="http://schemas.microsoft.com/office/drawing/2014/chart" uri="{C3380CC4-5D6E-409C-BE32-E72D297353CC}">
                <c16:uniqueId val="{00000002-38C1-46BF-8440-AEFD0DA39D91}"/>
              </c:ext>
            </c:extLst>
          </c:dPt>
          <c:cat>
            <c:strRef>
              <c:f>Sheet1!$A$2:$A$3</c:f>
              <c:strCache>
                <c:ptCount val="2"/>
                <c:pt idx="0">
                  <c:v>1st Qtr</c:v>
                </c:pt>
                <c:pt idx="1">
                  <c:v>2nd Qtr</c:v>
                </c:pt>
              </c:strCache>
            </c:strRef>
          </c:cat>
          <c:val>
            <c:numRef>
              <c:f>Sheet1!$B$2:$B$3</c:f>
              <c:numCache>
                <c:formatCode>General</c:formatCode>
                <c:ptCount val="2"/>
                <c:pt idx="0">
                  <c:v>27</c:v>
                </c:pt>
                <c:pt idx="1">
                  <c:v>53</c:v>
                </c:pt>
              </c:numCache>
            </c:numRef>
          </c:val>
          <c:extLst>
            <c:ext xmlns:c16="http://schemas.microsoft.com/office/drawing/2014/chart" uri="{C3380CC4-5D6E-409C-BE32-E72D297353CC}">
              <c16:uniqueId val="{00000000-38C1-46BF-8440-AEFD0DA39D91}"/>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364E-4D58-81DC-2B1385B5A2BF}"/>
              </c:ext>
            </c:extLst>
          </c:dPt>
          <c:dPt>
            <c:idx val="1"/>
            <c:bubble3D val="0"/>
            <c:spPr>
              <a:solidFill>
                <a:schemeClr val="bg2"/>
              </a:solidFill>
              <a:ln w="19050">
                <a:noFill/>
              </a:ln>
              <a:effectLst/>
            </c:spPr>
            <c:extLst>
              <c:ext xmlns:c16="http://schemas.microsoft.com/office/drawing/2014/chart" uri="{C3380CC4-5D6E-409C-BE32-E72D297353CC}">
                <c16:uniqueId val="{00000003-364E-4D58-81DC-2B1385B5A2BF}"/>
              </c:ext>
            </c:extLst>
          </c:dPt>
          <c:cat>
            <c:strRef>
              <c:f>Sheet1!$A$2:$A$3</c:f>
              <c:strCache>
                <c:ptCount val="2"/>
                <c:pt idx="0">
                  <c:v>1st Qtr</c:v>
                </c:pt>
                <c:pt idx="1">
                  <c:v>2nd Qtr</c:v>
                </c:pt>
              </c:strCache>
            </c:strRef>
          </c:cat>
          <c:val>
            <c:numRef>
              <c:f>Sheet1!$B$2:$B$3</c:f>
              <c:numCache>
                <c:formatCode>General</c:formatCode>
                <c:ptCount val="2"/>
                <c:pt idx="0">
                  <c:v>5</c:v>
                </c:pt>
                <c:pt idx="1">
                  <c:v>79</c:v>
                </c:pt>
              </c:numCache>
            </c:numRef>
          </c:val>
          <c:extLst>
            <c:ext xmlns:c16="http://schemas.microsoft.com/office/drawing/2014/chart" uri="{C3380CC4-5D6E-409C-BE32-E72D297353CC}">
              <c16:uniqueId val="{00000004-364E-4D58-81DC-2B1385B5A2BF}"/>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3974-451F-922D-5036AF7DB1A6}"/>
              </c:ext>
            </c:extLst>
          </c:dPt>
          <c:dPt>
            <c:idx val="1"/>
            <c:bubble3D val="0"/>
            <c:spPr>
              <a:solidFill>
                <a:schemeClr val="bg2"/>
              </a:solidFill>
              <a:ln w="19050">
                <a:noFill/>
              </a:ln>
              <a:effectLst/>
            </c:spPr>
            <c:extLst>
              <c:ext xmlns:c16="http://schemas.microsoft.com/office/drawing/2014/chart" uri="{C3380CC4-5D6E-409C-BE32-E72D297353CC}">
                <c16:uniqueId val="{00000003-3974-451F-922D-5036AF7DB1A6}"/>
              </c:ext>
            </c:extLst>
          </c:dPt>
          <c:cat>
            <c:strRef>
              <c:f>Sheet1!$A$2:$A$3</c:f>
              <c:strCache>
                <c:ptCount val="2"/>
                <c:pt idx="0">
                  <c:v>1st Qtr</c:v>
                </c:pt>
                <c:pt idx="1">
                  <c:v>2nd Qtr</c:v>
                </c:pt>
              </c:strCache>
            </c:strRef>
          </c:cat>
          <c:val>
            <c:numRef>
              <c:f>Sheet1!$B$2:$B$3</c:f>
              <c:numCache>
                <c:formatCode>General</c:formatCode>
                <c:ptCount val="2"/>
                <c:pt idx="0">
                  <c:v>17</c:v>
                </c:pt>
                <c:pt idx="1">
                  <c:v>83</c:v>
                </c:pt>
              </c:numCache>
            </c:numRef>
          </c:val>
          <c:extLst>
            <c:ext xmlns:c16="http://schemas.microsoft.com/office/drawing/2014/chart" uri="{C3380CC4-5D6E-409C-BE32-E72D297353CC}">
              <c16:uniqueId val="{00000004-3974-451F-922D-5036AF7DB1A6}"/>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0011-4772-93FF-8CF059B07177}"/>
              </c:ext>
            </c:extLst>
          </c:dPt>
          <c:dPt>
            <c:idx val="1"/>
            <c:bubble3D val="0"/>
            <c:spPr>
              <a:solidFill>
                <a:schemeClr val="bg2"/>
              </a:solidFill>
              <a:ln w="19050">
                <a:noFill/>
              </a:ln>
              <a:effectLst/>
            </c:spPr>
            <c:extLst>
              <c:ext xmlns:c16="http://schemas.microsoft.com/office/drawing/2014/chart" uri="{C3380CC4-5D6E-409C-BE32-E72D297353CC}">
                <c16:uniqueId val="{00000003-0011-4772-93FF-8CF059B07177}"/>
              </c:ext>
            </c:extLst>
          </c:dPt>
          <c:cat>
            <c:strRef>
              <c:f>Sheet1!$A$2:$A$3</c:f>
              <c:strCache>
                <c:ptCount val="2"/>
                <c:pt idx="0">
                  <c:v>1st Qtr</c:v>
                </c:pt>
                <c:pt idx="1">
                  <c:v>2nd Qtr</c:v>
                </c:pt>
              </c:strCache>
            </c:strRef>
          </c:cat>
          <c:val>
            <c:numRef>
              <c:f>Sheet1!$B$2:$B$3</c:f>
              <c:numCache>
                <c:formatCode>General</c:formatCode>
                <c:ptCount val="2"/>
                <c:pt idx="0">
                  <c:v>7</c:v>
                </c:pt>
                <c:pt idx="1">
                  <c:v>63</c:v>
                </c:pt>
              </c:numCache>
            </c:numRef>
          </c:val>
          <c:extLst>
            <c:ext xmlns:c16="http://schemas.microsoft.com/office/drawing/2014/chart" uri="{C3380CC4-5D6E-409C-BE32-E72D297353CC}">
              <c16:uniqueId val="{00000004-0011-4772-93FF-8CF059B07177}"/>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B7EF-486F-B9C3-BB44DDE740B7}"/>
              </c:ext>
            </c:extLst>
          </c:dPt>
          <c:dPt>
            <c:idx val="1"/>
            <c:bubble3D val="0"/>
            <c:spPr>
              <a:solidFill>
                <a:schemeClr val="bg2"/>
              </a:solidFill>
              <a:ln w="19050">
                <a:noFill/>
              </a:ln>
              <a:effectLst/>
            </c:spPr>
            <c:extLst>
              <c:ext xmlns:c16="http://schemas.microsoft.com/office/drawing/2014/chart" uri="{C3380CC4-5D6E-409C-BE32-E72D297353CC}">
                <c16:uniqueId val="{00000003-B7EF-486F-B9C3-BB44DDE740B7}"/>
              </c:ext>
            </c:extLst>
          </c:dPt>
          <c:cat>
            <c:strRef>
              <c:f>Sheet1!$A$2:$A$3</c:f>
              <c:strCache>
                <c:ptCount val="2"/>
                <c:pt idx="0">
                  <c:v>1st Qtr</c:v>
                </c:pt>
                <c:pt idx="1">
                  <c:v>2nd Qtr</c:v>
                </c:pt>
              </c:strCache>
            </c:strRef>
          </c:cat>
          <c:val>
            <c:numRef>
              <c:f>Sheet1!$B$2:$B$3</c:f>
              <c:numCache>
                <c:formatCode>General</c:formatCode>
                <c:ptCount val="2"/>
                <c:pt idx="0">
                  <c:v>6</c:v>
                </c:pt>
                <c:pt idx="1">
                  <c:v>84</c:v>
                </c:pt>
              </c:numCache>
            </c:numRef>
          </c:val>
          <c:extLst>
            <c:ext xmlns:c16="http://schemas.microsoft.com/office/drawing/2014/chart" uri="{C3380CC4-5D6E-409C-BE32-E72D297353CC}">
              <c16:uniqueId val="{00000004-B7EF-486F-B9C3-BB44DDE740B7}"/>
            </c:ext>
          </c:extLst>
        </c:ser>
        <c:dLbls>
          <c:showLegendKey val="0"/>
          <c:showVal val="0"/>
          <c:showCatName val="0"/>
          <c:showSerName val="0"/>
          <c:showPercent val="0"/>
          <c:showBubbleSize val="0"/>
          <c:showLeaderLines val="1"/>
        </c:dLbls>
        <c:firstSliceAng val="0"/>
        <c:holeSize val="6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10/10/2020</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10/10/2020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191231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3141029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403274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10/10/2020</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E4FD2CFF-0F3D-42BB-BBFF-903727B32640}"/>
              </a:ext>
            </a:extLst>
          </p:cNvPr>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noProof="0" dirty="0"/>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4133087"/>
            <a:ext cx="10431780" cy="20438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10/10/2020</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
        <p:nvSpPr>
          <p:cNvPr id="9" name="Content Placeholder 3">
            <a:extLst>
              <a:ext uri="{FF2B5EF4-FFF2-40B4-BE49-F238E27FC236}">
                <a16:creationId xmlns:a16="http://schemas.microsoft.com/office/drawing/2014/main" id="{C1B0D46C-2987-401A-A0C4-CFB6F73E9D23}"/>
              </a:ext>
            </a:extLst>
          </p:cNvPr>
          <p:cNvSpPr>
            <a:spLocks noGrp="1"/>
          </p:cNvSpPr>
          <p:nvPr>
            <p:ph sz="half" idx="13"/>
          </p:nvPr>
        </p:nvSpPr>
        <p:spPr>
          <a:xfrm>
            <a:off x="844296" y="1788579"/>
            <a:ext cx="10425684"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8979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202246-9B90-4CE1-AAF1-3328E51AE0A5}"/>
              </a:ext>
            </a:extLst>
          </p:cNvPr>
          <p:cNvSpPr>
            <a:spLocks noGrp="1"/>
          </p:cNvSpPr>
          <p:nvPr>
            <p:ph type="pic" sz="quarter" idx="13"/>
          </p:nvPr>
        </p:nvSpPr>
        <p:spPr>
          <a:xfrm>
            <a:off x="0" y="0"/>
            <a:ext cx="12192000" cy="6858000"/>
          </a:xfrm>
        </p:spPr>
        <p:txBody>
          <a:bodyPr/>
          <a:lstStyle>
            <a:lvl1pPr marL="0" indent="0" algn="ctr">
              <a:buNone/>
              <a:defRPr/>
            </a:lvl1pPr>
          </a:lstStyle>
          <a:p>
            <a:r>
              <a:rPr lang="en-US" noProof="0"/>
              <a:t>Click icon to add picture</a:t>
            </a:r>
            <a:endParaRPr lang="en-US" noProof="0" dirty="0"/>
          </a:p>
        </p:txBody>
      </p:sp>
      <p:sp>
        <p:nvSpPr>
          <p:cNvPr id="18" name="Content Placeholder 2">
            <a:extLst>
              <a:ext uri="{FF2B5EF4-FFF2-40B4-BE49-F238E27FC236}">
                <a16:creationId xmlns:a16="http://schemas.microsoft.com/office/drawing/2014/main" id="{843DF42B-5E6A-409A-A205-0B59AE5FBD98}"/>
              </a:ext>
            </a:extLst>
          </p:cNvPr>
          <p:cNvSpPr>
            <a:spLocks noGrp="1"/>
          </p:cNvSpPr>
          <p:nvPr>
            <p:ph sz="half" idx="15"/>
          </p:nvPr>
        </p:nvSpPr>
        <p:spPr>
          <a:xfrm>
            <a:off x="8530301" y="1690689"/>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9C7A202D-9C81-48E9-AC0B-E4DDE20AE14F}"/>
              </a:ext>
            </a:extLst>
          </p:cNvPr>
          <p:cNvSpPr>
            <a:spLocks noGrp="1"/>
          </p:cNvSpPr>
          <p:nvPr>
            <p:ph sz="half" idx="14"/>
          </p:nvPr>
        </p:nvSpPr>
        <p:spPr>
          <a:xfrm>
            <a:off x="4888689"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1337076"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10/10/2020</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
        <p:nvSpPr>
          <p:cNvPr id="25" name="Content Placeholder 2">
            <a:extLst>
              <a:ext uri="{FF2B5EF4-FFF2-40B4-BE49-F238E27FC236}">
                <a16:creationId xmlns:a16="http://schemas.microsoft.com/office/drawing/2014/main" id="{70506441-775A-4D93-ADE3-695C86D6699F}"/>
              </a:ext>
            </a:extLst>
          </p:cNvPr>
          <p:cNvSpPr>
            <a:spLocks noGrp="1"/>
          </p:cNvSpPr>
          <p:nvPr>
            <p:ph sz="half" idx="16"/>
          </p:nvPr>
        </p:nvSpPr>
        <p:spPr>
          <a:xfrm>
            <a:off x="8530301"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Content Placeholder 2">
            <a:extLst>
              <a:ext uri="{FF2B5EF4-FFF2-40B4-BE49-F238E27FC236}">
                <a16:creationId xmlns:a16="http://schemas.microsoft.com/office/drawing/2014/main" id="{FA00A08C-FA2D-44B5-9451-63F193A3E7B3}"/>
              </a:ext>
            </a:extLst>
          </p:cNvPr>
          <p:cNvSpPr>
            <a:spLocks noGrp="1"/>
          </p:cNvSpPr>
          <p:nvPr>
            <p:ph sz="half" idx="17"/>
          </p:nvPr>
        </p:nvSpPr>
        <p:spPr>
          <a:xfrm>
            <a:off x="4888689"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Content Placeholder 2">
            <a:extLst>
              <a:ext uri="{FF2B5EF4-FFF2-40B4-BE49-F238E27FC236}">
                <a16:creationId xmlns:a16="http://schemas.microsoft.com/office/drawing/2014/main" id="{6A8F9540-8D26-4ADA-88E6-B9A742232C2D}"/>
              </a:ext>
            </a:extLst>
          </p:cNvPr>
          <p:cNvSpPr>
            <a:spLocks noGrp="1"/>
          </p:cNvSpPr>
          <p:nvPr>
            <p:ph sz="half" idx="18"/>
          </p:nvPr>
        </p:nvSpPr>
        <p:spPr>
          <a:xfrm>
            <a:off x="1337076"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28">
            <a:extLst>
              <a:ext uri="{FF2B5EF4-FFF2-40B4-BE49-F238E27FC236}">
                <a16:creationId xmlns:a16="http://schemas.microsoft.com/office/drawing/2014/main" id="{3D7801BA-80A8-4F2C-90C8-155E6210A852}"/>
              </a:ext>
            </a:extLst>
          </p:cNvPr>
          <p:cNvSpPr>
            <a:spLocks noGrp="1"/>
          </p:cNvSpPr>
          <p:nvPr>
            <p:ph type="pic" sz="quarter" idx="19"/>
          </p:nvPr>
        </p:nvSpPr>
        <p:spPr>
          <a:xfrm>
            <a:off x="947634"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0" name="Picture Placeholder 28">
            <a:extLst>
              <a:ext uri="{FF2B5EF4-FFF2-40B4-BE49-F238E27FC236}">
                <a16:creationId xmlns:a16="http://schemas.microsoft.com/office/drawing/2014/main" id="{99C7ED62-8CE2-417B-9E03-DB47D419110B}"/>
              </a:ext>
            </a:extLst>
          </p:cNvPr>
          <p:cNvSpPr>
            <a:spLocks noGrp="1"/>
          </p:cNvSpPr>
          <p:nvPr>
            <p:ph type="pic" sz="quarter" idx="20"/>
          </p:nvPr>
        </p:nvSpPr>
        <p:spPr>
          <a:xfrm>
            <a:off x="4499246"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1" name="Picture Placeholder 28">
            <a:extLst>
              <a:ext uri="{FF2B5EF4-FFF2-40B4-BE49-F238E27FC236}">
                <a16:creationId xmlns:a16="http://schemas.microsoft.com/office/drawing/2014/main" id="{96383197-4013-4D5E-BF47-64BD2386A4D6}"/>
              </a:ext>
            </a:extLst>
          </p:cNvPr>
          <p:cNvSpPr>
            <a:spLocks noGrp="1"/>
          </p:cNvSpPr>
          <p:nvPr>
            <p:ph type="pic" sz="quarter" idx="21"/>
          </p:nvPr>
        </p:nvSpPr>
        <p:spPr>
          <a:xfrm>
            <a:off x="8126282"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2" name="Picture Placeholder 28">
            <a:extLst>
              <a:ext uri="{FF2B5EF4-FFF2-40B4-BE49-F238E27FC236}">
                <a16:creationId xmlns:a16="http://schemas.microsoft.com/office/drawing/2014/main" id="{B2568099-B430-4F70-A248-1840860FFEED}"/>
              </a:ext>
            </a:extLst>
          </p:cNvPr>
          <p:cNvSpPr>
            <a:spLocks noGrp="1"/>
          </p:cNvSpPr>
          <p:nvPr>
            <p:ph type="pic" sz="quarter" idx="22"/>
          </p:nvPr>
        </p:nvSpPr>
        <p:spPr>
          <a:xfrm>
            <a:off x="947634"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3" name="Picture Placeholder 28">
            <a:extLst>
              <a:ext uri="{FF2B5EF4-FFF2-40B4-BE49-F238E27FC236}">
                <a16:creationId xmlns:a16="http://schemas.microsoft.com/office/drawing/2014/main" id="{82A0F640-3653-4074-BEAA-B09FF6E0B391}"/>
              </a:ext>
            </a:extLst>
          </p:cNvPr>
          <p:cNvSpPr>
            <a:spLocks noGrp="1"/>
          </p:cNvSpPr>
          <p:nvPr>
            <p:ph type="pic" sz="quarter" idx="23"/>
          </p:nvPr>
        </p:nvSpPr>
        <p:spPr>
          <a:xfrm>
            <a:off x="4499246"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4" name="Picture Placeholder 28">
            <a:extLst>
              <a:ext uri="{FF2B5EF4-FFF2-40B4-BE49-F238E27FC236}">
                <a16:creationId xmlns:a16="http://schemas.microsoft.com/office/drawing/2014/main" id="{1723BD4F-261F-418F-B763-09039D2CA7B6}"/>
              </a:ext>
            </a:extLst>
          </p:cNvPr>
          <p:cNvSpPr>
            <a:spLocks noGrp="1"/>
          </p:cNvSpPr>
          <p:nvPr>
            <p:ph type="pic" sz="quarter" idx="24"/>
          </p:nvPr>
        </p:nvSpPr>
        <p:spPr>
          <a:xfrm>
            <a:off x="8126282"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2667104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10/10/2020</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noProof="0"/>
              <a:t>Click icon to add picture</a:t>
            </a:r>
            <a:endParaRPr lang="en-US" noProof="0"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noProof="0"/>
              <a:t>Click icon to add picture</a:t>
            </a:r>
            <a:endParaRPr lang="en-US" noProof="0"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noProof="0"/>
              <a:t>Click icon to add picture</a:t>
            </a:r>
            <a:endParaRPr lang="en-US" noProof="0"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49992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10/10/2020</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10/10/2020</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10/10/2020</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10/10/2020</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10/10/2020</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10/10/2020</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10/10/2020</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10/10/2020</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faithfilledmillennialmomma.com/momblog/category/all"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extLst>
              <a:ext uri="{837473B0-CC2E-450A-ABE3-18F120FF3D39}">
                <a1611:picAttrSrcUrl xmlns:a1611="http://schemas.microsoft.com/office/drawing/2016/11/main" r:id="rId15"/>
              </a:ext>
            </a:extLst>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10/10/2020</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6.jp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hyperlink" Target="http://dollarsandsense.sg/5-insurance-sales-tactics-that-singaporeans-keep-falling-for/" TargetMode="Externa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a:xfrm>
            <a:off x="1611507" y="1572813"/>
            <a:ext cx="9144000" cy="2128049"/>
          </a:xfrm>
        </p:spPr>
        <p:txBody>
          <a:bodyPr>
            <a:normAutofit/>
          </a:bodyPr>
          <a:lstStyle/>
          <a:p>
            <a:pPr>
              <a:lnSpc>
                <a:spcPct val="125000"/>
              </a:lnSpc>
            </a:pPr>
            <a:r>
              <a:rPr lang="en-US" sz="9600" dirty="0">
                <a:solidFill>
                  <a:schemeClr val="accent3">
                    <a:lumMod val="90000"/>
                    <a:lumOff val="10000"/>
                  </a:schemeClr>
                </a:solidFill>
                <a:latin typeface="Freestyle Script" panose="030804020302050B0404" pitchFamily="66" charset="0"/>
              </a:rPr>
              <a:t>J J Û A S </a:t>
            </a: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bwMode="blackGray">
          <a:xfrm>
            <a:off x="4044000" y="4221162"/>
            <a:ext cx="4104000" cy="882001"/>
          </a:xfrm>
          <a:solidFill>
            <a:schemeClr val="accent2">
              <a:alpha val="90000"/>
            </a:schemeClr>
          </a:solidFill>
        </p:spPr>
        <p:txBody>
          <a:bodyPr anchor="ctr" anchorCtr="0">
            <a:normAutofit/>
          </a:bodyPr>
          <a:lstStyle/>
          <a:p>
            <a:r>
              <a:rPr lang="en-US" sz="1400" b="0" dirty="0">
                <a:solidFill>
                  <a:schemeClr val="tx1"/>
                </a:solidFill>
              </a:rPr>
              <a:t>Your friendly neighborhood financial manager ;)</a:t>
            </a:r>
            <a:endParaRPr lang="en-US" sz="1400" b="0" i="1" spc="65" dirty="0">
              <a:solidFill>
                <a:schemeClr val="tx1"/>
              </a:solidFil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044000" y="3753384"/>
            <a:ext cx="4104000" cy="0"/>
          </a:xfrm>
          <a:custGeom>
            <a:avLst/>
            <a:gdLst/>
            <a:ahLst/>
            <a:cxnLst/>
            <a:rect l="l" t="t" r="r" b="b"/>
            <a:pathLst>
              <a:path w="3935729">
                <a:moveTo>
                  <a:pt x="0" y="0"/>
                </a:moveTo>
                <a:lnTo>
                  <a:pt x="3935349" y="0"/>
                </a:lnTo>
              </a:path>
            </a:pathLst>
          </a:custGeom>
          <a:ln w="54863">
            <a:solidFill>
              <a:schemeClr val="tx2"/>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6198107" y="2331086"/>
            <a:ext cx="5165558" cy="833856"/>
          </a:xfrm>
        </p:spPr>
        <p:txBody>
          <a:bodyPr/>
          <a:lstStyle/>
          <a:p>
            <a:r>
              <a:rPr lang="en-US" dirty="0">
                <a:solidFill>
                  <a:schemeClr val="bg1"/>
                </a:solidFill>
              </a:rPr>
              <a:t>OUR BIG IDEA</a:t>
            </a:r>
            <a:endParaRPr lang="en-US" dirty="0"/>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6313932" y="3042424"/>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6188242" y="3217631"/>
            <a:ext cx="5181600" cy="1603375"/>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spc="-25" dirty="0">
                <a:solidFill>
                  <a:schemeClr val="bg2">
                    <a:lumMod val="20000"/>
                    <a:lumOff val="80000"/>
                  </a:schemeClr>
                </a:solidFill>
                <a:cs typeface="Arial"/>
              </a:rPr>
              <a:t>India has a growing middle class which is bigger than the entire population of the US. Our product targets this population and help them manage their finances judiciously i.e. aid them to invest, spend and save. We have calculated the ideal segregation of finances to ones fundamental needs.</a:t>
            </a:r>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2D8AA6DB-EBDB-4269-B4E5-AD059714C629}"/>
              </a:ext>
            </a:extLst>
          </p:cNvPr>
          <p:cNvSpPr>
            <a:spLocks noGrp="1"/>
          </p:cNvSpPr>
          <p:nvPr>
            <p:ph sz="half" idx="15"/>
          </p:nvPr>
        </p:nvSpPr>
        <p:spPr bwMode="white">
          <a:xfrm>
            <a:off x="8479503" y="1690689"/>
            <a:ext cx="2983732" cy="1922438"/>
          </a:xfrm>
        </p:spPr>
        <p:txBody>
          <a:bodyPr>
            <a:noAutofit/>
          </a:bodyPr>
          <a:lstStyle/>
          <a:p>
            <a:pPr marL="12700">
              <a:lnSpc>
                <a:spcPct val="120000"/>
              </a:lnSpc>
              <a:spcBef>
                <a:spcPts val="100"/>
              </a:spcBef>
            </a:pPr>
            <a:r>
              <a:rPr lang="en-US" sz="1900" b="1" dirty="0">
                <a:solidFill>
                  <a:schemeClr val="bg1"/>
                </a:solidFill>
              </a:rPr>
              <a:t>Custom solutions</a:t>
            </a:r>
          </a:p>
          <a:p>
            <a:pPr marR="5080">
              <a:lnSpc>
                <a:spcPct val="100000"/>
              </a:lnSpc>
              <a:spcBef>
                <a:spcPts val="600"/>
              </a:spcBef>
            </a:pPr>
            <a:r>
              <a:rPr lang="en-US" sz="1400" i="1" spc="-15" dirty="0">
                <a:solidFill>
                  <a:schemeClr val="bg2">
                    <a:lumMod val="20000"/>
                    <a:lumOff val="80000"/>
                  </a:schemeClr>
                </a:solidFill>
                <a:cs typeface="Arial"/>
              </a:rPr>
              <a:t>Its customizable based on the customer's responsibilities </a:t>
            </a:r>
          </a:p>
        </p:txBody>
      </p:sp>
      <p:sp>
        <p:nvSpPr>
          <p:cNvPr id="9" name="Content Placeholder 8">
            <a:extLst>
              <a:ext uri="{FF2B5EF4-FFF2-40B4-BE49-F238E27FC236}">
                <a16:creationId xmlns:a16="http://schemas.microsoft.com/office/drawing/2014/main" id="{2AF9D9A5-149E-4118-AAE3-8EF91B9C5B7D}"/>
              </a:ext>
            </a:extLst>
          </p:cNvPr>
          <p:cNvSpPr>
            <a:spLocks noGrp="1"/>
          </p:cNvSpPr>
          <p:nvPr>
            <p:ph sz="half" idx="14"/>
          </p:nvPr>
        </p:nvSpPr>
        <p:spPr bwMode="white">
          <a:xfrm>
            <a:off x="4843363" y="1702826"/>
            <a:ext cx="3148965" cy="1922438"/>
          </a:xfrm>
        </p:spPr>
        <p:txBody>
          <a:bodyPr>
            <a:noAutofit/>
          </a:bodyPr>
          <a:lstStyle/>
          <a:p>
            <a:pPr marL="12700">
              <a:lnSpc>
                <a:spcPct val="120000"/>
              </a:lnSpc>
              <a:spcBef>
                <a:spcPts val="100"/>
              </a:spcBef>
            </a:pPr>
            <a:r>
              <a:rPr lang="en-US" sz="1900" b="1" dirty="0">
                <a:solidFill>
                  <a:schemeClr val="bg1"/>
                </a:solidFill>
              </a:rPr>
              <a:t>Availability</a:t>
            </a:r>
          </a:p>
          <a:p>
            <a:pPr marR="5080">
              <a:lnSpc>
                <a:spcPct val="100000"/>
              </a:lnSpc>
              <a:spcBef>
                <a:spcPts val="600"/>
              </a:spcBef>
            </a:pPr>
            <a:r>
              <a:rPr lang="en-US" sz="1400" i="1" spc="-15" dirty="0">
                <a:solidFill>
                  <a:schemeClr val="bg2">
                    <a:lumMod val="20000"/>
                    <a:lumOff val="80000"/>
                  </a:schemeClr>
                </a:solidFill>
                <a:cs typeface="Arial"/>
              </a:rPr>
              <a:t>To every member of the working class</a:t>
            </a:r>
          </a:p>
        </p:txBody>
      </p:sp>
      <p:sp>
        <p:nvSpPr>
          <p:cNvPr id="2" name="Slide Number Placeholder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6" name="Title 5">
            <a:extLst>
              <a:ext uri="{FF2B5EF4-FFF2-40B4-BE49-F238E27FC236}">
                <a16:creationId xmlns:a16="http://schemas.microsoft.com/office/drawing/2014/main" id="{6BDEDF39-62EC-40AF-98F4-06A79F1F80F1}"/>
              </a:ext>
            </a:extLst>
          </p:cNvPr>
          <p:cNvSpPr>
            <a:spLocks noGrp="1"/>
          </p:cNvSpPr>
          <p:nvPr>
            <p:ph type="title"/>
          </p:nvPr>
        </p:nvSpPr>
        <p:spPr bwMode="ltGray">
          <a:xfrm>
            <a:off x="818028" y="365125"/>
            <a:ext cx="10515600" cy="1325563"/>
          </a:xfrm>
        </p:spPr>
        <p:txBody>
          <a:bodyPr/>
          <a:lstStyle/>
          <a:p>
            <a:r>
              <a:rPr lang="en-US" dirty="0">
                <a:solidFill>
                  <a:schemeClr val="bg1"/>
                </a:solidFill>
              </a:rPr>
              <a:t>OUR SERVICES</a:t>
            </a:r>
            <a:endParaRPr lang="en-US" dirty="0"/>
          </a:p>
        </p:txBody>
      </p:sp>
      <p:sp>
        <p:nvSpPr>
          <p:cNvPr id="7" name="Content Placeholder 6">
            <a:extLst>
              <a:ext uri="{FF2B5EF4-FFF2-40B4-BE49-F238E27FC236}">
                <a16:creationId xmlns:a16="http://schemas.microsoft.com/office/drawing/2014/main" id="{23DC0E4E-6822-467C-96E3-77C667B41D2B}"/>
              </a:ext>
            </a:extLst>
          </p:cNvPr>
          <p:cNvSpPr>
            <a:spLocks noGrp="1"/>
          </p:cNvSpPr>
          <p:nvPr>
            <p:ph sz="half" idx="1"/>
          </p:nvPr>
        </p:nvSpPr>
        <p:spPr bwMode="white">
          <a:xfrm>
            <a:off x="1337076" y="1702825"/>
            <a:ext cx="3148965" cy="2146629"/>
          </a:xfrm>
        </p:spPr>
        <p:txBody>
          <a:bodyPr>
            <a:noAutofit/>
          </a:bodyPr>
          <a:lstStyle/>
          <a:p>
            <a:pPr marL="12700">
              <a:lnSpc>
                <a:spcPct val="120000"/>
              </a:lnSpc>
              <a:spcBef>
                <a:spcPts val="100"/>
              </a:spcBef>
            </a:pPr>
            <a:r>
              <a:rPr lang="en-US" sz="1900" b="1" dirty="0">
                <a:solidFill>
                  <a:schemeClr val="bg1"/>
                </a:solidFill>
              </a:rPr>
              <a:t>Personalized service</a:t>
            </a:r>
          </a:p>
          <a:p>
            <a:pPr marR="5080">
              <a:lnSpc>
                <a:spcPct val="100000"/>
              </a:lnSpc>
              <a:spcBef>
                <a:spcPts val="600"/>
              </a:spcBef>
            </a:pPr>
            <a:r>
              <a:rPr lang="en-US" sz="1400" i="1" spc="-15" dirty="0">
                <a:solidFill>
                  <a:schemeClr val="bg2">
                    <a:lumMod val="20000"/>
                    <a:lumOff val="80000"/>
                  </a:schemeClr>
                </a:solidFill>
                <a:cs typeface="Arial"/>
              </a:rPr>
              <a:t>We tailor the expenses based on their age, income, marital status and responsibilities</a:t>
            </a:r>
          </a:p>
          <a:p>
            <a:pPr marR="5080">
              <a:lnSpc>
                <a:spcPct val="120000"/>
              </a:lnSpc>
              <a:spcBef>
                <a:spcPts val="600"/>
              </a:spcBef>
            </a:pPr>
            <a:endParaRPr lang="en-US" sz="1800" i="1" spc="-15" dirty="0">
              <a:solidFill>
                <a:schemeClr val="bg2">
                  <a:lumMod val="20000"/>
                  <a:lumOff val="80000"/>
                </a:schemeClr>
              </a:solidFill>
              <a:cs typeface="Arial"/>
            </a:endParaRPr>
          </a:p>
        </p:txBody>
      </p:sp>
      <p:sp>
        <p:nvSpPr>
          <p:cNvPr id="11" name="Content Placeholder 10">
            <a:extLst>
              <a:ext uri="{FF2B5EF4-FFF2-40B4-BE49-F238E27FC236}">
                <a16:creationId xmlns:a16="http://schemas.microsoft.com/office/drawing/2014/main" id="{DBCC020E-50A1-4B26-95EE-F180516D8BD8}"/>
              </a:ext>
            </a:extLst>
          </p:cNvPr>
          <p:cNvSpPr>
            <a:spLocks noGrp="1"/>
          </p:cNvSpPr>
          <p:nvPr>
            <p:ph sz="half" idx="16"/>
          </p:nvPr>
        </p:nvSpPr>
        <p:spPr bwMode="white">
          <a:xfrm>
            <a:off x="8479502" y="3849456"/>
            <a:ext cx="3148965" cy="1922438"/>
          </a:xfrm>
        </p:spPr>
        <p:txBody>
          <a:bodyPr>
            <a:noAutofit/>
          </a:bodyPr>
          <a:lstStyle/>
          <a:p>
            <a:pPr marL="12700">
              <a:lnSpc>
                <a:spcPct val="120000"/>
              </a:lnSpc>
              <a:spcBef>
                <a:spcPts val="100"/>
              </a:spcBef>
            </a:pPr>
            <a:r>
              <a:rPr lang="en-US" sz="1900" b="1" dirty="0">
                <a:solidFill>
                  <a:schemeClr val="bg1"/>
                </a:solidFill>
              </a:rPr>
              <a:t>Economies of scale</a:t>
            </a:r>
          </a:p>
          <a:p>
            <a:pPr marR="5080">
              <a:lnSpc>
                <a:spcPct val="100000"/>
              </a:lnSpc>
              <a:spcBef>
                <a:spcPts val="600"/>
              </a:spcBef>
            </a:pPr>
            <a:r>
              <a:rPr lang="en-US" sz="1400" i="1" spc="-15" dirty="0">
                <a:solidFill>
                  <a:schemeClr val="bg2">
                    <a:lumMod val="20000"/>
                    <a:lumOff val="80000"/>
                  </a:schemeClr>
                </a:solidFill>
                <a:cs typeface="Arial"/>
              </a:rPr>
              <a:t>Our economics of scale are fairly high due our small team with a powerful algorithm </a:t>
            </a:r>
          </a:p>
        </p:txBody>
      </p:sp>
      <p:sp>
        <p:nvSpPr>
          <p:cNvPr id="12" name="Content Placeholder 11">
            <a:extLst>
              <a:ext uri="{FF2B5EF4-FFF2-40B4-BE49-F238E27FC236}">
                <a16:creationId xmlns:a16="http://schemas.microsoft.com/office/drawing/2014/main" id="{72176240-9D71-46A9-959A-FFCF84DC04A3}"/>
              </a:ext>
            </a:extLst>
          </p:cNvPr>
          <p:cNvSpPr>
            <a:spLocks noGrp="1"/>
          </p:cNvSpPr>
          <p:nvPr>
            <p:ph sz="half" idx="17"/>
          </p:nvPr>
        </p:nvSpPr>
        <p:spPr bwMode="white">
          <a:xfrm>
            <a:off x="4843363" y="3849456"/>
            <a:ext cx="3690011" cy="1922438"/>
          </a:xfrm>
        </p:spPr>
        <p:txBody>
          <a:bodyPr>
            <a:noAutofit/>
          </a:bodyPr>
          <a:lstStyle/>
          <a:p>
            <a:pPr marL="12700">
              <a:lnSpc>
                <a:spcPct val="120000"/>
              </a:lnSpc>
              <a:spcBef>
                <a:spcPts val="100"/>
              </a:spcBef>
            </a:pPr>
            <a:r>
              <a:rPr lang="en-US" sz="1900" b="1" dirty="0">
                <a:solidFill>
                  <a:schemeClr val="bg1"/>
                </a:solidFill>
              </a:rPr>
              <a:t>Preferred loyalty programs</a:t>
            </a:r>
          </a:p>
          <a:p>
            <a:pPr marR="5080">
              <a:lnSpc>
                <a:spcPct val="100000"/>
              </a:lnSpc>
              <a:spcBef>
                <a:spcPts val="600"/>
              </a:spcBef>
            </a:pPr>
            <a:r>
              <a:rPr lang="en-US" sz="1400" i="1" spc="-15" dirty="0">
                <a:solidFill>
                  <a:schemeClr val="bg2">
                    <a:lumMod val="20000"/>
                    <a:lumOff val="80000"/>
                  </a:schemeClr>
                </a:solidFill>
                <a:cs typeface="Arial"/>
              </a:rPr>
              <a:t>The app is freemium. By upgrading the customer can access the investing  portals directly without hassle</a:t>
            </a:r>
          </a:p>
        </p:txBody>
      </p:sp>
      <p:sp>
        <p:nvSpPr>
          <p:cNvPr id="13" name="Content Placeholder 12">
            <a:extLst>
              <a:ext uri="{FF2B5EF4-FFF2-40B4-BE49-F238E27FC236}">
                <a16:creationId xmlns:a16="http://schemas.microsoft.com/office/drawing/2014/main" id="{77C0FED8-C734-4A93-8023-C7053E036A1E}"/>
              </a:ext>
            </a:extLst>
          </p:cNvPr>
          <p:cNvSpPr>
            <a:spLocks noGrp="1"/>
          </p:cNvSpPr>
          <p:nvPr>
            <p:ph sz="half" idx="18"/>
          </p:nvPr>
        </p:nvSpPr>
        <p:spPr bwMode="white">
          <a:xfrm>
            <a:off x="1337076" y="3849455"/>
            <a:ext cx="3259789" cy="2377977"/>
          </a:xfrm>
        </p:spPr>
        <p:txBody>
          <a:bodyPr>
            <a:noAutofit/>
          </a:bodyPr>
          <a:lstStyle/>
          <a:p>
            <a:pPr marL="12700">
              <a:lnSpc>
                <a:spcPct val="120000"/>
              </a:lnSpc>
              <a:spcBef>
                <a:spcPts val="100"/>
              </a:spcBef>
            </a:pPr>
            <a:r>
              <a:rPr lang="en-US" sz="1900" b="1" dirty="0">
                <a:solidFill>
                  <a:schemeClr val="bg1"/>
                </a:solidFill>
              </a:rPr>
              <a:t>Connections</a:t>
            </a:r>
          </a:p>
          <a:p>
            <a:pPr marR="5080">
              <a:lnSpc>
                <a:spcPct val="100000"/>
              </a:lnSpc>
              <a:spcBef>
                <a:spcPts val="600"/>
              </a:spcBef>
            </a:pPr>
            <a:r>
              <a:rPr lang="en-US" sz="1400" i="1" spc="-15" dirty="0">
                <a:solidFill>
                  <a:schemeClr val="bg2">
                    <a:lumMod val="20000"/>
                    <a:lumOff val="80000"/>
                  </a:schemeClr>
                </a:solidFill>
                <a:cs typeface="Arial"/>
              </a:rPr>
              <a:t>We have collaborated to many other companies to make the ideal investment</a:t>
            </a:r>
          </a:p>
          <a:p>
            <a:pPr marL="0" indent="0">
              <a:lnSpc>
                <a:spcPct val="100000"/>
              </a:lnSpc>
              <a:spcBef>
                <a:spcPts val="600"/>
              </a:spcBef>
              <a:buNone/>
            </a:pPr>
            <a:endParaRPr lang="en-US" dirty="0"/>
          </a:p>
        </p:txBody>
      </p:sp>
      <p:pic>
        <p:nvPicPr>
          <p:cNvPr id="36" name="Picture Placeholder 35" descr="Check icon">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bwMode="white">
          <a:xfrm>
            <a:off x="838200" y="1679575"/>
            <a:ext cx="576000" cy="576000"/>
          </a:xfrm>
        </p:spPr>
      </p:pic>
      <p:pic>
        <p:nvPicPr>
          <p:cNvPr id="38" name="Picture Placeholder 37" descr="Check icon">
            <a:extLst>
              <a:ext uri="{FF2B5EF4-FFF2-40B4-BE49-F238E27FC236}">
                <a16:creationId xmlns:a16="http://schemas.microsoft.com/office/drawing/2014/main" id="{D15B4FC9-0788-4E4C-9F5A-FCFAF69E7E7F}"/>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a:stretch>
            <a:fillRect/>
          </a:stretch>
        </p:blipFill>
        <p:spPr bwMode="white">
          <a:xfrm>
            <a:off x="4378157" y="1679575"/>
            <a:ext cx="576000" cy="576000"/>
          </a:xfrm>
        </p:spPr>
      </p:pic>
      <p:pic>
        <p:nvPicPr>
          <p:cNvPr id="40" name="Picture Placeholder 39" descr="Check icon">
            <a:extLst>
              <a:ext uri="{FF2B5EF4-FFF2-40B4-BE49-F238E27FC236}">
                <a16:creationId xmlns:a16="http://schemas.microsoft.com/office/drawing/2014/main" id="{250F553C-3E38-47E0-8A58-2967D756991D}"/>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a:stretch>
            <a:fillRect/>
          </a:stretch>
        </p:blipFill>
        <p:spPr bwMode="white">
          <a:xfrm>
            <a:off x="8015029" y="1679575"/>
            <a:ext cx="576000" cy="576000"/>
          </a:xfrm>
        </p:spPr>
      </p:pic>
      <p:pic>
        <p:nvPicPr>
          <p:cNvPr id="34" name="Picture Placeholder 33" descr="Check icon">
            <a:extLst>
              <a:ext uri="{FF2B5EF4-FFF2-40B4-BE49-F238E27FC236}">
                <a16:creationId xmlns:a16="http://schemas.microsoft.com/office/drawing/2014/main" id="{EA6876F1-58FD-4237-BE75-C15655445FE1}"/>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bwMode="white">
          <a:xfrm>
            <a:off x="838200" y="3792079"/>
            <a:ext cx="576000" cy="576000"/>
          </a:xfrm>
        </p:spPr>
      </p:pic>
      <p:pic>
        <p:nvPicPr>
          <p:cNvPr id="42" name="Picture Placeholder 41" descr="Check icon">
            <a:extLst>
              <a:ext uri="{FF2B5EF4-FFF2-40B4-BE49-F238E27FC236}">
                <a16:creationId xmlns:a16="http://schemas.microsoft.com/office/drawing/2014/main" id="{C9B2F2DF-F5C3-47DD-B3B0-43E328A2AAAB}"/>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a:stretch>
            <a:fillRect/>
          </a:stretch>
        </p:blipFill>
        <p:spPr bwMode="white">
          <a:xfrm>
            <a:off x="8015029" y="3792078"/>
            <a:ext cx="576000" cy="576000"/>
          </a:xfrm>
        </p:spPr>
      </p:pic>
      <p:sp>
        <p:nvSpPr>
          <p:cNvPr id="24" name="object 5" descr="Beige rectangle">
            <a:extLst>
              <a:ext uri="{FF2B5EF4-FFF2-40B4-BE49-F238E27FC236}">
                <a16:creationId xmlns:a16="http://schemas.microsoft.com/office/drawing/2014/main" id="{73ED10AC-D04B-401B-A6A1-6069912D1664}"/>
              </a:ext>
            </a:extLst>
          </p:cNvPr>
          <p:cNvSpPr/>
          <p:nvPr/>
        </p:nvSpPr>
        <p:spPr bwMode="ltGray">
          <a:xfrm>
            <a:off x="929705" y="1339122"/>
            <a:ext cx="3060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32" name="Picture Placeholder 31" descr="Check icon">
            <a:extLst>
              <a:ext uri="{FF2B5EF4-FFF2-40B4-BE49-F238E27FC236}">
                <a16:creationId xmlns:a16="http://schemas.microsoft.com/office/drawing/2014/main" id="{6054A700-8461-40AD-8429-6C9F6EEEEC4C}"/>
              </a:ext>
            </a:extLst>
          </p:cNvPr>
          <p:cNvPicPr>
            <a:picLocks noGrp="1" noChangeAspect="1"/>
          </p:cNvPicPr>
          <p:nvPr>
            <p:ph type="pic" sz="quarter" idx="23"/>
          </p:nvPr>
        </p:nvPicPr>
        <p:blipFill>
          <a:blip r:embed="rId5">
            <a:extLst>
              <a:ext uri="{28A0092B-C50C-407E-A947-70E740481C1C}">
                <a14:useLocalDpi xmlns:a14="http://schemas.microsoft.com/office/drawing/2010/main" val="0"/>
              </a:ext>
            </a:extLst>
          </a:blip>
          <a:srcRect/>
          <a:stretch>
            <a:fillRect/>
          </a:stretch>
        </p:blipFill>
        <p:spPr bwMode="white">
          <a:xfrm>
            <a:off x="4378157" y="3792078"/>
            <a:ext cx="576000" cy="576000"/>
          </a:xfrm>
        </p:spPr>
      </p:pic>
    </p:spTree>
    <p:extLst>
      <p:ext uri="{BB962C8B-B14F-4D97-AF65-F5344CB8AC3E}">
        <p14:creationId xmlns:p14="http://schemas.microsoft.com/office/powerpoint/2010/main" val="336603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204C555-7176-4506-8E97-8ACAED81A71C}"/>
              </a:ext>
            </a:extLst>
          </p:cNvPr>
          <p:cNvSpPr>
            <a:spLocks noGrp="1"/>
          </p:cNvSpPr>
          <p:nvPr>
            <p:ph type="sldNum" sz="quarter" idx="12"/>
          </p:nvPr>
        </p:nvSpPr>
        <p:spPr/>
        <p:txBody>
          <a:bodyPr/>
          <a:lstStyle/>
          <a:p>
            <a:fld id="{82EE24B5-652C-4DB5-B7C3-B5BBEC1280B1}" type="slidenum">
              <a:rPr lang="en-US" noProof="0" smtClean="0"/>
              <a:t>4</a:t>
            </a:fld>
            <a:endParaRPr lang="en-US" noProof="0" dirty="0"/>
          </a:p>
        </p:txBody>
      </p:sp>
      <p:sp>
        <p:nvSpPr>
          <p:cNvPr id="6" name="Title 5">
            <a:extLst>
              <a:ext uri="{FF2B5EF4-FFF2-40B4-BE49-F238E27FC236}">
                <a16:creationId xmlns:a16="http://schemas.microsoft.com/office/drawing/2014/main" id="{F6FA890A-6852-4518-9333-7482A4C7C06C}"/>
              </a:ext>
            </a:extLst>
          </p:cNvPr>
          <p:cNvSpPr>
            <a:spLocks noGrp="1"/>
          </p:cNvSpPr>
          <p:nvPr>
            <p:ph type="title"/>
          </p:nvPr>
        </p:nvSpPr>
        <p:spPr>
          <a:xfrm>
            <a:off x="598503" y="-56715"/>
            <a:ext cx="10515600" cy="1325563"/>
          </a:xfrm>
        </p:spPr>
        <p:txBody>
          <a:bodyPr/>
          <a:lstStyle/>
          <a:p>
            <a:r>
              <a:rPr lang="en-US" dirty="0"/>
              <a:t>OUR APP:</a:t>
            </a:r>
            <a:endParaRPr lang="en-IN" dirty="0"/>
          </a:p>
        </p:txBody>
      </p:sp>
      <p:sp>
        <p:nvSpPr>
          <p:cNvPr id="8" name="Content Placeholder 7">
            <a:extLst>
              <a:ext uri="{FF2B5EF4-FFF2-40B4-BE49-F238E27FC236}">
                <a16:creationId xmlns:a16="http://schemas.microsoft.com/office/drawing/2014/main" id="{A5584EFB-367C-4DE6-89DB-C0E2F684F68D}"/>
              </a:ext>
            </a:extLst>
          </p:cNvPr>
          <p:cNvSpPr>
            <a:spLocks noGrp="1"/>
          </p:cNvSpPr>
          <p:nvPr>
            <p:ph sz="half" idx="16"/>
          </p:nvPr>
        </p:nvSpPr>
        <p:spPr>
          <a:xfrm>
            <a:off x="8498437" y="3102205"/>
            <a:ext cx="3148965" cy="1922438"/>
          </a:xfrm>
        </p:spPr>
        <p:txBody>
          <a:bodyPr/>
          <a:lstStyle/>
          <a:p>
            <a:endParaRPr lang="en-IN" dirty="0"/>
          </a:p>
        </p:txBody>
      </p:sp>
      <p:pic>
        <p:nvPicPr>
          <p:cNvPr id="21" name="Content Placeholder 20">
            <a:extLst>
              <a:ext uri="{FF2B5EF4-FFF2-40B4-BE49-F238E27FC236}">
                <a16:creationId xmlns:a16="http://schemas.microsoft.com/office/drawing/2014/main" id="{5B490C27-E8F6-4B78-A123-95D53218E2FE}"/>
              </a:ext>
            </a:extLst>
          </p:cNvPr>
          <p:cNvPicPr>
            <a:picLocks noGrp="1" noChangeAspect="1"/>
          </p:cNvPicPr>
          <p:nvPr>
            <p:ph sz="half" idx="17"/>
          </p:nvPr>
        </p:nvPicPr>
        <p:blipFill>
          <a:blip r:embed="rId2">
            <a:extLst>
              <a:ext uri="{28A0092B-C50C-407E-A947-70E740481C1C}">
                <a14:useLocalDpi xmlns:a14="http://schemas.microsoft.com/office/drawing/2010/main" val="0"/>
              </a:ext>
            </a:extLst>
          </a:blip>
          <a:stretch>
            <a:fillRect/>
          </a:stretch>
        </p:blipFill>
        <p:spPr>
          <a:xfrm>
            <a:off x="7415600" y="1206433"/>
            <a:ext cx="2571779" cy="5509797"/>
          </a:xfrm>
        </p:spPr>
      </p:pic>
      <p:pic>
        <p:nvPicPr>
          <p:cNvPr id="19" name="Content Placeholder 18">
            <a:extLst>
              <a:ext uri="{FF2B5EF4-FFF2-40B4-BE49-F238E27FC236}">
                <a16:creationId xmlns:a16="http://schemas.microsoft.com/office/drawing/2014/main" id="{C3659802-EBDF-4363-A830-0FEBF7BDCBB1}"/>
              </a:ext>
            </a:extLst>
          </p:cNvPr>
          <p:cNvPicPr>
            <a:picLocks noGrp="1" noChangeAspect="1"/>
          </p:cNvPicPr>
          <p:nvPr>
            <p:ph sz="half" idx="18"/>
          </p:nvPr>
        </p:nvPicPr>
        <p:blipFill>
          <a:blip r:embed="rId3">
            <a:extLst>
              <a:ext uri="{28A0092B-C50C-407E-A947-70E740481C1C}">
                <a14:useLocalDpi xmlns:a14="http://schemas.microsoft.com/office/drawing/2010/main" val="0"/>
              </a:ext>
            </a:extLst>
          </a:blip>
          <a:stretch>
            <a:fillRect/>
          </a:stretch>
        </p:blipFill>
        <p:spPr>
          <a:xfrm>
            <a:off x="1882757" y="1144017"/>
            <a:ext cx="2528303" cy="5509797"/>
          </a:xfrm>
        </p:spPr>
      </p:pic>
    </p:spTree>
    <p:extLst>
      <p:ext uri="{BB962C8B-B14F-4D97-AF65-F5344CB8AC3E}">
        <p14:creationId xmlns:p14="http://schemas.microsoft.com/office/powerpoint/2010/main" val="235391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B3FB354-D3FB-4AAA-8CF0-14F8A8F4FCFD}"/>
              </a:ext>
            </a:extLst>
          </p:cNvPr>
          <p:cNvSpPr>
            <a:spLocks noGrp="1"/>
          </p:cNvSpPr>
          <p:nvPr>
            <p:ph type="pic" sz="quarter" idx="13"/>
          </p:nvPr>
        </p:nvSpPr>
        <p:spPr/>
      </p:sp>
      <p:sp>
        <p:nvSpPr>
          <p:cNvPr id="3" name="Content Placeholder 2">
            <a:extLst>
              <a:ext uri="{FF2B5EF4-FFF2-40B4-BE49-F238E27FC236}">
                <a16:creationId xmlns:a16="http://schemas.microsoft.com/office/drawing/2014/main" id="{D7467537-3A8E-4F5B-B13F-2457CEAF6670}"/>
              </a:ext>
            </a:extLst>
          </p:cNvPr>
          <p:cNvSpPr>
            <a:spLocks noGrp="1"/>
          </p:cNvSpPr>
          <p:nvPr>
            <p:ph sz="half" idx="15"/>
          </p:nvPr>
        </p:nvSpPr>
        <p:spPr/>
        <p:txBody>
          <a:bodyPr/>
          <a:lstStyle/>
          <a:p>
            <a:endParaRPr lang="en-IN"/>
          </a:p>
        </p:txBody>
      </p:sp>
      <p:sp>
        <p:nvSpPr>
          <p:cNvPr id="5" name="Slide Number Placeholder 4">
            <a:extLst>
              <a:ext uri="{FF2B5EF4-FFF2-40B4-BE49-F238E27FC236}">
                <a16:creationId xmlns:a16="http://schemas.microsoft.com/office/drawing/2014/main" id="{4472D0E8-9137-41E7-8309-2DF58D4A1ED9}"/>
              </a:ext>
            </a:extLst>
          </p:cNvPr>
          <p:cNvSpPr>
            <a:spLocks noGrp="1"/>
          </p:cNvSpPr>
          <p:nvPr>
            <p:ph type="sldNum" sz="quarter" idx="12"/>
          </p:nvPr>
        </p:nvSpPr>
        <p:spPr/>
        <p:txBody>
          <a:bodyPr/>
          <a:lstStyle/>
          <a:p>
            <a:fld id="{82EE24B5-652C-4DB5-B7C3-B5BBEC1280B1}" type="slidenum">
              <a:rPr lang="en-US" noProof="0" smtClean="0"/>
              <a:t>5</a:t>
            </a:fld>
            <a:endParaRPr lang="en-US" noProof="0" dirty="0"/>
          </a:p>
        </p:txBody>
      </p:sp>
      <p:pic>
        <p:nvPicPr>
          <p:cNvPr id="18" name="Content Placeholder 17">
            <a:extLst>
              <a:ext uri="{FF2B5EF4-FFF2-40B4-BE49-F238E27FC236}">
                <a16:creationId xmlns:a16="http://schemas.microsoft.com/office/drawing/2014/main" id="{A7A4358E-D5AE-4781-8C14-65596D3719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33528" y="642950"/>
            <a:ext cx="2761743" cy="5940353"/>
          </a:xfrm>
        </p:spPr>
      </p:pic>
      <p:sp>
        <p:nvSpPr>
          <p:cNvPr id="8" name="Content Placeholder 7">
            <a:extLst>
              <a:ext uri="{FF2B5EF4-FFF2-40B4-BE49-F238E27FC236}">
                <a16:creationId xmlns:a16="http://schemas.microsoft.com/office/drawing/2014/main" id="{67771A19-2B59-4ED3-899F-F1C3F2C96590}"/>
              </a:ext>
            </a:extLst>
          </p:cNvPr>
          <p:cNvSpPr>
            <a:spLocks noGrp="1"/>
          </p:cNvSpPr>
          <p:nvPr>
            <p:ph sz="half" idx="16"/>
          </p:nvPr>
        </p:nvSpPr>
        <p:spPr/>
        <p:txBody>
          <a:bodyPr/>
          <a:lstStyle/>
          <a:p>
            <a:endParaRPr lang="en-IN"/>
          </a:p>
        </p:txBody>
      </p:sp>
      <p:sp>
        <p:nvSpPr>
          <p:cNvPr id="9" name="Content Placeholder 8">
            <a:extLst>
              <a:ext uri="{FF2B5EF4-FFF2-40B4-BE49-F238E27FC236}">
                <a16:creationId xmlns:a16="http://schemas.microsoft.com/office/drawing/2014/main" id="{FE6218C9-BCDA-458C-8C29-A1DB03C45E0B}"/>
              </a:ext>
            </a:extLst>
          </p:cNvPr>
          <p:cNvSpPr>
            <a:spLocks noGrp="1"/>
          </p:cNvSpPr>
          <p:nvPr>
            <p:ph sz="half" idx="17"/>
          </p:nvPr>
        </p:nvSpPr>
        <p:spPr/>
        <p:txBody>
          <a:bodyPr/>
          <a:lstStyle/>
          <a:p>
            <a:endParaRPr lang="en-IN"/>
          </a:p>
        </p:txBody>
      </p:sp>
      <p:sp>
        <p:nvSpPr>
          <p:cNvPr id="10" name="Content Placeholder 9">
            <a:extLst>
              <a:ext uri="{FF2B5EF4-FFF2-40B4-BE49-F238E27FC236}">
                <a16:creationId xmlns:a16="http://schemas.microsoft.com/office/drawing/2014/main" id="{6625DFAA-0D16-4175-AD03-C3D4F662B8B5}"/>
              </a:ext>
            </a:extLst>
          </p:cNvPr>
          <p:cNvSpPr>
            <a:spLocks noGrp="1"/>
          </p:cNvSpPr>
          <p:nvPr>
            <p:ph sz="half" idx="18"/>
          </p:nvPr>
        </p:nvSpPr>
        <p:spPr/>
        <p:txBody>
          <a:bodyPr/>
          <a:lstStyle/>
          <a:p>
            <a:endParaRPr lang="en-IN"/>
          </a:p>
        </p:txBody>
      </p:sp>
      <p:sp>
        <p:nvSpPr>
          <p:cNvPr id="11" name="Picture Placeholder 10">
            <a:extLst>
              <a:ext uri="{FF2B5EF4-FFF2-40B4-BE49-F238E27FC236}">
                <a16:creationId xmlns:a16="http://schemas.microsoft.com/office/drawing/2014/main" id="{C3263991-779A-4D40-82C6-191ED2BAB8CD}"/>
              </a:ext>
            </a:extLst>
          </p:cNvPr>
          <p:cNvSpPr>
            <a:spLocks noGrp="1"/>
          </p:cNvSpPr>
          <p:nvPr>
            <p:ph type="pic" sz="quarter" idx="19"/>
          </p:nvPr>
        </p:nvSpPr>
        <p:spPr/>
      </p:sp>
      <p:sp>
        <p:nvSpPr>
          <p:cNvPr id="12" name="Picture Placeholder 11">
            <a:extLst>
              <a:ext uri="{FF2B5EF4-FFF2-40B4-BE49-F238E27FC236}">
                <a16:creationId xmlns:a16="http://schemas.microsoft.com/office/drawing/2014/main" id="{4B9F6276-9BA9-4D10-8860-CE66493EDFC7}"/>
              </a:ext>
            </a:extLst>
          </p:cNvPr>
          <p:cNvSpPr>
            <a:spLocks noGrp="1"/>
          </p:cNvSpPr>
          <p:nvPr>
            <p:ph type="pic" sz="quarter" idx="20"/>
          </p:nvPr>
        </p:nvSpPr>
        <p:spPr/>
      </p:sp>
      <p:sp>
        <p:nvSpPr>
          <p:cNvPr id="13" name="Picture Placeholder 12">
            <a:extLst>
              <a:ext uri="{FF2B5EF4-FFF2-40B4-BE49-F238E27FC236}">
                <a16:creationId xmlns:a16="http://schemas.microsoft.com/office/drawing/2014/main" id="{1A0F3829-2742-414A-8D7F-9EFA5181565B}"/>
              </a:ext>
            </a:extLst>
          </p:cNvPr>
          <p:cNvSpPr>
            <a:spLocks noGrp="1"/>
          </p:cNvSpPr>
          <p:nvPr>
            <p:ph type="pic" sz="quarter" idx="21"/>
          </p:nvPr>
        </p:nvSpPr>
        <p:spPr/>
      </p:sp>
      <p:sp>
        <p:nvSpPr>
          <p:cNvPr id="14" name="Picture Placeholder 13">
            <a:extLst>
              <a:ext uri="{FF2B5EF4-FFF2-40B4-BE49-F238E27FC236}">
                <a16:creationId xmlns:a16="http://schemas.microsoft.com/office/drawing/2014/main" id="{ED770060-11FD-491F-9E59-E73F0DE4569D}"/>
              </a:ext>
            </a:extLst>
          </p:cNvPr>
          <p:cNvSpPr>
            <a:spLocks noGrp="1"/>
          </p:cNvSpPr>
          <p:nvPr>
            <p:ph type="pic" sz="quarter" idx="22"/>
          </p:nvPr>
        </p:nvSpPr>
        <p:spPr/>
      </p:sp>
      <p:sp>
        <p:nvSpPr>
          <p:cNvPr id="15" name="Picture Placeholder 14">
            <a:extLst>
              <a:ext uri="{FF2B5EF4-FFF2-40B4-BE49-F238E27FC236}">
                <a16:creationId xmlns:a16="http://schemas.microsoft.com/office/drawing/2014/main" id="{CB69D80F-62DB-4502-BA74-1AD824E02BB1}"/>
              </a:ext>
            </a:extLst>
          </p:cNvPr>
          <p:cNvSpPr>
            <a:spLocks noGrp="1"/>
          </p:cNvSpPr>
          <p:nvPr>
            <p:ph type="pic" sz="quarter" idx="23"/>
          </p:nvPr>
        </p:nvSpPr>
        <p:spPr/>
      </p:sp>
      <p:sp>
        <p:nvSpPr>
          <p:cNvPr id="16" name="Picture Placeholder 15">
            <a:extLst>
              <a:ext uri="{FF2B5EF4-FFF2-40B4-BE49-F238E27FC236}">
                <a16:creationId xmlns:a16="http://schemas.microsoft.com/office/drawing/2014/main" id="{1C5E2D5F-0513-448B-A65E-3CD375999839}"/>
              </a:ext>
            </a:extLst>
          </p:cNvPr>
          <p:cNvSpPr>
            <a:spLocks noGrp="1"/>
          </p:cNvSpPr>
          <p:nvPr>
            <p:ph type="pic" sz="quarter" idx="24"/>
          </p:nvPr>
        </p:nvSpPr>
        <p:spPr/>
      </p:sp>
      <p:pic>
        <p:nvPicPr>
          <p:cNvPr id="28" name="Content Placeholder 27">
            <a:extLst>
              <a:ext uri="{FF2B5EF4-FFF2-40B4-BE49-F238E27FC236}">
                <a16:creationId xmlns:a16="http://schemas.microsoft.com/office/drawing/2014/main" id="{C1A18AB9-E281-4FBE-96EF-61FBDC69A321}"/>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2001044" y="583324"/>
            <a:ext cx="2761743" cy="5956703"/>
          </a:xfrm>
        </p:spPr>
      </p:pic>
    </p:spTree>
    <p:extLst>
      <p:ext uri="{BB962C8B-B14F-4D97-AF65-F5344CB8AC3E}">
        <p14:creationId xmlns:p14="http://schemas.microsoft.com/office/powerpoint/2010/main" val="216774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3" name="Title 2">
            <a:extLst>
              <a:ext uri="{FF2B5EF4-FFF2-40B4-BE49-F238E27FC236}">
                <a16:creationId xmlns:a16="http://schemas.microsoft.com/office/drawing/2014/main" id="{6D5D9271-B659-4A45-8868-BAEC4EF7D1F1}"/>
              </a:ext>
            </a:extLst>
          </p:cNvPr>
          <p:cNvSpPr>
            <a:spLocks noGrp="1"/>
          </p:cNvSpPr>
          <p:nvPr>
            <p:ph type="title"/>
          </p:nvPr>
        </p:nvSpPr>
        <p:spPr>
          <a:xfrm>
            <a:off x="824752" y="365125"/>
            <a:ext cx="10515600" cy="1325563"/>
          </a:xfrm>
        </p:spPr>
        <p:txBody>
          <a:bodyPr>
            <a:normAutofit/>
          </a:bodyPr>
          <a:lstStyle/>
          <a:p>
            <a:r>
              <a:rPr lang="en-US" dirty="0"/>
              <a:t>THE MARKET: Our competitors</a:t>
            </a:r>
          </a:p>
        </p:txBody>
      </p:sp>
      <p:graphicFrame>
        <p:nvGraphicFramePr>
          <p:cNvPr id="27" name="Content Placeholder 26" descr="Chart">
            <a:extLst>
              <a:ext uri="{FF2B5EF4-FFF2-40B4-BE49-F238E27FC236}">
                <a16:creationId xmlns:a16="http://schemas.microsoft.com/office/drawing/2014/main" id="{8B7962D3-FAFD-4B86-A9C4-A868A9DF6045}"/>
              </a:ext>
            </a:extLst>
          </p:cNvPr>
          <p:cNvGraphicFramePr>
            <a:graphicFrameLocks noGrp="1"/>
          </p:cNvGraphicFramePr>
          <p:nvPr>
            <p:ph sz="half" idx="13"/>
            <p:extLst>
              <p:ext uri="{D42A27DB-BD31-4B8C-83A1-F6EECF244321}">
                <p14:modId xmlns:p14="http://schemas.microsoft.com/office/powerpoint/2010/main" val="2497832626"/>
              </p:ext>
            </p:extLst>
          </p:nvPr>
        </p:nvGraphicFramePr>
        <p:xfrm>
          <a:off x="1009142" y="1724978"/>
          <a:ext cx="1971675" cy="1738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5" descr="Table">
            <a:extLst>
              <a:ext uri="{FF2B5EF4-FFF2-40B4-BE49-F238E27FC236}">
                <a16:creationId xmlns:a16="http://schemas.microsoft.com/office/drawing/2014/main" id="{4B0BCC78-A7E9-4210-BED1-FB0F136FA0BF}"/>
              </a:ext>
            </a:extLst>
          </p:cNvPr>
          <p:cNvGraphicFramePr>
            <a:graphicFrameLocks noGrp="1"/>
          </p:cNvGraphicFramePr>
          <p:nvPr>
            <p:ph sz="half" idx="1"/>
            <p:extLst>
              <p:ext uri="{D42A27DB-BD31-4B8C-83A1-F6EECF244321}">
                <p14:modId xmlns:p14="http://schemas.microsoft.com/office/powerpoint/2010/main" val="3341672130"/>
              </p:ext>
            </p:extLst>
          </p:nvPr>
        </p:nvGraphicFramePr>
        <p:xfrm>
          <a:off x="947016" y="4189906"/>
          <a:ext cx="7747275" cy="2302968"/>
        </p:xfrm>
        <a:graphic>
          <a:graphicData uri="http://schemas.openxmlformats.org/drawingml/2006/table">
            <a:tbl>
              <a:tblPr firstRow="1" bandRow="1">
                <a:tableStyleId>{5C22544A-7EE6-4342-B048-85BDC9FD1C3A}</a:tableStyleId>
              </a:tblPr>
              <a:tblGrid>
                <a:gridCol w="2053879">
                  <a:extLst>
                    <a:ext uri="{9D8B030D-6E8A-4147-A177-3AD203B41FA5}">
                      <a16:colId xmlns:a16="http://schemas.microsoft.com/office/drawing/2014/main" val="413496124"/>
                    </a:ext>
                  </a:extLst>
                </a:gridCol>
                <a:gridCol w="1436651">
                  <a:extLst>
                    <a:ext uri="{9D8B030D-6E8A-4147-A177-3AD203B41FA5}">
                      <a16:colId xmlns:a16="http://schemas.microsoft.com/office/drawing/2014/main" val="1609701450"/>
                    </a:ext>
                  </a:extLst>
                </a:gridCol>
                <a:gridCol w="1418915">
                  <a:extLst>
                    <a:ext uri="{9D8B030D-6E8A-4147-A177-3AD203B41FA5}">
                      <a16:colId xmlns:a16="http://schemas.microsoft.com/office/drawing/2014/main" val="3998250674"/>
                    </a:ext>
                  </a:extLst>
                </a:gridCol>
                <a:gridCol w="1419410">
                  <a:extLst>
                    <a:ext uri="{9D8B030D-6E8A-4147-A177-3AD203B41FA5}">
                      <a16:colId xmlns:a16="http://schemas.microsoft.com/office/drawing/2014/main" val="3885689842"/>
                    </a:ext>
                  </a:extLst>
                </a:gridCol>
                <a:gridCol w="1418420">
                  <a:extLst>
                    <a:ext uri="{9D8B030D-6E8A-4147-A177-3AD203B41FA5}">
                      <a16:colId xmlns:a16="http://schemas.microsoft.com/office/drawing/2014/main" val="2581020686"/>
                    </a:ext>
                  </a:extLst>
                </a:gridCol>
              </a:tblGrid>
              <a:tr h="302029">
                <a:tc>
                  <a:txBody>
                    <a:bodyPr/>
                    <a:lstStyle/>
                    <a:p>
                      <a:pPr marL="216000" algn="l">
                        <a:lnSpc>
                          <a:spcPct val="100000"/>
                        </a:lnSpc>
                        <a:spcBef>
                          <a:spcPts val="785"/>
                        </a:spcBef>
                      </a:pPr>
                      <a:r>
                        <a:rPr lang="en-US" sz="1400" b="1" spc="-5" dirty="0">
                          <a:solidFill>
                            <a:schemeClr val="bg2">
                              <a:lumMod val="20000"/>
                              <a:lumOff val="80000"/>
                            </a:schemeClr>
                          </a:solidFill>
                          <a:latin typeface="+mn-lt"/>
                          <a:cs typeface="Arial"/>
                        </a:rPr>
                        <a:t>CUSTOMERS</a:t>
                      </a:r>
                      <a:endParaRPr sz="1400" dirty="0">
                        <a:solidFill>
                          <a:schemeClr val="bg2">
                            <a:lumMod val="20000"/>
                            <a:lumOff val="80000"/>
                          </a:schemeClr>
                        </a:solidFill>
                        <a:latin typeface="+mn-lt"/>
                        <a:cs typeface="Arial"/>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16000" algn="l">
                        <a:lnSpc>
                          <a:spcPct val="100000"/>
                        </a:lnSpc>
                        <a:spcBef>
                          <a:spcPts val="785"/>
                        </a:spcBef>
                      </a:pPr>
                      <a:r>
                        <a:rPr sz="1400" b="1" dirty="0">
                          <a:solidFill>
                            <a:schemeClr val="bg2">
                              <a:lumMod val="20000"/>
                              <a:lumOff val="80000"/>
                            </a:schemeClr>
                          </a:solidFill>
                          <a:latin typeface="+mn-lt"/>
                          <a:cs typeface="Arial"/>
                        </a:rPr>
                        <a:t>GROWTH</a:t>
                      </a: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16000" algn="l">
                        <a:lnSpc>
                          <a:spcPct val="100000"/>
                        </a:lnSpc>
                        <a:spcBef>
                          <a:spcPts val="785"/>
                        </a:spcBef>
                      </a:pPr>
                      <a:r>
                        <a:rPr sz="1400" b="1" dirty="0">
                          <a:solidFill>
                            <a:schemeClr val="bg2">
                              <a:lumMod val="20000"/>
                              <a:lumOff val="80000"/>
                            </a:schemeClr>
                          </a:solidFill>
                          <a:latin typeface="+mn-lt"/>
                          <a:cs typeface="Arial"/>
                        </a:rPr>
                        <a:t>YR1</a:t>
                      </a: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16000" algn="l">
                        <a:lnSpc>
                          <a:spcPct val="100000"/>
                        </a:lnSpc>
                        <a:spcBef>
                          <a:spcPts val="785"/>
                        </a:spcBef>
                      </a:pPr>
                      <a:r>
                        <a:rPr sz="1400" b="1" dirty="0">
                          <a:solidFill>
                            <a:schemeClr val="bg2">
                              <a:lumMod val="20000"/>
                              <a:lumOff val="80000"/>
                            </a:schemeClr>
                          </a:solidFill>
                          <a:latin typeface="+mn-lt"/>
                          <a:cs typeface="Arial"/>
                        </a:rPr>
                        <a:t>YR2</a:t>
                      </a: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16000" algn="l">
                        <a:lnSpc>
                          <a:spcPct val="100000"/>
                        </a:lnSpc>
                        <a:spcBef>
                          <a:spcPts val="785"/>
                        </a:spcBef>
                      </a:pPr>
                      <a:r>
                        <a:rPr sz="1400" b="1" dirty="0">
                          <a:solidFill>
                            <a:schemeClr val="bg2">
                              <a:lumMod val="20000"/>
                              <a:lumOff val="80000"/>
                            </a:schemeClr>
                          </a:solidFill>
                          <a:latin typeface="+mn-lt"/>
                          <a:cs typeface="Arial"/>
                        </a:rPr>
                        <a:t>YR3</a:t>
                      </a: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13940839"/>
                  </a:ext>
                </a:extLst>
              </a:tr>
              <a:tr h="317130">
                <a:tc>
                  <a:txBody>
                    <a:bodyPr/>
                    <a:lstStyle/>
                    <a:p>
                      <a:pPr marL="227965">
                        <a:lnSpc>
                          <a:spcPct val="100000"/>
                        </a:lnSpc>
                        <a:spcBef>
                          <a:spcPts val="415"/>
                        </a:spcBef>
                      </a:pPr>
                      <a:r>
                        <a:rPr lang="en-US" sz="1200" dirty="0">
                          <a:solidFill>
                            <a:schemeClr val="tx2">
                              <a:alpha val="70000"/>
                            </a:schemeClr>
                          </a:solidFill>
                          <a:latin typeface="+mn-lt"/>
                          <a:cs typeface="Arial"/>
                        </a:rPr>
                        <a:t>Our customer </a:t>
                      </a:r>
                      <a:endParaRPr sz="1200" dirty="0">
                        <a:solidFill>
                          <a:schemeClr val="tx2">
                            <a:alpha val="70000"/>
                          </a:schemeClr>
                        </a:solidFill>
                        <a:latin typeface="+mn-lt"/>
                        <a:cs typeface="Arial"/>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415"/>
                        </a:spcBef>
                      </a:pPr>
                      <a:r>
                        <a:rPr lang="en-US" sz="1200" spc="-5" dirty="0">
                          <a:solidFill>
                            <a:schemeClr val="tx2">
                              <a:alpha val="70000"/>
                            </a:schemeClr>
                          </a:solidFill>
                          <a:latin typeface="+mn-lt"/>
                          <a:cs typeface="Arial"/>
                        </a:rPr>
                        <a:t>27</a:t>
                      </a:r>
                      <a:r>
                        <a:rPr sz="1200" spc="-5" dirty="0">
                          <a:solidFill>
                            <a:schemeClr val="tx2">
                              <a:alpha val="70000"/>
                            </a:schemeClr>
                          </a:solidFill>
                          <a:latin typeface="+mn-lt"/>
                          <a:cs typeface="Arial"/>
                        </a:rPr>
                        <a:t>%</a:t>
                      </a:r>
                      <a:endParaRPr sz="1200" dirty="0">
                        <a:solidFill>
                          <a:schemeClr val="tx2">
                            <a:alpha val="70000"/>
                          </a:schemeClr>
                        </a:solidFill>
                        <a:latin typeface="+mn-lt"/>
                        <a:cs typeface="Arial"/>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415"/>
                        </a:spcBef>
                      </a:pPr>
                      <a:r>
                        <a:rPr sz="1200" spc="-5" dirty="0">
                          <a:solidFill>
                            <a:schemeClr val="tx2">
                              <a:alpha val="70000"/>
                            </a:schemeClr>
                          </a:solidFill>
                          <a:latin typeface="+mn-lt"/>
                          <a:cs typeface="Arial"/>
                        </a:rPr>
                        <a:t>141,000</a:t>
                      </a:r>
                      <a:endParaRPr sz="1200" dirty="0">
                        <a:solidFill>
                          <a:schemeClr val="tx2">
                            <a:alpha val="70000"/>
                          </a:schemeClr>
                        </a:solidFill>
                        <a:latin typeface="+mn-lt"/>
                        <a:cs typeface="Arial"/>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415"/>
                        </a:spcBef>
                      </a:pPr>
                      <a:r>
                        <a:rPr sz="1200" spc="-5" dirty="0">
                          <a:solidFill>
                            <a:schemeClr val="tx2">
                              <a:alpha val="70000"/>
                            </a:schemeClr>
                          </a:solidFill>
                          <a:latin typeface="+mn-lt"/>
                          <a:cs typeface="Arial"/>
                        </a:rPr>
                        <a:t>150,870</a:t>
                      </a:r>
                      <a:endParaRPr sz="1200" dirty="0">
                        <a:solidFill>
                          <a:schemeClr val="tx2">
                            <a:alpha val="70000"/>
                          </a:schemeClr>
                        </a:solidFill>
                        <a:latin typeface="+mn-lt"/>
                        <a:cs typeface="Arial"/>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415"/>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161,431</a:t>
                      </a:r>
                      <a:endParaRPr sz="1200" dirty="0">
                        <a:solidFill>
                          <a:schemeClr val="tx2">
                            <a:alpha val="70000"/>
                          </a:schemeClr>
                        </a:solidFill>
                        <a:latin typeface="+mn-lt"/>
                        <a:cs typeface="Arial"/>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2684356"/>
                  </a:ext>
                </a:extLst>
              </a:tr>
              <a:tr h="317130">
                <a:tc>
                  <a:txBody>
                    <a:bodyPr/>
                    <a:lstStyle/>
                    <a:p>
                      <a:pPr marL="227965">
                        <a:lnSpc>
                          <a:spcPct val="100000"/>
                        </a:lnSpc>
                        <a:spcBef>
                          <a:spcPts val="370"/>
                        </a:spcBef>
                      </a:pPr>
                      <a:r>
                        <a:rPr lang="en-US" sz="1200" spc="-5" dirty="0">
                          <a:solidFill>
                            <a:schemeClr val="tx2">
                              <a:alpha val="70000"/>
                            </a:schemeClr>
                          </a:solidFill>
                          <a:latin typeface="+mn-lt"/>
                          <a:cs typeface="Arial"/>
                        </a:rPr>
                        <a:t>Bank 1 customer </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70"/>
                        </a:spcBef>
                      </a:pPr>
                      <a:r>
                        <a:rPr sz="1200" spc="-5" dirty="0">
                          <a:solidFill>
                            <a:schemeClr val="tx2">
                              <a:alpha val="70000"/>
                            </a:schemeClr>
                          </a:solidFill>
                          <a:latin typeface="+mn-lt"/>
                          <a:cs typeface="Arial"/>
                        </a:rPr>
                        <a:t>5%</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7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63,000</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7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66,150</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7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69,457</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49552476"/>
                  </a:ext>
                </a:extLst>
              </a:tr>
              <a:tr h="317130">
                <a:tc>
                  <a:txBody>
                    <a:bodyPr/>
                    <a:lstStyle/>
                    <a:p>
                      <a:pPr marL="227965">
                        <a:lnSpc>
                          <a:spcPct val="100000"/>
                        </a:lnSpc>
                        <a:spcBef>
                          <a:spcPts val="370"/>
                        </a:spcBef>
                      </a:pPr>
                      <a:r>
                        <a:rPr lang="en-US" sz="1200" dirty="0">
                          <a:solidFill>
                            <a:schemeClr val="tx2">
                              <a:alpha val="70000"/>
                            </a:schemeClr>
                          </a:solidFill>
                          <a:latin typeface="+mn-lt"/>
                          <a:cs typeface="Arial"/>
                        </a:rPr>
                        <a:t>Broker 1 customer</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70"/>
                        </a:spcBef>
                      </a:pPr>
                      <a:r>
                        <a:rPr sz="1200" spc="-5" dirty="0">
                          <a:solidFill>
                            <a:schemeClr val="tx2">
                              <a:alpha val="70000"/>
                            </a:schemeClr>
                          </a:solidFill>
                          <a:latin typeface="+mn-lt"/>
                          <a:cs typeface="Arial"/>
                        </a:rPr>
                        <a:t>10%</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7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51,000</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7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56,100</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7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61,710</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12765872"/>
                  </a:ext>
                </a:extLst>
              </a:tr>
              <a:tr h="362434">
                <a:tc>
                  <a:txBody>
                    <a:bodyPr/>
                    <a:lstStyle/>
                    <a:p>
                      <a:pPr marL="227965">
                        <a:lnSpc>
                          <a:spcPct val="100000"/>
                        </a:lnSpc>
                        <a:spcBef>
                          <a:spcPts val="300"/>
                        </a:spcBef>
                      </a:pPr>
                      <a:r>
                        <a:rPr lang="en-US" sz="1200" spc="-5" dirty="0">
                          <a:solidFill>
                            <a:schemeClr val="tx2">
                              <a:alpha val="70000"/>
                            </a:schemeClr>
                          </a:solidFill>
                          <a:latin typeface="+mn-lt"/>
                          <a:cs typeface="Arial"/>
                        </a:rPr>
                        <a:t>Broker 2 customer </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00"/>
                        </a:spcBef>
                      </a:pPr>
                      <a:r>
                        <a:rPr sz="1200" spc="-5" dirty="0">
                          <a:solidFill>
                            <a:schemeClr val="tx2">
                              <a:alpha val="70000"/>
                            </a:schemeClr>
                          </a:solidFill>
                          <a:latin typeface="+mn-lt"/>
                          <a:cs typeface="Arial"/>
                        </a:rPr>
                        <a:t>7%*</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0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21,000</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0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22,470</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0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24,043</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55265811"/>
                  </a:ext>
                </a:extLst>
              </a:tr>
              <a:tr h="317130">
                <a:tc>
                  <a:txBody>
                    <a:bodyPr/>
                    <a:lstStyle/>
                    <a:p>
                      <a:pPr marL="227965">
                        <a:lnSpc>
                          <a:spcPct val="100000"/>
                        </a:lnSpc>
                        <a:spcBef>
                          <a:spcPts val="340"/>
                        </a:spcBef>
                      </a:pPr>
                      <a:r>
                        <a:rPr lang="en-US" sz="1200" spc="-5" dirty="0">
                          <a:solidFill>
                            <a:schemeClr val="tx2">
                              <a:alpha val="70000"/>
                            </a:schemeClr>
                          </a:solidFill>
                          <a:latin typeface="+mn-lt"/>
                          <a:cs typeface="Arial"/>
                        </a:rPr>
                        <a:t>Bank 2 customer </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40"/>
                        </a:spcBef>
                      </a:pPr>
                      <a:r>
                        <a:rPr sz="1200" spc="-5" dirty="0">
                          <a:solidFill>
                            <a:schemeClr val="tx2">
                              <a:alpha val="70000"/>
                            </a:schemeClr>
                          </a:solidFill>
                          <a:latin typeface="+mn-lt"/>
                          <a:cs typeface="Arial"/>
                        </a:rPr>
                        <a:t>6.4%**</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4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24,000</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4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25,536</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40"/>
                        </a:spcBef>
                      </a:pPr>
                      <a:r>
                        <a:rPr lang="en-IN" sz="1200" spc="-5" dirty="0">
                          <a:solidFill>
                            <a:schemeClr val="tx2">
                              <a:alpha val="70000"/>
                            </a:schemeClr>
                          </a:solidFill>
                          <a:latin typeface="+mn-lt"/>
                          <a:cs typeface="Arial"/>
                        </a:rPr>
                        <a:t>Rs.</a:t>
                      </a:r>
                      <a:r>
                        <a:rPr sz="1200" spc="-5" dirty="0">
                          <a:solidFill>
                            <a:schemeClr val="tx2">
                              <a:alpha val="70000"/>
                            </a:schemeClr>
                          </a:solidFill>
                          <a:latin typeface="+mn-lt"/>
                          <a:cs typeface="Arial"/>
                        </a:rPr>
                        <a:t>27,170</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6156338"/>
                  </a:ext>
                </a:extLst>
              </a:tr>
              <a:tr h="369985">
                <a:tc>
                  <a:txBody>
                    <a:bodyPr/>
                    <a:lstStyle/>
                    <a:p>
                      <a:pPr marL="227965">
                        <a:lnSpc>
                          <a:spcPct val="100000"/>
                        </a:lnSpc>
                        <a:spcBef>
                          <a:spcPts val="370"/>
                        </a:spcBef>
                      </a:pP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70"/>
                        </a:spcBef>
                      </a:pP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70"/>
                        </a:spcBef>
                      </a:pP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70"/>
                        </a:spcBef>
                      </a:pP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nSpc>
                          <a:spcPct val="100000"/>
                        </a:lnSpc>
                        <a:spcBef>
                          <a:spcPts val="370"/>
                        </a:spcBef>
                      </a:pP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3520282"/>
                  </a:ext>
                </a:extLst>
              </a:tr>
            </a:tbl>
          </a:graphicData>
        </a:graphic>
      </p:graphicFrame>
      <p:graphicFrame>
        <p:nvGraphicFramePr>
          <p:cNvPr id="12" name="Content Placeholder 11" descr="Chart">
            <a:extLst>
              <a:ext uri="{FF2B5EF4-FFF2-40B4-BE49-F238E27FC236}">
                <a16:creationId xmlns:a16="http://schemas.microsoft.com/office/drawing/2014/main" id="{B880674A-C407-4235-A8D0-4F3C148E035B}"/>
              </a:ext>
            </a:extLst>
          </p:cNvPr>
          <p:cNvGraphicFramePr>
            <a:graphicFrameLocks/>
          </p:cNvGraphicFramePr>
          <p:nvPr>
            <p:extLst>
              <p:ext uri="{D42A27DB-BD31-4B8C-83A1-F6EECF244321}">
                <p14:modId xmlns:p14="http://schemas.microsoft.com/office/powerpoint/2010/main" val="1474774873"/>
              </p:ext>
            </p:extLst>
          </p:nvPr>
        </p:nvGraphicFramePr>
        <p:xfrm>
          <a:off x="2957453" y="1724978"/>
          <a:ext cx="2217419" cy="17383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11" descr="Chart">
            <a:extLst>
              <a:ext uri="{FF2B5EF4-FFF2-40B4-BE49-F238E27FC236}">
                <a16:creationId xmlns:a16="http://schemas.microsoft.com/office/drawing/2014/main" id="{4965B496-2DD8-4644-BD32-C792562A4A9B}"/>
              </a:ext>
            </a:extLst>
          </p:cNvPr>
          <p:cNvGraphicFramePr>
            <a:graphicFrameLocks/>
          </p:cNvGraphicFramePr>
          <p:nvPr>
            <p:extLst>
              <p:ext uri="{D42A27DB-BD31-4B8C-83A1-F6EECF244321}">
                <p14:modId xmlns:p14="http://schemas.microsoft.com/office/powerpoint/2010/main" val="1490627232"/>
              </p:ext>
            </p:extLst>
          </p:nvPr>
        </p:nvGraphicFramePr>
        <p:xfrm>
          <a:off x="5000505" y="1731491"/>
          <a:ext cx="2217419" cy="173831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11" descr="Chart">
            <a:extLst>
              <a:ext uri="{FF2B5EF4-FFF2-40B4-BE49-F238E27FC236}">
                <a16:creationId xmlns:a16="http://schemas.microsoft.com/office/drawing/2014/main" id="{929A89A4-A764-4573-A43E-D883B54D5791}"/>
              </a:ext>
            </a:extLst>
          </p:cNvPr>
          <p:cNvGraphicFramePr>
            <a:graphicFrameLocks/>
          </p:cNvGraphicFramePr>
          <p:nvPr>
            <p:extLst>
              <p:ext uri="{D42A27DB-BD31-4B8C-83A1-F6EECF244321}">
                <p14:modId xmlns:p14="http://schemas.microsoft.com/office/powerpoint/2010/main" val="1122918249"/>
              </p:ext>
            </p:extLst>
          </p:nvPr>
        </p:nvGraphicFramePr>
        <p:xfrm>
          <a:off x="7043557" y="1706873"/>
          <a:ext cx="2217419" cy="173831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ontent Placeholder 11" descr="Chart">
            <a:extLst>
              <a:ext uri="{FF2B5EF4-FFF2-40B4-BE49-F238E27FC236}">
                <a16:creationId xmlns:a16="http://schemas.microsoft.com/office/drawing/2014/main" id="{F8366091-405D-481E-B7F7-8B8F64FD1C87}"/>
              </a:ext>
            </a:extLst>
          </p:cNvPr>
          <p:cNvGraphicFramePr>
            <a:graphicFrameLocks/>
          </p:cNvGraphicFramePr>
          <p:nvPr>
            <p:extLst>
              <p:ext uri="{D42A27DB-BD31-4B8C-83A1-F6EECF244321}">
                <p14:modId xmlns:p14="http://schemas.microsoft.com/office/powerpoint/2010/main" val="3792793465"/>
              </p:ext>
            </p:extLst>
          </p:nvPr>
        </p:nvGraphicFramePr>
        <p:xfrm>
          <a:off x="9086607" y="1690688"/>
          <a:ext cx="2217419" cy="1738312"/>
        </p:xfrm>
        <a:graphic>
          <a:graphicData uri="http://schemas.openxmlformats.org/drawingml/2006/chart">
            <c:chart xmlns:c="http://schemas.openxmlformats.org/drawingml/2006/chart" xmlns:r="http://schemas.openxmlformats.org/officeDocument/2006/relationships" r:id="rId7"/>
          </a:graphicData>
        </a:graphic>
      </p:graphicFrame>
      <p:sp>
        <p:nvSpPr>
          <p:cNvPr id="16" name="object 21">
            <a:extLst>
              <a:ext uri="{FF2B5EF4-FFF2-40B4-BE49-F238E27FC236}">
                <a16:creationId xmlns:a16="http://schemas.microsoft.com/office/drawing/2014/main" id="{FDFE3336-0975-4022-813D-426DF2A2CDE3}"/>
              </a:ext>
            </a:extLst>
          </p:cNvPr>
          <p:cNvSpPr txBox="1"/>
          <p:nvPr/>
        </p:nvSpPr>
        <p:spPr bwMode="white">
          <a:xfrm>
            <a:off x="3314623" y="3450135"/>
            <a:ext cx="1508125"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chemeClr val="bg2">
                    <a:lumMod val="20000"/>
                    <a:lumOff val="80000"/>
                  </a:schemeClr>
                </a:solidFill>
                <a:cs typeface="Arial"/>
              </a:rPr>
              <a:t>Customer 2</a:t>
            </a:r>
            <a:endParaRPr lang="en-US" sz="1400" dirty="0">
              <a:solidFill>
                <a:schemeClr val="bg2">
                  <a:lumMod val="20000"/>
                  <a:lumOff val="80000"/>
                </a:schemeClr>
              </a:solidFill>
              <a:cs typeface="Arial"/>
            </a:endParaRPr>
          </a:p>
        </p:txBody>
      </p:sp>
      <p:sp>
        <p:nvSpPr>
          <p:cNvPr id="17" name="object 22">
            <a:extLst>
              <a:ext uri="{FF2B5EF4-FFF2-40B4-BE49-F238E27FC236}">
                <a16:creationId xmlns:a16="http://schemas.microsoft.com/office/drawing/2014/main" id="{D0254F3B-D1FC-4502-9765-D274E419877A}"/>
              </a:ext>
            </a:extLst>
          </p:cNvPr>
          <p:cNvSpPr txBox="1"/>
          <p:nvPr/>
        </p:nvSpPr>
        <p:spPr bwMode="white">
          <a:xfrm>
            <a:off x="5587782" y="3450135"/>
            <a:ext cx="1053465" cy="228268"/>
          </a:xfrm>
          <a:prstGeom prst="rect">
            <a:avLst/>
          </a:prstGeom>
        </p:spPr>
        <p:txBody>
          <a:bodyPr vert="horz" wrap="square" lIns="0" tIns="12700" rIns="0" bIns="0" rtlCol="0">
            <a:spAutoFit/>
          </a:bodyPr>
          <a:lstStyle/>
          <a:p>
            <a:pPr marL="12700">
              <a:lnSpc>
                <a:spcPct val="100000"/>
              </a:lnSpc>
              <a:spcBef>
                <a:spcPts val="100"/>
              </a:spcBef>
            </a:pPr>
            <a:r>
              <a:rPr lang="en-US" sz="1400" dirty="0">
                <a:solidFill>
                  <a:schemeClr val="bg2">
                    <a:lumMod val="20000"/>
                    <a:lumOff val="80000"/>
                  </a:schemeClr>
                </a:solidFill>
                <a:cs typeface="Arial"/>
              </a:rPr>
              <a:t>Customer 3</a:t>
            </a:r>
          </a:p>
        </p:txBody>
      </p:sp>
      <p:sp>
        <p:nvSpPr>
          <p:cNvPr id="18" name="object 23">
            <a:extLst>
              <a:ext uri="{FF2B5EF4-FFF2-40B4-BE49-F238E27FC236}">
                <a16:creationId xmlns:a16="http://schemas.microsoft.com/office/drawing/2014/main" id="{04B2FD88-02F5-4328-AB03-EB8EC1A481F7}"/>
              </a:ext>
            </a:extLst>
          </p:cNvPr>
          <p:cNvSpPr txBox="1"/>
          <p:nvPr/>
        </p:nvSpPr>
        <p:spPr bwMode="white">
          <a:xfrm>
            <a:off x="7485241" y="3450135"/>
            <a:ext cx="1349375"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chemeClr val="bg2">
                    <a:lumMod val="20000"/>
                    <a:lumOff val="80000"/>
                  </a:schemeClr>
                </a:solidFill>
                <a:cs typeface="Arial"/>
              </a:rPr>
              <a:t>Customer 4</a:t>
            </a:r>
            <a:endParaRPr lang="en-US" sz="1400" dirty="0">
              <a:solidFill>
                <a:schemeClr val="bg2">
                  <a:lumMod val="20000"/>
                  <a:lumOff val="80000"/>
                </a:schemeClr>
              </a:solidFill>
              <a:cs typeface="Arial"/>
            </a:endParaRPr>
          </a:p>
        </p:txBody>
      </p:sp>
      <p:sp>
        <p:nvSpPr>
          <p:cNvPr id="19" name="object 24">
            <a:extLst>
              <a:ext uri="{FF2B5EF4-FFF2-40B4-BE49-F238E27FC236}">
                <a16:creationId xmlns:a16="http://schemas.microsoft.com/office/drawing/2014/main" id="{7A33CD89-F67A-4378-8AFD-C60011F6DBB4}"/>
              </a:ext>
            </a:extLst>
          </p:cNvPr>
          <p:cNvSpPr txBox="1"/>
          <p:nvPr/>
        </p:nvSpPr>
        <p:spPr bwMode="white">
          <a:xfrm>
            <a:off x="9653275" y="3443110"/>
            <a:ext cx="1092835"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chemeClr val="bg2">
                    <a:lumMod val="20000"/>
                    <a:lumOff val="80000"/>
                  </a:schemeClr>
                </a:solidFill>
                <a:cs typeface="Arial"/>
              </a:rPr>
              <a:t>Customer 5</a:t>
            </a:r>
            <a:endParaRPr lang="en-US" sz="1400" dirty="0">
              <a:solidFill>
                <a:schemeClr val="bg2">
                  <a:lumMod val="20000"/>
                  <a:lumOff val="80000"/>
                </a:schemeClr>
              </a:solidFill>
              <a:cs typeface="Arial"/>
            </a:endParaRPr>
          </a:p>
        </p:txBody>
      </p:sp>
      <p:sp>
        <p:nvSpPr>
          <p:cNvPr id="20" name="object 20">
            <a:extLst>
              <a:ext uri="{FF2B5EF4-FFF2-40B4-BE49-F238E27FC236}">
                <a16:creationId xmlns:a16="http://schemas.microsoft.com/office/drawing/2014/main" id="{2306528A-EF2E-492E-846A-8645AF605E9C}"/>
              </a:ext>
            </a:extLst>
          </p:cNvPr>
          <p:cNvSpPr txBox="1"/>
          <p:nvPr/>
        </p:nvSpPr>
        <p:spPr bwMode="white">
          <a:xfrm>
            <a:off x="1352467" y="2360515"/>
            <a:ext cx="1359535" cy="474489"/>
          </a:xfrm>
          <a:prstGeom prst="rect">
            <a:avLst/>
          </a:prstGeom>
        </p:spPr>
        <p:txBody>
          <a:bodyPr vert="horz" wrap="square" lIns="0" tIns="12700" rIns="0" bIns="0" rtlCol="0">
            <a:spAutoFit/>
          </a:bodyPr>
          <a:lstStyle/>
          <a:p>
            <a:pPr marL="12700" algn="ctr">
              <a:lnSpc>
                <a:spcPct val="100000"/>
              </a:lnSpc>
              <a:spcBef>
                <a:spcPts val="100"/>
              </a:spcBef>
            </a:pPr>
            <a:r>
              <a:rPr lang="en-US" sz="3000" dirty="0">
                <a:solidFill>
                  <a:schemeClr val="accent1"/>
                </a:solidFill>
                <a:latin typeface="+mj-lt"/>
                <a:cs typeface="Arial"/>
              </a:rPr>
              <a:t>27%</a:t>
            </a:r>
          </a:p>
        </p:txBody>
      </p:sp>
      <p:sp>
        <p:nvSpPr>
          <p:cNvPr id="21" name="object 21">
            <a:extLst>
              <a:ext uri="{FF2B5EF4-FFF2-40B4-BE49-F238E27FC236}">
                <a16:creationId xmlns:a16="http://schemas.microsoft.com/office/drawing/2014/main" id="{2E9BBF33-FFEE-40F5-A249-CEA0DCAE3BE2}"/>
              </a:ext>
            </a:extLst>
          </p:cNvPr>
          <p:cNvSpPr txBox="1"/>
          <p:nvPr/>
        </p:nvSpPr>
        <p:spPr bwMode="white">
          <a:xfrm>
            <a:off x="3314623" y="2361419"/>
            <a:ext cx="1508125" cy="474489"/>
          </a:xfrm>
          <a:prstGeom prst="rect">
            <a:avLst/>
          </a:prstGeom>
        </p:spPr>
        <p:txBody>
          <a:bodyPr vert="horz" wrap="square" lIns="0" tIns="12700" rIns="0" bIns="0" rtlCol="0">
            <a:spAutoFit/>
          </a:bodyPr>
          <a:lstStyle/>
          <a:p>
            <a:pPr marL="12700" algn="ctr">
              <a:lnSpc>
                <a:spcPct val="100000"/>
              </a:lnSpc>
              <a:spcBef>
                <a:spcPts val="100"/>
              </a:spcBef>
            </a:pPr>
            <a:r>
              <a:rPr lang="en-US" sz="3000" spc="-5" dirty="0">
                <a:solidFill>
                  <a:schemeClr val="accent1"/>
                </a:solidFill>
                <a:latin typeface="+mj-lt"/>
                <a:cs typeface="Arial"/>
              </a:rPr>
              <a:t>5%</a:t>
            </a:r>
            <a:endParaRPr lang="en-US" sz="3000" dirty="0">
              <a:solidFill>
                <a:schemeClr val="accent1"/>
              </a:solidFill>
              <a:latin typeface="+mj-lt"/>
              <a:cs typeface="Arial"/>
            </a:endParaRPr>
          </a:p>
        </p:txBody>
      </p:sp>
      <p:sp>
        <p:nvSpPr>
          <p:cNvPr id="22" name="object 22">
            <a:extLst>
              <a:ext uri="{FF2B5EF4-FFF2-40B4-BE49-F238E27FC236}">
                <a16:creationId xmlns:a16="http://schemas.microsoft.com/office/drawing/2014/main" id="{891776FB-6173-49D8-9F32-944FBC4EABB1}"/>
              </a:ext>
            </a:extLst>
          </p:cNvPr>
          <p:cNvSpPr txBox="1"/>
          <p:nvPr/>
        </p:nvSpPr>
        <p:spPr bwMode="white">
          <a:xfrm>
            <a:off x="5587782" y="2361419"/>
            <a:ext cx="1053465" cy="474489"/>
          </a:xfrm>
          <a:prstGeom prst="rect">
            <a:avLst/>
          </a:prstGeom>
        </p:spPr>
        <p:txBody>
          <a:bodyPr vert="horz" wrap="square" lIns="0" tIns="12700" rIns="0" bIns="0" rtlCol="0">
            <a:spAutoFit/>
          </a:bodyPr>
          <a:lstStyle/>
          <a:p>
            <a:pPr marL="12700" algn="ctr">
              <a:lnSpc>
                <a:spcPct val="100000"/>
              </a:lnSpc>
              <a:spcBef>
                <a:spcPts val="100"/>
              </a:spcBef>
            </a:pPr>
            <a:r>
              <a:rPr lang="en-US" sz="3000" dirty="0">
                <a:solidFill>
                  <a:schemeClr val="accent1"/>
                </a:solidFill>
                <a:latin typeface="+mj-lt"/>
                <a:cs typeface="Arial"/>
              </a:rPr>
              <a:t>17%</a:t>
            </a:r>
          </a:p>
        </p:txBody>
      </p:sp>
      <p:sp>
        <p:nvSpPr>
          <p:cNvPr id="23" name="object 23">
            <a:extLst>
              <a:ext uri="{FF2B5EF4-FFF2-40B4-BE49-F238E27FC236}">
                <a16:creationId xmlns:a16="http://schemas.microsoft.com/office/drawing/2014/main" id="{3689D36F-0E74-439C-8BF7-BE388B2B4545}"/>
              </a:ext>
            </a:extLst>
          </p:cNvPr>
          <p:cNvSpPr txBox="1"/>
          <p:nvPr/>
        </p:nvSpPr>
        <p:spPr bwMode="white">
          <a:xfrm>
            <a:off x="7485241" y="2361419"/>
            <a:ext cx="1349375" cy="474489"/>
          </a:xfrm>
          <a:prstGeom prst="rect">
            <a:avLst/>
          </a:prstGeom>
        </p:spPr>
        <p:txBody>
          <a:bodyPr vert="horz" wrap="square" lIns="0" tIns="12700" rIns="0" bIns="0" rtlCol="0">
            <a:spAutoFit/>
          </a:bodyPr>
          <a:lstStyle/>
          <a:p>
            <a:pPr marL="12700" algn="ctr">
              <a:lnSpc>
                <a:spcPct val="100000"/>
              </a:lnSpc>
              <a:spcBef>
                <a:spcPts val="100"/>
              </a:spcBef>
            </a:pPr>
            <a:r>
              <a:rPr lang="en-US" sz="3000" spc="-5" dirty="0">
                <a:solidFill>
                  <a:schemeClr val="accent1"/>
                </a:solidFill>
                <a:latin typeface="+mj-lt"/>
                <a:cs typeface="Arial"/>
              </a:rPr>
              <a:t>7%</a:t>
            </a:r>
            <a:endParaRPr lang="en-US" sz="3000" dirty="0">
              <a:solidFill>
                <a:schemeClr val="accent1"/>
              </a:solidFill>
              <a:latin typeface="+mj-lt"/>
              <a:cs typeface="Arial"/>
            </a:endParaRPr>
          </a:p>
        </p:txBody>
      </p:sp>
      <p:sp>
        <p:nvSpPr>
          <p:cNvPr id="24" name="object 24">
            <a:extLst>
              <a:ext uri="{FF2B5EF4-FFF2-40B4-BE49-F238E27FC236}">
                <a16:creationId xmlns:a16="http://schemas.microsoft.com/office/drawing/2014/main" id="{9396CD8C-7E7D-4CBC-AFB3-A4424860B64E}"/>
              </a:ext>
            </a:extLst>
          </p:cNvPr>
          <p:cNvSpPr txBox="1"/>
          <p:nvPr/>
        </p:nvSpPr>
        <p:spPr bwMode="white">
          <a:xfrm>
            <a:off x="9653275" y="2354394"/>
            <a:ext cx="1092835" cy="474489"/>
          </a:xfrm>
          <a:prstGeom prst="rect">
            <a:avLst/>
          </a:prstGeom>
        </p:spPr>
        <p:txBody>
          <a:bodyPr vert="horz" wrap="square" lIns="0" tIns="12700" rIns="0" bIns="0" rtlCol="0">
            <a:spAutoFit/>
          </a:bodyPr>
          <a:lstStyle/>
          <a:p>
            <a:pPr marL="12700" algn="ctr">
              <a:lnSpc>
                <a:spcPct val="100000"/>
              </a:lnSpc>
              <a:spcBef>
                <a:spcPts val="100"/>
              </a:spcBef>
            </a:pPr>
            <a:r>
              <a:rPr lang="en-US" sz="3000" spc="-5" dirty="0">
                <a:solidFill>
                  <a:schemeClr val="accent1"/>
                </a:solidFill>
                <a:latin typeface="+mj-lt"/>
                <a:cs typeface="Arial"/>
              </a:rPr>
              <a:t>6%</a:t>
            </a:r>
            <a:endParaRPr lang="en-US" sz="3000" dirty="0">
              <a:solidFill>
                <a:schemeClr val="accent1"/>
              </a:solidFill>
              <a:latin typeface="+mj-lt"/>
              <a:cs typeface="Arial"/>
            </a:endParaRPr>
          </a:p>
        </p:txBody>
      </p:sp>
      <p:sp>
        <p:nvSpPr>
          <p:cNvPr id="28" name="object 20">
            <a:extLst>
              <a:ext uri="{FF2B5EF4-FFF2-40B4-BE49-F238E27FC236}">
                <a16:creationId xmlns:a16="http://schemas.microsoft.com/office/drawing/2014/main" id="{B36D2764-7743-4684-BE95-4AE88B7DB06A}"/>
              </a:ext>
            </a:extLst>
          </p:cNvPr>
          <p:cNvSpPr txBox="1"/>
          <p:nvPr/>
        </p:nvSpPr>
        <p:spPr bwMode="white">
          <a:xfrm>
            <a:off x="1352467" y="3449231"/>
            <a:ext cx="1359535" cy="228268"/>
          </a:xfrm>
          <a:prstGeom prst="rect">
            <a:avLst/>
          </a:prstGeom>
        </p:spPr>
        <p:txBody>
          <a:bodyPr vert="horz" wrap="square" lIns="0" tIns="12700" rIns="0" bIns="0" rtlCol="0">
            <a:spAutoFit/>
          </a:bodyPr>
          <a:lstStyle/>
          <a:p>
            <a:pPr marL="12700">
              <a:lnSpc>
                <a:spcPct val="100000"/>
              </a:lnSpc>
              <a:spcBef>
                <a:spcPts val="100"/>
              </a:spcBef>
            </a:pPr>
            <a:r>
              <a:rPr lang="en-US" sz="1400" dirty="0">
                <a:solidFill>
                  <a:schemeClr val="bg2">
                    <a:lumMod val="20000"/>
                    <a:lumOff val="80000"/>
                  </a:schemeClr>
                </a:solidFill>
                <a:cs typeface="Arial"/>
              </a:rPr>
              <a:t>Customer 1</a:t>
            </a:r>
          </a:p>
        </p:txBody>
      </p:sp>
      <p:sp>
        <p:nvSpPr>
          <p:cNvPr id="29" name="object 27" descr="Beige rectangle">
            <a:extLst>
              <a:ext uri="{FF2B5EF4-FFF2-40B4-BE49-F238E27FC236}">
                <a16:creationId xmlns:a16="http://schemas.microsoft.com/office/drawing/2014/main" id="{CE178D24-EC15-4677-8CE4-B6FAE887C7CE}"/>
              </a:ext>
            </a:extLst>
          </p:cNvPr>
          <p:cNvSpPr/>
          <p:nvPr/>
        </p:nvSpPr>
        <p:spPr>
          <a:xfrm>
            <a:off x="947015" y="1341198"/>
            <a:ext cx="2808000" cy="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6" name="Rectangle 25">
            <a:extLst>
              <a:ext uri="{FF2B5EF4-FFF2-40B4-BE49-F238E27FC236}">
                <a16:creationId xmlns:a16="http://schemas.microsoft.com/office/drawing/2014/main" id="{447A1645-EFC8-4537-A5ED-3F261355CC99}"/>
              </a:ext>
            </a:extLst>
          </p:cNvPr>
          <p:cNvSpPr/>
          <p:nvPr/>
        </p:nvSpPr>
        <p:spPr>
          <a:xfrm>
            <a:off x="8975723" y="5769216"/>
            <a:ext cx="2268537" cy="370800"/>
          </a:xfrm>
          <a:prstGeom prst="rect">
            <a:avLst/>
          </a:prstGeom>
          <a:noFill/>
        </p:spPr>
        <p:txBody>
          <a:bodyPr wrap="square" anchor="ctr" anchorCtr="0">
            <a:noAutofit/>
          </a:bodyPr>
          <a:lstStyle/>
          <a:p>
            <a:pPr marL="12700">
              <a:lnSpc>
                <a:spcPct val="100000"/>
              </a:lnSpc>
              <a:spcBef>
                <a:spcPts val="509"/>
              </a:spcBef>
            </a:pPr>
            <a:endParaRPr lang="en-US" sz="1200" dirty="0">
              <a:solidFill>
                <a:schemeClr val="tx2">
                  <a:alpha val="70000"/>
                </a:schemeClr>
              </a:solidFill>
              <a:cs typeface="Arial"/>
            </a:endParaRPr>
          </a:p>
        </p:txBody>
      </p:sp>
    </p:spTree>
    <p:extLst>
      <p:ext uri="{BB962C8B-B14F-4D97-AF65-F5344CB8AC3E}">
        <p14:creationId xmlns:p14="http://schemas.microsoft.com/office/powerpoint/2010/main" val="221209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Placeholder 46" descr="People discuss something">
            <a:extLst>
              <a:ext uri="{FF2B5EF4-FFF2-40B4-BE49-F238E27FC236}">
                <a16:creationId xmlns:a16="http://schemas.microsoft.com/office/drawing/2014/main" id="{0FD54BB1-BA8F-46B1-AE35-C73B73A48218}"/>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1350"/>
            <a:ext cx="12189599" cy="6856649"/>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24" y="0"/>
            <a:ext cx="121884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descr="Blue rectangle">
            <a:extLst>
              <a:ext uri="{FF2B5EF4-FFF2-40B4-BE49-F238E27FC236}">
                <a16:creationId xmlns:a16="http://schemas.microsoft.com/office/drawing/2014/main" id="{B743B096-6BB3-4330-9D5B-22EEBAF87BEE}"/>
              </a:ext>
            </a:extLst>
          </p:cNvPr>
          <p:cNvSpPr/>
          <p:nvPr/>
        </p:nvSpPr>
        <p:spPr>
          <a:xfrm>
            <a:off x="138030" y="3066483"/>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bwMode="ltGray">
          <a:xfrm>
            <a:off x="5061331" y="3727478"/>
            <a:ext cx="10515600" cy="1325563"/>
          </a:xfrm>
        </p:spPr>
        <p:txBody>
          <a:bodyPr/>
          <a:lstStyle/>
          <a:p>
            <a:r>
              <a:rPr lang="en-US" dirty="0">
                <a:solidFill>
                  <a:schemeClr val="bg1"/>
                </a:solidFill>
              </a:rPr>
              <a:t>THE TEAM</a:t>
            </a:r>
          </a:p>
        </p:txBody>
      </p:sp>
      <p:sp>
        <p:nvSpPr>
          <p:cNvPr id="42" name="Text Placeholder 41">
            <a:extLst>
              <a:ext uri="{FF2B5EF4-FFF2-40B4-BE49-F238E27FC236}">
                <a16:creationId xmlns:a16="http://schemas.microsoft.com/office/drawing/2014/main" id="{D70BF709-D6E1-4AFF-A538-E9F7D1A452C2}"/>
              </a:ext>
            </a:extLst>
          </p:cNvPr>
          <p:cNvSpPr>
            <a:spLocks noGrp="1"/>
          </p:cNvSpPr>
          <p:nvPr>
            <p:ph type="body" sz="quarter" idx="19"/>
          </p:nvPr>
        </p:nvSpPr>
        <p:spPr bwMode="white">
          <a:xfrm>
            <a:off x="1731082" y="5517523"/>
            <a:ext cx="2700338" cy="738187"/>
          </a:xfrm>
        </p:spPr>
        <p:txBody>
          <a:bodyPr>
            <a:normAutofit/>
          </a:bodyPr>
          <a:lstStyle/>
          <a:p>
            <a:pPr>
              <a:lnSpc>
                <a:spcPct val="100000"/>
              </a:lnSpc>
              <a:spcBef>
                <a:spcPts val="0"/>
              </a:spcBef>
            </a:pPr>
            <a:r>
              <a:rPr lang="en-US" dirty="0"/>
              <a:t>Agneya Anoop</a:t>
            </a:r>
          </a:p>
          <a:p>
            <a:pPr>
              <a:lnSpc>
                <a:spcPct val="100000"/>
              </a:lnSpc>
              <a:spcBef>
                <a:spcPts val="0"/>
              </a:spcBef>
            </a:pPr>
            <a:r>
              <a:rPr lang="en-US" sz="1600" i="1" dirty="0">
                <a:solidFill>
                  <a:schemeClr val="bg2"/>
                </a:solidFill>
                <a:latin typeface="+mn-lt"/>
              </a:rPr>
              <a:t>XU/XI</a:t>
            </a:r>
          </a:p>
        </p:txBody>
      </p:sp>
      <p:sp>
        <p:nvSpPr>
          <p:cNvPr id="43" name="Text Placeholder 42">
            <a:extLst>
              <a:ext uri="{FF2B5EF4-FFF2-40B4-BE49-F238E27FC236}">
                <a16:creationId xmlns:a16="http://schemas.microsoft.com/office/drawing/2014/main" id="{8CE3A891-B3D6-4B07-A0B9-8F86A9EE5882}"/>
              </a:ext>
            </a:extLst>
          </p:cNvPr>
          <p:cNvSpPr>
            <a:spLocks noGrp="1"/>
          </p:cNvSpPr>
          <p:nvPr>
            <p:ph type="body" sz="quarter" idx="20"/>
          </p:nvPr>
        </p:nvSpPr>
        <p:spPr bwMode="white">
          <a:xfrm>
            <a:off x="3711162" y="3412212"/>
            <a:ext cx="2700338" cy="738187"/>
          </a:xfrm>
        </p:spPr>
        <p:txBody>
          <a:bodyPr/>
          <a:lstStyle/>
          <a:p>
            <a:pPr>
              <a:lnSpc>
                <a:spcPct val="100000"/>
              </a:lnSpc>
              <a:spcBef>
                <a:spcPts val="0"/>
              </a:spcBef>
            </a:pPr>
            <a:r>
              <a:rPr lang="en-US" dirty="0"/>
              <a:t>Jashvinu Y</a:t>
            </a:r>
          </a:p>
          <a:p>
            <a:pPr>
              <a:lnSpc>
                <a:spcPct val="100000"/>
              </a:lnSpc>
              <a:spcBef>
                <a:spcPts val="0"/>
              </a:spcBef>
            </a:pPr>
            <a:r>
              <a:rPr lang="en-US" sz="1600" i="1" dirty="0">
                <a:solidFill>
                  <a:schemeClr val="bg2"/>
                </a:solidFill>
                <a:latin typeface="+mn-lt"/>
              </a:rPr>
              <a:t>Owner</a:t>
            </a:r>
          </a:p>
        </p:txBody>
      </p:sp>
      <p:sp>
        <p:nvSpPr>
          <p:cNvPr id="44" name="Text Placeholder 43">
            <a:extLst>
              <a:ext uri="{FF2B5EF4-FFF2-40B4-BE49-F238E27FC236}">
                <a16:creationId xmlns:a16="http://schemas.microsoft.com/office/drawing/2014/main" id="{C7D8CB18-31C2-421A-B086-BCC239E2F5A9}"/>
              </a:ext>
            </a:extLst>
          </p:cNvPr>
          <p:cNvSpPr>
            <a:spLocks noGrp="1"/>
          </p:cNvSpPr>
          <p:nvPr>
            <p:ph type="body" sz="quarter" idx="21"/>
          </p:nvPr>
        </p:nvSpPr>
        <p:spPr bwMode="white">
          <a:xfrm>
            <a:off x="9651341" y="3292932"/>
            <a:ext cx="2700338" cy="738187"/>
          </a:xfrm>
        </p:spPr>
        <p:txBody>
          <a:bodyPr/>
          <a:lstStyle/>
          <a:p>
            <a:pPr>
              <a:lnSpc>
                <a:spcPct val="100000"/>
              </a:lnSpc>
              <a:spcBef>
                <a:spcPts val="0"/>
              </a:spcBef>
            </a:pPr>
            <a:r>
              <a:rPr lang="en-US" dirty="0" err="1"/>
              <a:t>Jawwad</a:t>
            </a:r>
            <a:endParaRPr lang="en-US" dirty="0"/>
          </a:p>
          <a:p>
            <a:pPr>
              <a:lnSpc>
                <a:spcPct val="100000"/>
              </a:lnSpc>
              <a:spcBef>
                <a:spcPts val="0"/>
              </a:spcBef>
            </a:pPr>
            <a:r>
              <a:rPr lang="en-US" sz="1600" i="1" dirty="0">
                <a:solidFill>
                  <a:schemeClr val="bg2"/>
                </a:solidFill>
                <a:latin typeface="+mn-lt"/>
              </a:rPr>
              <a:t>CTO</a:t>
            </a:r>
          </a:p>
        </p:txBody>
      </p:sp>
      <p:sp>
        <p:nvSpPr>
          <p:cNvPr id="49" name="object 6" descr="Beige rectangle">
            <a:extLst>
              <a:ext uri="{FF2B5EF4-FFF2-40B4-BE49-F238E27FC236}">
                <a16:creationId xmlns:a16="http://schemas.microsoft.com/office/drawing/2014/main" id="{E67B2D0F-2920-4165-BC82-05237362DABB}"/>
              </a:ext>
            </a:extLst>
          </p:cNvPr>
          <p:cNvSpPr/>
          <p:nvPr/>
        </p:nvSpPr>
        <p:spPr bwMode="ltGray">
          <a:xfrm>
            <a:off x="5172030" y="4874452"/>
            <a:ext cx="2124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19" name="Picture Placeholder 18">
            <a:extLst>
              <a:ext uri="{FF2B5EF4-FFF2-40B4-BE49-F238E27FC236}">
                <a16:creationId xmlns:a16="http://schemas.microsoft.com/office/drawing/2014/main" id="{266F24B9-5091-42BA-AABA-085649B36157}"/>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a:xfrm>
            <a:off x="3760671" y="762196"/>
            <a:ext cx="2414016" cy="2414016"/>
          </a:xfrm>
        </p:spPr>
      </p:pic>
      <p:sp>
        <p:nvSpPr>
          <p:cNvPr id="40" name="Text Placeholder 41">
            <a:extLst>
              <a:ext uri="{FF2B5EF4-FFF2-40B4-BE49-F238E27FC236}">
                <a16:creationId xmlns:a16="http://schemas.microsoft.com/office/drawing/2014/main" id="{AABC047B-D7D9-473B-B12E-740B119F7055}"/>
              </a:ext>
            </a:extLst>
          </p:cNvPr>
          <p:cNvSpPr txBox="1">
            <a:spLocks/>
          </p:cNvSpPr>
          <p:nvPr/>
        </p:nvSpPr>
        <p:spPr bwMode="white">
          <a:xfrm>
            <a:off x="-283986" y="3388380"/>
            <a:ext cx="2700338" cy="738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bg1">
                    <a:lumMod val="9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dirty="0"/>
              <a:t>Saksham Jain</a:t>
            </a:r>
          </a:p>
          <a:p>
            <a:pPr>
              <a:lnSpc>
                <a:spcPct val="100000"/>
              </a:lnSpc>
              <a:spcBef>
                <a:spcPts val="0"/>
              </a:spcBef>
            </a:pPr>
            <a:r>
              <a:rPr lang="en-US" sz="1600" i="1" dirty="0">
                <a:solidFill>
                  <a:schemeClr val="bg2"/>
                </a:solidFill>
                <a:latin typeface="+mn-lt"/>
              </a:rPr>
              <a:t>COO</a:t>
            </a:r>
          </a:p>
        </p:txBody>
      </p:sp>
      <p:sp>
        <p:nvSpPr>
          <p:cNvPr id="41" name="Text Placeholder 41">
            <a:extLst>
              <a:ext uri="{FF2B5EF4-FFF2-40B4-BE49-F238E27FC236}">
                <a16:creationId xmlns:a16="http://schemas.microsoft.com/office/drawing/2014/main" id="{A9EB17F6-7298-4432-BBE2-8FEC1D41E4A1}"/>
              </a:ext>
            </a:extLst>
          </p:cNvPr>
          <p:cNvSpPr txBox="1">
            <a:spLocks/>
          </p:cNvSpPr>
          <p:nvPr/>
        </p:nvSpPr>
        <p:spPr bwMode="white">
          <a:xfrm>
            <a:off x="8059285" y="5555456"/>
            <a:ext cx="2700338" cy="738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bg1">
                    <a:lumMod val="9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dirty="0"/>
              <a:t>Sai </a:t>
            </a:r>
            <a:r>
              <a:rPr lang="en-US" dirty="0" err="1"/>
              <a:t>Ruthvik</a:t>
            </a:r>
            <a:endParaRPr lang="en-US" dirty="0"/>
          </a:p>
          <a:p>
            <a:pPr>
              <a:lnSpc>
                <a:spcPct val="100000"/>
              </a:lnSpc>
              <a:spcBef>
                <a:spcPts val="0"/>
              </a:spcBef>
            </a:pPr>
            <a:r>
              <a:rPr lang="en-US" sz="1600" i="1" dirty="0">
                <a:solidFill>
                  <a:schemeClr val="bg2"/>
                </a:solidFill>
                <a:latin typeface="+mn-lt"/>
              </a:rPr>
              <a:t>Developer</a:t>
            </a:r>
          </a:p>
        </p:txBody>
      </p:sp>
      <p:sp>
        <p:nvSpPr>
          <p:cNvPr id="45" name="Text Placeholder 41">
            <a:extLst>
              <a:ext uri="{FF2B5EF4-FFF2-40B4-BE49-F238E27FC236}">
                <a16:creationId xmlns:a16="http://schemas.microsoft.com/office/drawing/2014/main" id="{05F8A6A9-1597-4D96-A31E-7A3B6A84EF46}"/>
              </a:ext>
            </a:extLst>
          </p:cNvPr>
          <p:cNvSpPr txBox="1">
            <a:spLocks/>
          </p:cNvSpPr>
          <p:nvPr/>
        </p:nvSpPr>
        <p:spPr bwMode="white">
          <a:xfrm>
            <a:off x="6167155" y="3402263"/>
            <a:ext cx="2700338" cy="738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bg1">
                    <a:lumMod val="9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dirty="0"/>
              <a:t>Udayan Borah</a:t>
            </a:r>
          </a:p>
          <a:p>
            <a:pPr>
              <a:lnSpc>
                <a:spcPct val="100000"/>
              </a:lnSpc>
              <a:spcBef>
                <a:spcPts val="0"/>
              </a:spcBef>
            </a:pPr>
            <a:r>
              <a:rPr lang="en-US" sz="1600" i="1" dirty="0">
                <a:solidFill>
                  <a:schemeClr val="bg2"/>
                </a:solidFill>
                <a:latin typeface="+mn-lt"/>
              </a:rPr>
              <a:t>CEO</a:t>
            </a:r>
          </a:p>
        </p:txBody>
      </p:sp>
      <p:sp>
        <p:nvSpPr>
          <p:cNvPr id="25" name="Oval 24">
            <a:extLst>
              <a:ext uri="{FF2B5EF4-FFF2-40B4-BE49-F238E27FC236}">
                <a16:creationId xmlns:a16="http://schemas.microsoft.com/office/drawing/2014/main" id="{A2DB6997-2356-42F1-BC87-0ED0688E84CF}"/>
              </a:ext>
            </a:extLst>
          </p:cNvPr>
          <p:cNvSpPr/>
          <p:nvPr/>
        </p:nvSpPr>
        <p:spPr>
          <a:xfrm>
            <a:off x="-129606" y="806688"/>
            <a:ext cx="2576052" cy="2414016"/>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12AFD87C-D280-4972-9943-4CB1F6D549FD}"/>
              </a:ext>
            </a:extLst>
          </p:cNvPr>
          <p:cNvSpPr/>
          <p:nvPr/>
        </p:nvSpPr>
        <p:spPr>
          <a:xfrm>
            <a:off x="1799700" y="2978706"/>
            <a:ext cx="2576052" cy="2414016"/>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43E87041-7282-4A75-B494-C7F7806C0976}"/>
              </a:ext>
            </a:extLst>
          </p:cNvPr>
          <p:cNvSpPr/>
          <p:nvPr/>
        </p:nvSpPr>
        <p:spPr>
          <a:xfrm>
            <a:off x="8121428" y="3113580"/>
            <a:ext cx="2576052" cy="2414016"/>
          </a:xfrm>
          <a:prstGeom prst="ellipse">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70208512-F397-4251-8D72-D45255D6F1E8}"/>
              </a:ext>
            </a:extLst>
          </p:cNvPr>
          <p:cNvSpPr/>
          <p:nvPr/>
        </p:nvSpPr>
        <p:spPr>
          <a:xfrm>
            <a:off x="6291441" y="801604"/>
            <a:ext cx="2576052" cy="2414016"/>
          </a:xfrm>
          <a:prstGeom prst="ellipse">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Oval 35">
            <a:extLst>
              <a:ext uri="{FF2B5EF4-FFF2-40B4-BE49-F238E27FC236}">
                <a16:creationId xmlns:a16="http://schemas.microsoft.com/office/drawing/2014/main" id="{1333B8FB-B794-40EC-8D51-57278DEBC9FA}"/>
              </a:ext>
            </a:extLst>
          </p:cNvPr>
          <p:cNvSpPr/>
          <p:nvPr/>
        </p:nvSpPr>
        <p:spPr>
          <a:xfrm>
            <a:off x="9727668" y="740406"/>
            <a:ext cx="2576052" cy="2414016"/>
          </a:xfrm>
          <a:prstGeom prst="ellipse">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6590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39000" b="-39000"/>
          </a:stretch>
        </a:blipFill>
        <a:effectLst/>
      </p:bgPr>
    </p:bg>
    <p:spTree>
      <p:nvGrpSpPr>
        <p:cNvPr id="1" name=""/>
        <p:cNvGrpSpPr/>
        <p:nvPr/>
      </p:nvGrpSpPr>
      <p:grpSpPr>
        <a:xfrm>
          <a:off x="0" y="0"/>
          <a:ext cx="0" cy="0"/>
          <a:chOff x="0" y="0"/>
          <a:chExt cx="0" cy="0"/>
        </a:xfrm>
      </p:grpSpPr>
      <p:pic>
        <p:nvPicPr>
          <p:cNvPr id="11" name="Graphic 10" descr="Person icon">
            <a:extLst>
              <a:ext uri="{FF2B5EF4-FFF2-40B4-BE49-F238E27FC236}">
                <a16:creationId xmlns:a16="http://schemas.microsoft.com/office/drawing/2014/main" id="{623730AD-04DB-4D31-90B9-486007BC48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5237" y="3470503"/>
            <a:ext cx="342900" cy="352425"/>
          </a:xfrm>
          <a:prstGeom prst="rect">
            <a:avLst/>
          </a:prstGeom>
        </p:spPr>
      </p:pic>
      <p:pic>
        <p:nvPicPr>
          <p:cNvPr id="12" name="Graphic 11" descr="Mail icon">
            <a:extLst>
              <a:ext uri="{FF2B5EF4-FFF2-40B4-BE49-F238E27FC236}">
                <a16:creationId xmlns:a16="http://schemas.microsoft.com/office/drawing/2014/main" id="{A19DD78C-1BBA-435D-AB9C-910A5A3B50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5237" y="3965704"/>
            <a:ext cx="342900" cy="342900"/>
          </a:xfrm>
          <a:prstGeom prst="rect">
            <a:avLst/>
          </a:prstGeom>
        </p:spPr>
      </p:pic>
      <p:pic>
        <p:nvPicPr>
          <p:cNvPr id="13" name="Graphic 12" descr="Phone icon">
            <a:extLst>
              <a:ext uri="{FF2B5EF4-FFF2-40B4-BE49-F238E27FC236}">
                <a16:creationId xmlns:a16="http://schemas.microsoft.com/office/drawing/2014/main" id="{E1FE68E0-BC77-4B86-BF40-6A4FF5062F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5237" y="4451380"/>
            <a:ext cx="342900" cy="342900"/>
          </a:xfrm>
          <a:prstGeom prst="rect">
            <a:avLst/>
          </a:prstGeom>
        </p:spPr>
      </p:pic>
      <p:sp>
        <p:nvSpPr>
          <p:cNvPr id="7" name="Title 6">
            <a:extLst>
              <a:ext uri="{FF2B5EF4-FFF2-40B4-BE49-F238E27FC236}">
                <a16:creationId xmlns:a16="http://schemas.microsoft.com/office/drawing/2014/main" id="{E160598E-2EB1-43E6-8A8E-5AE74BC7F752}"/>
              </a:ext>
            </a:extLst>
          </p:cNvPr>
          <p:cNvSpPr>
            <a:spLocks noGrp="1"/>
          </p:cNvSpPr>
          <p:nvPr>
            <p:ph type="title"/>
          </p:nvPr>
        </p:nvSpPr>
        <p:spPr/>
        <p:txBody>
          <a:bodyPr/>
          <a:lstStyle/>
          <a:p>
            <a:endParaRPr lang="en-IN"/>
          </a:p>
        </p:txBody>
      </p:sp>
      <p:sp>
        <p:nvSpPr>
          <p:cNvPr id="8" name="TextBox 7">
            <a:extLst>
              <a:ext uri="{FF2B5EF4-FFF2-40B4-BE49-F238E27FC236}">
                <a16:creationId xmlns:a16="http://schemas.microsoft.com/office/drawing/2014/main" id="{6A509198-0608-4E6C-95C3-5BCDE9940C2F}"/>
              </a:ext>
            </a:extLst>
          </p:cNvPr>
          <p:cNvSpPr txBox="1"/>
          <p:nvPr/>
        </p:nvSpPr>
        <p:spPr>
          <a:xfrm>
            <a:off x="1376516" y="3470503"/>
            <a:ext cx="2772697" cy="369332"/>
          </a:xfrm>
          <a:prstGeom prst="rect">
            <a:avLst/>
          </a:prstGeom>
          <a:noFill/>
        </p:spPr>
        <p:txBody>
          <a:bodyPr wrap="square" rtlCol="0">
            <a:spAutoFit/>
          </a:bodyPr>
          <a:lstStyle/>
          <a:p>
            <a:r>
              <a:rPr lang="en-US" dirty="0" err="1"/>
              <a:t>jjuas</a:t>
            </a:r>
            <a:r>
              <a:rPr lang="en-US" dirty="0"/>
              <a:t> team </a:t>
            </a:r>
            <a:endParaRPr lang="en-IN" dirty="0"/>
          </a:p>
        </p:txBody>
      </p:sp>
      <p:sp>
        <p:nvSpPr>
          <p:cNvPr id="9" name="TextBox 8">
            <a:extLst>
              <a:ext uri="{FF2B5EF4-FFF2-40B4-BE49-F238E27FC236}">
                <a16:creationId xmlns:a16="http://schemas.microsoft.com/office/drawing/2014/main" id="{C2943DF9-1B6C-46ED-A1AE-46D0E5EB8BDC}"/>
              </a:ext>
            </a:extLst>
          </p:cNvPr>
          <p:cNvSpPr txBox="1"/>
          <p:nvPr/>
        </p:nvSpPr>
        <p:spPr>
          <a:xfrm>
            <a:off x="1371599" y="3947725"/>
            <a:ext cx="2772697" cy="369332"/>
          </a:xfrm>
          <a:prstGeom prst="rect">
            <a:avLst/>
          </a:prstGeom>
          <a:noFill/>
        </p:spPr>
        <p:txBody>
          <a:bodyPr wrap="square" rtlCol="0">
            <a:spAutoFit/>
          </a:bodyPr>
          <a:lstStyle/>
          <a:p>
            <a:r>
              <a:rPr lang="en-US" dirty="0"/>
              <a:t>jjuas@gmail.com </a:t>
            </a:r>
            <a:endParaRPr lang="en-IN" dirty="0"/>
          </a:p>
        </p:txBody>
      </p:sp>
      <p:sp>
        <p:nvSpPr>
          <p:cNvPr id="10" name="TextBox 9">
            <a:extLst>
              <a:ext uri="{FF2B5EF4-FFF2-40B4-BE49-F238E27FC236}">
                <a16:creationId xmlns:a16="http://schemas.microsoft.com/office/drawing/2014/main" id="{55C1F358-D485-4C8B-A8AF-774D9C767CED}"/>
              </a:ext>
            </a:extLst>
          </p:cNvPr>
          <p:cNvSpPr txBox="1"/>
          <p:nvPr/>
        </p:nvSpPr>
        <p:spPr>
          <a:xfrm>
            <a:off x="1371599" y="4424948"/>
            <a:ext cx="2772697" cy="369332"/>
          </a:xfrm>
          <a:prstGeom prst="rect">
            <a:avLst/>
          </a:prstGeom>
          <a:noFill/>
        </p:spPr>
        <p:txBody>
          <a:bodyPr wrap="square" rtlCol="0">
            <a:spAutoFit/>
          </a:bodyPr>
          <a:lstStyle/>
          <a:p>
            <a:r>
              <a:rPr lang="en-US" dirty="0"/>
              <a:t>8928598430 </a:t>
            </a:r>
            <a:endParaRPr lang="en-IN" dirty="0"/>
          </a:p>
        </p:txBody>
      </p:sp>
    </p:spTree>
    <p:extLst>
      <p:ext uri="{BB962C8B-B14F-4D97-AF65-F5344CB8AC3E}">
        <p14:creationId xmlns:p14="http://schemas.microsoft.com/office/powerpoint/2010/main" val="1486951216"/>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3.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1175</TotalTime>
  <Words>295</Words>
  <Application>Microsoft Office PowerPoint</Application>
  <PresentationFormat>Widescreen</PresentationFormat>
  <Paragraphs>87</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vt:lpstr>
      <vt:lpstr>Calibri</vt:lpstr>
      <vt:lpstr>Freestyle Script</vt:lpstr>
      <vt:lpstr>Gill Sans MT</vt:lpstr>
      <vt:lpstr>Office Theme</vt:lpstr>
      <vt:lpstr>J J Û A S </vt:lpstr>
      <vt:lpstr>OUR BIG IDEA</vt:lpstr>
      <vt:lpstr>OUR SERVICES</vt:lpstr>
      <vt:lpstr>OUR APP:</vt:lpstr>
      <vt:lpstr>PowerPoint Presentation</vt:lpstr>
      <vt:lpstr>THE MARKET: Our competitors</vt:lpstr>
      <vt:lpstr>THE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AJJUS</dc:title>
  <dc:creator>jashvinu yeshwanth</dc:creator>
  <cp:lastModifiedBy>jashvinu yeshwanth</cp:lastModifiedBy>
  <cp:revision>28</cp:revision>
  <dcterms:created xsi:type="dcterms:W3CDTF">2020-10-10T10:32:43Z</dcterms:created>
  <dcterms:modified xsi:type="dcterms:W3CDTF">2020-10-11T06:08:26Z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