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E5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60"/>
  </p:normalViewPr>
  <p:slideViewPr>
    <p:cSldViewPr snapToGrid="0">
      <p:cViewPr varScale="1">
        <p:scale>
          <a:sx n="70" d="100"/>
          <a:sy n="70"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B0723B3-CFCE-4551-9A11-07124F17916F}" type="datetimeFigureOut">
              <a:rPr lang="en-GB" smtClean="0"/>
              <a:t>26/03/2018</a:t>
            </a:fld>
            <a:endParaRPr lang="en-GB"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1DE6D7E-66E3-4612-81F7-8B6EC6AB5A56}" type="slidenum">
              <a:rPr lang="en-GB" smtClean="0"/>
              <a:t>‹#›</a:t>
            </a:fld>
            <a:endParaRPr lang="en-GB"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1865313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26659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B0723B3-CFCE-4551-9A11-07124F17916F}" type="datetimeFigureOut">
              <a:rPr lang="en-GB" smtClean="0"/>
              <a:t>26/03/2018</a:t>
            </a:fld>
            <a:endParaRPr lang="en-GB" dirty="0"/>
          </a:p>
        </p:txBody>
      </p:sp>
      <p:sp>
        <p:nvSpPr>
          <p:cNvPr id="5" name="Footer Placeholder 4"/>
          <p:cNvSpPr>
            <a:spLocks noGrp="1"/>
          </p:cNvSpPr>
          <p:nvPr>
            <p:ph type="ftr" sz="quarter" idx="11"/>
          </p:nvPr>
        </p:nvSpPr>
        <p:spPr>
          <a:xfrm>
            <a:off x="2933699" y="6296615"/>
            <a:ext cx="5959577" cy="365125"/>
          </a:xfrm>
        </p:spPr>
        <p:txBody>
          <a:bodyPr/>
          <a:lstStyle/>
          <a:p>
            <a:endParaRPr lang="en-GB"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1DE6D7E-66E3-4612-81F7-8B6EC6AB5A56}" type="slidenum">
              <a:rPr lang="en-GB" smtClean="0"/>
              <a:t>‹#›</a:t>
            </a:fld>
            <a:endParaRPr lang="en-GB"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4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4139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B0723B3-CFCE-4551-9A11-07124F17916F}" type="datetimeFigureOut">
              <a:rPr lang="en-GB" smtClean="0"/>
              <a:t>26/03/2018</a:t>
            </a:fld>
            <a:endParaRPr lang="en-GB"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1DE6D7E-66E3-4612-81F7-8B6EC6AB5A56}" type="slidenum">
              <a:rPr lang="en-GB" smtClean="0"/>
              <a:t>‹#›</a:t>
            </a:fld>
            <a:endParaRPr lang="en-GB"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81285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381511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168921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104577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B0723B3-CFCE-4551-9A11-07124F17916F}" type="datetimeFigureOut">
              <a:rPr lang="en-GB" smtClean="0"/>
              <a:t>26/03/2018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1DE6D7E-66E3-4612-81F7-8B6EC6AB5A56}" type="slidenum">
              <a:rPr lang="en-GB" smtClean="0"/>
              <a:t>‹#›</a:t>
            </a:fld>
            <a:endParaRPr lang="en-GB" dirty="0"/>
          </a:p>
        </p:txBody>
      </p:sp>
    </p:spTree>
    <p:extLst>
      <p:ext uri="{BB962C8B-B14F-4D97-AF65-F5344CB8AC3E}">
        <p14:creationId xmlns:p14="http://schemas.microsoft.com/office/powerpoint/2010/main" val="95118896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B0723B3-CFCE-4551-9A11-07124F17916F}" type="datetimeFigureOut">
              <a:rPr lang="en-GB" smtClean="0"/>
              <a:t>26/03/2018</a:t>
            </a:fld>
            <a:endParaRPr lang="en-GB"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1DE6D7E-66E3-4612-81F7-8B6EC6AB5A56}" type="slidenum">
              <a:rPr lang="en-GB" smtClean="0"/>
              <a:t>‹#›</a:t>
            </a:fld>
            <a:endParaRPr lang="en-GB" dirty="0"/>
          </a:p>
        </p:txBody>
      </p:sp>
    </p:spTree>
    <p:extLst>
      <p:ext uri="{BB962C8B-B14F-4D97-AF65-F5344CB8AC3E}">
        <p14:creationId xmlns:p14="http://schemas.microsoft.com/office/powerpoint/2010/main" val="231436361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B0723B3-CFCE-4551-9A11-07124F17916F}" type="datetimeFigureOut">
              <a:rPr lang="en-GB" smtClean="0"/>
              <a:t>26/03/2018</a:t>
            </a:fld>
            <a:endParaRPr lang="en-GB"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1DE6D7E-66E3-4612-81F7-8B6EC6AB5A56}" type="slidenum">
              <a:rPr lang="en-GB" smtClean="0"/>
              <a:t>‹#›</a:t>
            </a:fld>
            <a:endParaRPr lang="en-GB" dirty="0"/>
          </a:p>
        </p:txBody>
      </p:sp>
    </p:spTree>
    <p:extLst>
      <p:ext uri="{BB962C8B-B14F-4D97-AF65-F5344CB8AC3E}">
        <p14:creationId xmlns:p14="http://schemas.microsoft.com/office/powerpoint/2010/main" val="350881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B0723B3-CFCE-4551-9A11-07124F17916F}" type="datetimeFigureOut">
              <a:rPr lang="en-GB" smtClean="0"/>
              <a:t>26/03/2018</a:t>
            </a:fld>
            <a:endParaRPr lang="en-GB"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1DE6D7E-66E3-4612-81F7-8B6EC6AB5A56}" type="slidenum">
              <a:rPr lang="en-GB" smtClean="0"/>
              <a:t>‹#›</a:t>
            </a:fld>
            <a:endParaRPr lang="en-GB"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283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19832" y="1663064"/>
            <a:ext cx="4772168" cy="1649682"/>
          </a:xfrm>
          <a:prstGeom prst="rect">
            <a:avLst/>
          </a:prstGeom>
        </p:spPr>
        <p:txBody>
          <a:bodyPr wrap="square">
            <a:spAutoFit/>
          </a:bodyPr>
          <a:lstStyle/>
          <a:p>
            <a:pPr algn="ctr">
              <a:lnSpc>
                <a:spcPct val="115000"/>
              </a:lnSpc>
              <a:spcAft>
                <a:spcPts val="0"/>
              </a:spcAft>
            </a:pPr>
            <a:r>
              <a:rPr lang="fr-FR" sz="4400" b="1" dirty="0">
                <a:solidFill>
                  <a:srgbClr val="4F81BD"/>
                </a:solidFill>
                <a:effectLst>
                  <a:outerShdw blurRad="38100" dist="38100" dir="2700000" algn="tl">
                    <a:srgbClr val="000000">
                      <a:alpha val="43137"/>
                    </a:srgbClr>
                  </a:outerShdw>
                </a:effectLst>
                <a:ea typeface="Times New Roman"/>
                <a:cs typeface="Arial"/>
              </a:rPr>
              <a:t> </a:t>
            </a:r>
            <a:r>
              <a:rPr lang="fr-FR" sz="4400" b="1" dirty="0" smtClean="0">
                <a:solidFill>
                  <a:srgbClr val="4F81BD"/>
                </a:solidFill>
                <a:effectLst>
                  <a:outerShdw blurRad="38100" dist="38100" dir="2700000" algn="tl">
                    <a:srgbClr val="000000">
                      <a:alpha val="43137"/>
                    </a:srgbClr>
                  </a:outerShdw>
                </a:effectLst>
                <a:ea typeface="Times New Roman"/>
                <a:cs typeface="Arial"/>
              </a:rPr>
              <a:t>Sujet 2 L’entrepreneur</a:t>
            </a:r>
            <a:endParaRPr lang="fr-FR" sz="4400" b="1" dirty="0">
              <a:solidFill>
                <a:srgbClr val="4F81BD"/>
              </a:solidFill>
              <a:effectLst>
                <a:outerShdw blurRad="38100" dist="38100" dir="2700000" algn="tl">
                  <a:srgbClr val="000000">
                    <a:alpha val="43137"/>
                  </a:srgbClr>
                </a:outerShdw>
              </a:effectLst>
              <a:ea typeface="Times New Roman"/>
              <a:cs typeface="Arial"/>
            </a:endParaRPr>
          </a:p>
        </p:txBody>
      </p:sp>
      <p:sp>
        <p:nvSpPr>
          <p:cNvPr id="6" name="Rectangle 5"/>
          <p:cNvSpPr/>
          <p:nvPr/>
        </p:nvSpPr>
        <p:spPr>
          <a:xfrm>
            <a:off x="7811069" y="4680719"/>
            <a:ext cx="6096000" cy="1189556"/>
          </a:xfrm>
          <a:prstGeom prst="rect">
            <a:avLst/>
          </a:prstGeom>
        </p:spPr>
        <p:txBody>
          <a:bodyPr>
            <a:spAutoFit/>
          </a:bodyPr>
          <a:lstStyle/>
          <a:p>
            <a:pPr lvl="0" defTabSz="914400">
              <a:lnSpc>
                <a:spcPct val="115000"/>
              </a:lnSpc>
              <a:defRPr/>
            </a:pPr>
            <a:r>
              <a:rPr lang="fr-FR" sz="2400" b="1" kern="0" dirty="0">
                <a:solidFill>
                  <a:srgbClr val="4F81BD"/>
                </a:solidFill>
                <a:ea typeface="Calibri"/>
                <a:cs typeface="Cambria"/>
              </a:rPr>
              <a:t>Réalisé  Par : </a:t>
            </a:r>
            <a:endParaRPr lang="fr-FR" sz="1600" b="1" kern="0" dirty="0">
              <a:solidFill>
                <a:srgbClr val="4F81BD"/>
              </a:solidFill>
              <a:ea typeface="Calibri"/>
              <a:cs typeface="Times New Roman"/>
            </a:endParaRPr>
          </a:p>
          <a:p>
            <a:pPr lvl="0" defTabSz="914400">
              <a:lnSpc>
                <a:spcPct val="115000"/>
              </a:lnSpc>
              <a:defRPr/>
            </a:pPr>
            <a:r>
              <a:rPr lang="fr-FR" sz="1600" b="1" kern="0" dirty="0" smtClean="0">
                <a:solidFill>
                  <a:srgbClr val="4F81BD"/>
                </a:solidFill>
                <a:ea typeface="Times New Roman"/>
                <a:cs typeface="Times New Roman"/>
              </a:rPr>
              <a:t>       </a:t>
            </a:r>
            <a:r>
              <a:rPr lang="fr-FR" sz="2000" b="1" kern="0" dirty="0" smtClean="0">
                <a:solidFill>
                  <a:srgbClr val="4F81BD"/>
                </a:solidFill>
                <a:ea typeface="Times New Roman"/>
                <a:cs typeface="Times New Roman"/>
              </a:rPr>
              <a:t>ESSAIFI AHMED</a:t>
            </a:r>
          </a:p>
          <a:p>
            <a:pPr lvl="0" defTabSz="914400">
              <a:lnSpc>
                <a:spcPct val="115000"/>
              </a:lnSpc>
              <a:defRPr/>
            </a:pPr>
            <a:r>
              <a:rPr lang="en-GB" b="1" dirty="0" smtClean="0">
                <a:solidFill>
                  <a:srgbClr val="4F81BD"/>
                </a:solidFill>
              </a:rPr>
              <a:t>      BOUKHRIS ZAKARIA</a:t>
            </a:r>
            <a:endParaRPr lang="en-GB" b="1" dirty="0">
              <a:solidFill>
                <a:srgbClr val="4F81BD"/>
              </a:solidFill>
            </a:endParaRPr>
          </a:p>
        </p:txBody>
      </p:sp>
    </p:spTree>
    <p:extLst>
      <p:ext uri="{BB962C8B-B14F-4D97-AF65-F5344CB8AC3E}">
        <p14:creationId xmlns:p14="http://schemas.microsoft.com/office/powerpoint/2010/main" val="2565230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54697"/>
            <a:ext cx="8770571" cy="1492467"/>
          </a:xfrm>
        </p:spPr>
        <p:txBody>
          <a:bodyPr>
            <a:normAutofit fontScale="90000"/>
          </a:bodyPr>
          <a:lstStyle/>
          <a:p>
            <a:pPr marL="571500" indent="-571500">
              <a:buFont typeface="Wingdings" panose="05000000000000000000" pitchFamily="2" charset="2"/>
              <a:buChar char="Ø"/>
            </a:pPr>
            <a:r>
              <a:rPr lang="fr-FR" i="1" dirty="0"/>
              <a:t>Le goût du challenge : apprendre à s'imposer face à la concurrence </a:t>
            </a:r>
            <a:r>
              <a:rPr lang="en-GB" i="1" dirty="0"/>
              <a:t/>
            </a:r>
            <a:br>
              <a:rPr lang="en-GB" i="1" dirty="0"/>
            </a:br>
            <a:endParaRPr lang="en-GB" dirty="0"/>
          </a:p>
        </p:txBody>
      </p:sp>
      <p:sp>
        <p:nvSpPr>
          <p:cNvPr id="3" name="Content Placeholder 2"/>
          <p:cNvSpPr>
            <a:spLocks noGrp="1"/>
          </p:cNvSpPr>
          <p:nvPr>
            <p:ph idx="1"/>
          </p:nvPr>
        </p:nvSpPr>
        <p:spPr/>
        <p:txBody>
          <a:bodyPr/>
          <a:lstStyle/>
          <a:p>
            <a:pPr marL="0" indent="0">
              <a:buNone/>
            </a:pPr>
            <a:r>
              <a:rPr lang="fr-FR" sz="3600" dirty="0"/>
              <a:t>L’entrepreneur aime les challenges. Le challenge est un moteur qui le pousse à avancer toujours plus vite, à faire toujours mieux que ses concurrents.</a:t>
            </a:r>
            <a:endParaRPr lang="en-GB" sz="3600" dirty="0"/>
          </a:p>
          <a:p>
            <a:endParaRPr lang="en-GB" dirty="0"/>
          </a:p>
        </p:txBody>
      </p:sp>
    </p:spTree>
    <p:extLst>
      <p:ext uri="{BB962C8B-B14F-4D97-AF65-F5344CB8AC3E}">
        <p14:creationId xmlns:p14="http://schemas.microsoft.com/office/powerpoint/2010/main" val="26357184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733" y="877684"/>
            <a:ext cx="8770571" cy="1560716"/>
          </a:xfrm>
        </p:spPr>
        <p:txBody>
          <a:bodyPr>
            <a:normAutofit fontScale="90000"/>
          </a:bodyPr>
          <a:lstStyle/>
          <a:p>
            <a:pPr marL="571500" indent="-571500">
              <a:buFont typeface="Wingdings" panose="05000000000000000000" pitchFamily="2" charset="2"/>
              <a:buChar char="Ø"/>
            </a:pPr>
            <a:r>
              <a:rPr lang="fr-FR" sz="4000" i="1" dirty="0"/>
              <a:t>Le leadership : motiver ses salariés pour qu'ils atteignent un objectif</a:t>
            </a:r>
            <a:r>
              <a:rPr lang="fr-FR" i="1" dirty="0"/>
              <a:t> </a:t>
            </a:r>
            <a:r>
              <a:rPr lang="en-GB" i="1" dirty="0"/>
              <a:t/>
            </a:r>
            <a:br>
              <a:rPr lang="en-GB" i="1"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fr-FR" b="1" dirty="0"/>
              <a:t>Il est indispensable de savoir superviser un groupe d’individus pour devenir un chef d’entreprise. Etre un leader n'est pas un statut mais une attitude. L'entrepreneur doit faire preuve de qualités exceptionnelles afin de motiver ses salariés,</a:t>
            </a:r>
            <a:endParaRPr lang="en-GB" b="1" dirty="0"/>
          </a:p>
          <a:p>
            <a:pPr marL="0" indent="0">
              <a:buNone/>
            </a:pPr>
            <a:r>
              <a:rPr lang="en-GB" b="1" dirty="0"/>
              <a:t>Un leader est généralement :</a:t>
            </a:r>
          </a:p>
          <a:p>
            <a:pPr lvl="2">
              <a:buFont typeface="Courier New" panose="02070309020205020404" pitchFamily="49" charset="0"/>
              <a:buChar char="o"/>
            </a:pPr>
            <a:r>
              <a:rPr lang="en-GB" sz="1700" b="1" dirty="0" smtClean="0"/>
              <a:t>     fédérateur</a:t>
            </a:r>
            <a:r>
              <a:rPr lang="en-GB" sz="1700" b="1" dirty="0"/>
              <a:t>, </a:t>
            </a:r>
          </a:p>
          <a:p>
            <a:pPr lvl="2">
              <a:buFont typeface="Courier New" panose="02070309020205020404" pitchFamily="49" charset="0"/>
              <a:buChar char="o"/>
            </a:pPr>
            <a:r>
              <a:rPr lang="en-GB" sz="1700" b="1" dirty="0" smtClean="0"/>
              <a:t>     inspirant</a:t>
            </a:r>
            <a:r>
              <a:rPr lang="en-GB" sz="1700" b="1" dirty="0"/>
              <a:t>, </a:t>
            </a:r>
          </a:p>
          <a:p>
            <a:pPr lvl="2">
              <a:buFont typeface="Courier New" panose="02070309020205020404" pitchFamily="49" charset="0"/>
              <a:buChar char="o"/>
            </a:pPr>
            <a:r>
              <a:rPr lang="en-GB" sz="1700" b="1" dirty="0" smtClean="0"/>
              <a:t>     charismatique</a:t>
            </a:r>
            <a:endParaRPr lang="en-GB" sz="1700" b="1" dirty="0"/>
          </a:p>
          <a:p>
            <a:pPr lvl="2">
              <a:buFont typeface="Courier New" panose="02070309020205020404" pitchFamily="49" charset="0"/>
              <a:buChar char="o"/>
            </a:pPr>
            <a:r>
              <a:rPr lang="en-GB" sz="1700" b="1" dirty="0" smtClean="0"/>
              <a:t>      déterminé</a:t>
            </a:r>
          </a:p>
          <a:p>
            <a:pPr lvl="2">
              <a:buFont typeface="Courier New" panose="02070309020205020404" pitchFamily="49" charset="0"/>
              <a:buChar char="o"/>
            </a:pPr>
            <a:r>
              <a:rPr lang="en-GB" sz="1700" b="1" dirty="0" smtClean="0"/>
              <a:t>      visionnaire</a:t>
            </a:r>
          </a:p>
          <a:p>
            <a:pPr lvl="2">
              <a:buFont typeface="Courier New" panose="02070309020205020404" pitchFamily="49" charset="0"/>
              <a:buChar char="o"/>
            </a:pPr>
            <a:r>
              <a:rPr lang="en-GB" sz="1700" b="1" dirty="0" smtClean="0"/>
              <a:t>      à </a:t>
            </a:r>
            <a:r>
              <a:rPr lang="en-GB" sz="1700" b="1" dirty="0"/>
              <a:t>l'écoute.</a:t>
            </a:r>
          </a:p>
          <a:p>
            <a:endParaRPr lang="en-GB" dirty="0"/>
          </a:p>
          <a:p>
            <a:endParaRPr lang="en-GB" dirty="0"/>
          </a:p>
        </p:txBody>
      </p:sp>
    </p:spTree>
    <p:extLst>
      <p:ext uri="{BB962C8B-B14F-4D97-AF65-F5344CB8AC3E}">
        <p14:creationId xmlns:p14="http://schemas.microsoft.com/office/powerpoint/2010/main" val="2256046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28154"/>
            <a:ext cx="8770571" cy="1519762"/>
          </a:xfrm>
        </p:spPr>
        <p:txBody>
          <a:bodyPr>
            <a:normAutofit/>
          </a:bodyPr>
          <a:lstStyle/>
          <a:p>
            <a:pPr marL="857250" indent="-857250">
              <a:buFont typeface="+mj-lt"/>
              <a:buAutoNum type="romanUcPeriod" startAt="4"/>
            </a:pPr>
            <a:r>
              <a:rPr lang="en-GB" b="1" dirty="0"/>
              <a:t>Les qualit</a:t>
            </a:r>
            <a:r>
              <a:rPr lang="fr-FR" b="1" dirty="0"/>
              <a:t>é</a:t>
            </a:r>
            <a:r>
              <a:rPr lang="en-GB" b="1" dirty="0"/>
              <a:t>s requises </a:t>
            </a:r>
            <a:br>
              <a:rPr lang="en-GB" b="1" dirty="0"/>
            </a:br>
            <a:endParaRPr lang="en-GB" dirty="0"/>
          </a:p>
        </p:txBody>
      </p:sp>
      <p:sp>
        <p:nvSpPr>
          <p:cNvPr id="3" name="Content Placeholder 2"/>
          <p:cNvSpPr>
            <a:spLocks noGrp="1"/>
          </p:cNvSpPr>
          <p:nvPr>
            <p:ph idx="1"/>
          </p:nvPr>
        </p:nvSpPr>
        <p:spPr>
          <a:xfrm>
            <a:off x="2933700" y="2438399"/>
            <a:ext cx="8770571" cy="4303595"/>
          </a:xfrm>
        </p:spPr>
        <p:txBody>
          <a:bodyPr>
            <a:normAutofit fontScale="55000" lnSpcReduction="20000"/>
          </a:bodyPr>
          <a:lstStyle/>
          <a:p>
            <a:pPr marL="0" indent="0">
              <a:buNone/>
            </a:pPr>
            <a:r>
              <a:rPr lang="fr-FR" sz="3300" b="1" dirty="0"/>
              <a:t>Il y a trois qualités principales qui sont indispensables pour être un entrepreneur performant: les connaissances, les compétences  et les traits de caractère. </a:t>
            </a:r>
            <a:endParaRPr lang="fr-FR" sz="3300" b="1" dirty="0" smtClean="0"/>
          </a:p>
          <a:p>
            <a:pPr lvl="1">
              <a:buFont typeface="Courier New" panose="02070309020205020404" pitchFamily="49" charset="0"/>
              <a:buChar char="o"/>
            </a:pPr>
            <a:r>
              <a:rPr lang="fr-FR" sz="3300" b="1" dirty="0"/>
              <a:t>Les connaissances peuvent être définies comme une série ou un ensemble d’informations que l’on a mémorisées et que l’on peut mobiliser au moment opportun. Dans le contexte entrepreneurial, les connaissances peuvent s’exprimer par un savoir ou une familiarité avec des sujets tels que l’opportunité d’affaires, le marché, la clientèle, la concurrence, etc</a:t>
            </a:r>
            <a:r>
              <a:rPr lang="fr-FR" sz="3300" b="1" dirty="0" smtClean="0"/>
              <a:t>.</a:t>
            </a:r>
          </a:p>
          <a:p>
            <a:pPr lvl="1">
              <a:buFont typeface="Courier New" panose="02070309020205020404" pitchFamily="49" charset="0"/>
              <a:buChar char="o"/>
            </a:pPr>
            <a:r>
              <a:rPr lang="fr-FR" sz="3300" b="1" dirty="0"/>
              <a:t>Les compétences ont été définies comme étant la capacité à mettre en application les connaissances ; et elles peuvent s’acquérir ou se développer grâce à la pratique. Dans le contexte de l’entreprenariat, il faut distinguer entre les compétences de nature technique et les compétences en gestion. A titre d’exemple parmi les compétences techniques on cite l’ingénierie, l’informatique, la mécanique, etc. Et parmi les compétence en gestion: marketing, organisation, gestion financière, leadership 2. Les qualités requises</a:t>
            </a:r>
            <a:endParaRPr lang="en-GB" sz="3300" b="1" dirty="0"/>
          </a:p>
          <a:p>
            <a:endParaRPr lang="en-GB" dirty="0"/>
          </a:p>
        </p:txBody>
      </p:sp>
    </p:spTree>
    <p:extLst>
      <p:ext uri="{BB962C8B-B14F-4D97-AF65-F5344CB8AC3E}">
        <p14:creationId xmlns:p14="http://schemas.microsoft.com/office/powerpoint/2010/main" val="1195500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2329217"/>
            <a:ext cx="9008091" cy="4371833"/>
          </a:xfrm>
        </p:spPr>
        <p:txBody>
          <a:bodyPr/>
          <a:lstStyle/>
          <a:p>
            <a:pPr>
              <a:buFont typeface="Courier New" panose="02070309020205020404" pitchFamily="49" charset="0"/>
              <a:buChar char="o"/>
            </a:pPr>
            <a:r>
              <a:rPr lang="fr-FR" dirty="0" smtClean="0"/>
              <a:t> </a:t>
            </a:r>
            <a:r>
              <a:rPr lang="fr-FR" b="1" dirty="0">
                <a:solidFill>
                  <a:srgbClr val="4A4E5A"/>
                </a:solidFill>
              </a:rPr>
              <a:t>Les traits de caractère présentent un ensemble de qualités particulières ou de caractéristiques qui constituent la personnalité de chacun. Pour un bon entrepreneur, on peut résumer les principales qualités comme suit: la prise d’initiatives, l’efficacité, la persévérance, le respect des engagements, la planification, l’identification et l’exploitation des opportunités, la prise de risque, la confiance en soi l’empathie, etc</a:t>
            </a:r>
            <a:r>
              <a:rPr lang="fr-FR" b="1" dirty="0" smtClean="0">
                <a:solidFill>
                  <a:srgbClr val="4A4E5A"/>
                </a:solidFill>
              </a:rPr>
              <a:t>.</a:t>
            </a:r>
            <a:endParaRPr lang="en-GB" b="1" dirty="0">
              <a:solidFill>
                <a:srgbClr val="4A4E5A"/>
              </a:solidFill>
            </a:endParaRPr>
          </a:p>
        </p:txBody>
      </p:sp>
    </p:spTree>
    <p:extLst>
      <p:ext uri="{BB962C8B-B14F-4D97-AF65-F5344CB8AC3E}">
        <p14:creationId xmlns:p14="http://schemas.microsoft.com/office/powerpoint/2010/main" val="3982444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631" y="877684"/>
            <a:ext cx="8770571" cy="1560716"/>
          </a:xfrm>
        </p:spPr>
        <p:txBody>
          <a:bodyPr>
            <a:normAutofit fontScale="90000"/>
          </a:bodyPr>
          <a:lstStyle/>
          <a:p>
            <a:pPr marL="857250" indent="-857250">
              <a:buFont typeface="+mj-lt"/>
              <a:buAutoNum type="romanUcPeriod" startAt="5"/>
            </a:pPr>
            <a:r>
              <a:rPr lang="en-GB" b="1" dirty="0"/>
              <a:t>Les motivations de l’entrepreneur </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fr-FR" dirty="0"/>
              <a:t>La notion d'entrepreneur est étroitement associée à celle de création d'entreprise :</a:t>
            </a:r>
            <a:endParaRPr lang="en-GB" dirty="0"/>
          </a:p>
          <a:p>
            <a:pPr marL="0" indent="0">
              <a:buNone/>
            </a:pPr>
            <a:r>
              <a:rPr lang="fr-FR" dirty="0"/>
              <a:t>l'entrepreneur joue un rôle clé dans la création de nouvelles organisations et, de ce fait, apporte une</a:t>
            </a:r>
            <a:endParaRPr lang="en-GB" dirty="0"/>
          </a:p>
          <a:p>
            <a:pPr marL="0" indent="0">
              <a:buNone/>
            </a:pPr>
            <a:r>
              <a:rPr lang="fr-FR" dirty="0"/>
              <a:t>contribution majeure à la croissance </a:t>
            </a:r>
            <a:r>
              <a:rPr lang="fr-FR" dirty="0" smtClean="0"/>
              <a:t>économique</a:t>
            </a:r>
          </a:p>
          <a:p>
            <a:pPr marL="0" indent="0">
              <a:buNone/>
            </a:pPr>
            <a:r>
              <a:rPr lang="fr-FR" dirty="0"/>
              <a:t>Ce </a:t>
            </a:r>
            <a:r>
              <a:rPr lang="fr-FR" dirty="0" smtClean="0"/>
              <a:t>schéma </a:t>
            </a:r>
            <a:r>
              <a:rPr lang="fr-FR" dirty="0"/>
              <a:t>présente les principales sources de motivation des entrepreneurs en</a:t>
            </a:r>
            <a:br>
              <a:rPr lang="fr-FR" dirty="0"/>
            </a:br>
            <a:r>
              <a:rPr lang="fr-FR" dirty="0"/>
              <a:t>tenant compte des classements généralement établis par les enquêtes empiriques menées dans ce</a:t>
            </a:r>
            <a:endParaRPr lang="en-GB" dirty="0"/>
          </a:p>
          <a:p>
            <a:pPr marL="0" indent="0">
              <a:buNone/>
            </a:pPr>
            <a:r>
              <a:rPr lang="fr-FR" dirty="0"/>
              <a:t>domaine. Nous détaillons à présent ces différents éléments en les regroupant cette fois selon des</a:t>
            </a:r>
            <a:endParaRPr lang="en-GB" dirty="0"/>
          </a:p>
          <a:p>
            <a:pPr marL="0" indent="0">
              <a:buNone/>
            </a:pPr>
            <a:r>
              <a:rPr lang="fr-FR" dirty="0"/>
              <a:t>catégories d'intérêts : personnel, familial ou financier :</a:t>
            </a:r>
            <a:endParaRPr lang="en-GB" dirty="0"/>
          </a:p>
          <a:p>
            <a:pPr marL="0" indent="0">
              <a:buNone/>
            </a:pPr>
            <a:endParaRPr lang="en-GB" dirty="0"/>
          </a:p>
          <a:p>
            <a:endParaRPr lang="en-GB" dirty="0"/>
          </a:p>
        </p:txBody>
      </p:sp>
    </p:spTree>
    <p:extLst>
      <p:ext uri="{BB962C8B-B14F-4D97-AF65-F5344CB8AC3E}">
        <p14:creationId xmlns:p14="http://schemas.microsoft.com/office/powerpoint/2010/main" val="613967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84638"/>
            <a:ext cx="12037325" cy="1769233"/>
          </a:xfrm>
        </p:spPr>
      </p:pic>
    </p:spTree>
    <p:extLst>
      <p:ext uri="{BB962C8B-B14F-4D97-AF65-F5344CB8AC3E}">
        <p14:creationId xmlns:p14="http://schemas.microsoft.com/office/powerpoint/2010/main" val="3659442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742950" indent="-742950">
              <a:buFont typeface="+mj-lt"/>
              <a:buAutoNum type="alphaUcPeriod"/>
            </a:pPr>
            <a:r>
              <a:rPr lang="fr-FR" b="1" dirty="0">
                <a:solidFill>
                  <a:srgbClr val="4A4E5A"/>
                </a:solidFill>
              </a:rPr>
              <a:t>Les motivations d’ordre personnel :</a:t>
            </a:r>
            <a:r>
              <a:rPr lang="en-GB" b="1" dirty="0"/>
              <a:t/>
            </a:r>
            <a:br>
              <a:rPr lang="en-GB" b="1" dirty="0"/>
            </a:br>
            <a:endParaRPr lang="en-GB" dirty="0"/>
          </a:p>
        </p:txBody>
      </p:sp>
      <p:sp>
        <p:nvSpPr>
          <p:cNvPr id="5" name="Content Placeholder 4"/>
          <p:cNvSpPr>
            <a:spLocks noGrp="1"/>
          </p:cNvSpPr>
          <p:nvPr>
            <p:ph sz="half" idx="1"/>
          </p:nvPr>
        </p:nvSpPr>
        <p:spPr>
          <a:xfrm>
            <a:off x="217795" y="2420201"/>
            <a:ext cx="11486476" cy="4185315"/>
          </a:xfrm>
        </p:spPr>
        <p:txBody>
          <a:bodyPr>
            <a:normAutofit fontScale="92500"/>
          </a:bodyPr>
          <a:lstStyle/>
          <a:p>
            <a:pPr marL="834390" lvl="1" indent="-514350">
              <a:buFont typeface="+mj-lt"/>
              <a:buAutoNum type="alphaLcParenR"/>
            </a:pPr>
            <a:r>
              <a:rPr lang="en-GB" sz="2800" b="1" i="1" u="sng" dirty="0">
                <a:solidFill>
                  <a:srgbClr val="4F81BD"/>
                </a:solidFill>
              </a:rPr>
              <a:t>L’accomplissement </a:t>
            </a:r>
            <a:r>
              <a:rPr lang="en-GB" sz="2800" b="1" i="1" u="sng" dirty="0" smtClean="0">
                <a:solidFill>
                  <a:srgbClr val="4F81BD"/>
                </a:solidFill>
              </a:rPr>
              <a:t>personnel:</a:t>
            </a:r>
            <a:r>
              <a:rPr lang="fr-FR" sz="2100" b="1" dirty="0" smtClean="0"/>
              <a:t/>
            </a:r>
            <a:br>
              <a:rPr lang="fr-FR" sz="2100" b="1" dirty="0" smtClean="0"/>
            </a:br>
            <a:r>
              <a:rPr lang="fr-FR" sz="2200" b="1" dirty="0" smtClean="0"/>
              <a:t>L'entrepreneur </a:t>
            </a:r>
            <a:r>
              <a:rPr lang="fr-FR" sz="2200" b="1" dirty="0"/>
              <a:t>a, avant toute autre motivation, un souhait d'épanouissement et de</a:t>
            </a:r>
            <a:endParaRPr lang="en-GB" sz="2200" b="1" dirty="0"/>
          </a:p>
          <a:p>
            <a:pPr marL="0" indent="0">
              <a:buNone/>
            </a:pPr>
            <a:r>
              <a:rPr lang="fr-FR" sz="2300" b="1" dirty="0"/>
              <a:t>développement </a:t>
            </a:r>
            <a:r>
              <a:rPr lang="fr-FR" sz="2300" b="1" dirty="0" smtClean="0"/>
              <a:t>personnel. </a:t>
            </a:r>
            <a:r>
              <a:rPr lang="fr-FR" sz="2300" b="1" dirty="0"/>
              <a:t>Il a la volonté de se réaliser et de réaliser ses ambitions.</a:t>
            </a:r>
            <a:endParaRPr lang="en-GB" sz="2300" b="1" dirty="0"/>
          </a:p>
          <a:p>
            <a:pPr marL="0" indent="0">
              <a:buNone/>
            </a:pPr>
            <a:r>
              <a:rPr lang="fr-FR" sz="2300" b="1" dirty="0"/>
              <a:t>Ce besoin d'accomplissement peut se voir associé à une volonté de créer quelque</a:t>
            </a:r>
            <a:endParaRPr lang="en-GB" sz="2300" b="1" dirty="0"/>
          </a:p>
          <a:p>
            <a:pPr marL="0" indent="0">
              <a:buNone/>
            </a:pPr>
            <a:r>
              <a:rPr lang="fr-FR" sz="2300" b="1" dirty="0"/>
              <a:t>chose de nouveau </a:t>
            </a:r>
            <a:r>
              <a:rPr lang="fr-FR" sz="2300" b="1" dirty="0" smtClean="0"/>
              <a:t>ou </a:t>
            </a:r>
            <a:r>
              <a:rPr lang="fr-FR" sz="2300" b="1" dirty="0"/>
              <a:t>d'appliquer des connaissances acquises antérieurement.</a:t>
            </a:r>
            <a:endParaRPr lang="en-GB" sz="2300" b="1" dirty="0"/>
          </a:p>
          <a:p>
            <a:pPr marL="0" indent="0">
              <a:buNone/>
            </a:pPr>
            <a:r>
              <a:rPr lang="fr-FR" sz="2300" b="1" dirty="0"/>
              <a:t>Ainsi, certains chercheurs souhaitent pousser des résultats de recherche vers une exploitation</a:t>
            </a:r>
            <a:endParaRPr lang="en-GB" sz="2300" b="1" dirty="0"/>
          </a:p>
          <a:p>
            <a:pPr marL="0" indent="0">
              <a:buNone/>
            </a:pPr>
            <a:r>
              <a:rPr lang="fr-FR" sz="2300" b="1" dirty="0"/>
              <a:t>économique et optent dès lors pour la création de leur propre entreprise. Ou encore, un manager</a:t>
            </a:r>
            <a:endParaRPr lang="en-GB" sz="2300" b="1" dirty="0"/>
          </a:p>
          <a:p>
            <a:pPr marL="0" indent="0">
              <a:buNone/>
            </a:pPr>
            <a:r>
              <a:rPr lang="fr-FR" sz="2300" b="1" dirty="0"/>
              <a:t>ayant acquis des compétences et un savoir-faire dans une structure professionnelle antérieure décide</a:t>
            </a:r>
            <a:endParaRPr lang="en-GB" sz="2300" b="1" dirty="0"/>
          </a:p>
          <a:p>
            <a:pPr marL="0" indent="0">
              <a:buNone/>
            </a:pPr>
            <a:r>
              <a:rPr lang="fr-FR" sz="2300" b="1" dirty="0"/>
              <a:t>également de créer son affaire pour y développer des </a:t>
            </a:r>
            <a:r>
              <a:rPr lang="fr-FR" sz="2300" b="1" dirty="0" smtClean="0"/>
              <a:t>applications.</a:t>
            </a:r>
            <a:endParaRPr lang="en-GB" sz="2300" b="1" dirty="0"/>
          </a:p>
          <a:p>
            <a:endParaRPr lang="en-GB" dirty="0"/>
          </a:p>
        </p:txBody>
      </p:sp>
    </p:spTree>
    <p:extLst>
      <p:ext uri="{BB962C8B-B14F-4D97-AF65-F5344CB8AC3E}">
        <p14:creationId xmlns:p14="http://schemas.microsoft.com/office/powerpoint/2010/main" val="3556726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160" y="2383809"/>
            <a:ext cx="10345572" cy="4276298"/>
          </a:xfrm>
        </p:spPr>
        <p:txBody>
          <a:bodyPr>
            <a:normAutofit/>
          </a:bodyPr>
          <a:lstStyle/>
          <a:p>
            <a:pPr marL="0" indent="0">
              <a:buNone/>
            </a:pPr>
            <a:r>
              <a:rPr lang="fr-FR" b="1" dirty="0"/>
              <a:t>Enfin, cette motivation peut encore s'interpréter comme un besoin de prouver sa</a:t>
            </a:r>
            <a:endParaRPr lang="en-GB" b="1" dirty="0"/>
          </a:p>
          <a:p>
            <a:pPr marL="0" indent="0">
              <a:buNone/>
            </a:pPr>
            <a:r>
              <a:rPr lang="fr-FR" b="1" dirty="0"/>
              <a:t>valeur personnelle </a:t>
            </a:r>
            <a:r>
              <a:rPr lang="fr-FR" b="1" dirty="0" smtClean="0"/>
              <a:t>ou </a:t>
            </a:r>
            <a:r>
              <a:rPr lang="fr-FR" b="1" dirty="0"/>
              <a:t>comme la volonté de faire mieux que les autres.</a:t>
            </a:r>
            <a:endParaRPr lang="en-GB" b="1" dirty="0"/>
          </a:p>
          <a:p>
            <a:pPr marL="0" indent="0">
              <a:buNone/>
            </a:pPr>
            <a:r>
              <a:rPr lang="fr-FR" b="1" dirty="0"/>
              <a:t>Certaines personnes "éprouvent un vif besoin d'accomplissement à travers la responsabilité de</a:t>
            </a:r>
            <a:endParaRPr lang="en-GB" b="1" dirty="0"/>
          </a:p>
          <a:p>
            <a:pPr marL="0" indent="0">
              <a:buNone/>
            </a:pPr>
            <a:r>
              <a:rPr lang="fr-FR" b="1" dirty="0"/>
              <a:t>prendre elles-mêmes des décisions" : il s'agit d'un besoin d'accomplissement par le travail. Cela</a:t>
            </a:r>
            <a:endParaRPr lang="en-GB" b="1" dirty="0"/>
          </a:p>
          <a:p>
            <a:pPr marL="0" indent="0">
              <a:buNone/>
            </a:pPr>
            <a:r>
              <a:rPr lang="fr-FR" b="1" dirty="0"/>
              <a:t>nécessite de leur part un effort considérable pour avoir une vision globale du processus mais cette</a:t>
            </a:r>
            <a:endParaRPr lang="en-GB" b="1" dirty="0"/>
          </a:p>
          <a:p>
            <a:pPr marL="0" indent="0">
              <a:buNone/>
            </a:pPr>
            <a:r>
              <a:rPr lang="fr-FR" b="1" dirty="0"/>
              <a:t>compréhension est également un des facteurs clef de la satisfaction dans le travail. </a:t>
            </a:r>
            <a:endParaRPr lang="en-GB" dirty="0"/>
          </a:p>
        </p:txBody>
      </p:sp>
    </p:spTree>
    <p:extLst>
      <p:ext uri="{BB962C8B-B14F-4D97-AF65-F5344CB8AC3E}">
        <p14:creationId xmlns:p14="http://schemas.microsoft.com/office/powerpoint/2010/main" val="3548724152"/>
      </p:ext>
    </p:extLst>
  </p:cSld>
  <p:clrMapOvr>
    <a:masterClrMapping/>
  </p:clrMapOvr>
  <mc:AlternateContent xmlns:mc="http://schemas.openxmlformats.org/markup-compatibility/2006" xmlns:p14="http://schemas.microsoft.com/office/powerpoint/2010/main">
    <mc:Choice Requires="p14">
      <p:transition spd="slow" p14:dur="1500">
        <p:newsflash/>
      </p:transition>
    </mc:Choice>
    <mc:Fallback xmlns="">
      <p:transition spd="slow">
        <p:newsfla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808" y="2356514"/>
            <a:ext cx="11396449" cy="4249002"/>
          </a:xfrm>
        </p:spPr>
        <p:txBody>
          <a:bodyPr>
            <a:normAutofit fontScale="62500" lnSpcReduction="20000"/>
          </a:bodyPr>
          <a:lstStyle/>
          <a:p>
            <a:pPr marL="514350" indent="-514350">
              <a:buFont typeface="+mj-lt"/>
              <a:buAutoNum type="alphaLcParenR" startAt="2"/>
            </a:pPr>
            <a:r>
              <a:rPr lang="fr-FR" sz="6400" b="1" i="1" u="sng" dirty="0">
                <a:solidFill>
                  <a:srgbClr val="4F81BD"/>
                </a:solidFill>
              </a:rPr>
              <a:t>L'indépendance personnelle</a:t>
            </a:r>
            <a:r>
              <a:rPr lang="fr-FR" sz="6400" b="1" i="1" u="sng" dirty="0" smtClean="0">
                <a:solidFill>
                  <a:srgbClr val="4F81BD"/>
                </a:solidFill>
              </a:rPr>
              <a:t>:</a:t>
            </a:r>
          </a:p>
          <a:p>
            <a:pPr marL="0" indent="0">
              <a:buNone/>
            </a:pPr>
            <a:r>
              <a:rPr lang="fr-FR" sz="3400" b="1" dirty="0">
                <a:solidFill>
                  <a:srgbClr val="4A4E5A"/>
                </a:solidFill>
              </a:rPr>
              <a:t>Le passage au statut d'entrepreneur peut être vu comme un épanouissement et un</a:t>
            </a:r>
            <a:endParaRPr lang="en-GB" sz="3400" b="1" dirty="0">
              <a:solidFill>
                <a:srgbClr val="4A4E5A"/>
              </a:solidFill>
            </a:endParaRPr>
          </a:p>
          <a:p>
            <a:pPr marL="0" indent="0">
              <a:buNone/>
            </a:pPr>
            <a:r>
              <a:rPr lang="fr-FR" sz="3400" b="1" dirty="0">
                <a:solidFill>
                  <a:srgbClr val="4A4E5A"/>
                </a:solidFill>
              </a:rPr>
              <a:t>Développement </a:t>
            </a:r>
            <a:r>
              <a:rPr lang="fr-FR" sz="3400" b="1" dirty="0" smtClean="0">
                <a:solidFill>
                  <a:srgbClr val="4A4E5A"/>
                </a:solidFill>
              </a:rPr>
              <a:t>personnel. </a:t>
            </a:r>
            <a:r>
              <a:rPr lang="fr-FR" sz="3400" b="1" dirty="0">
                <a:solidFill>
                  <a:srgbClr val="4A4E5A"/>
                </a:solidFill>
              </a:rPr>
              <a:t>Cette source de motivation peut se</a:t>
            </a:r>
            <a:endParaRPr lang="en-GB" sz="3400" b="1" dirty="0">
              <a:solidFill>
                <a:srgbClr val="4A4E5A"/>
              </a:solidFill>
            </a:endParaRPr>
          </a:p>
          <a:p>
            <a:pPr marL="0" indent="0">
              <a:buNone/>
            </a:pPr>
            <a:r>
              <a:rPr lang="fr-FR" sz="3400" b="1" dirty="0">
                <a:solidFill>
                  <a:srgbClr val="4A4E5A"/>
                </a:solidFill>
              </a:rPr>
              <a:t>Comprendre dans plusieurs acceptions.</a:t>
            </a:r>
            <a:endParaRPr lang="en-GB" sz="3400" b="1" dirty="0">
              <a:solidFill>
                <a:srgbClr val="4A4E5A"/>
              </a:solidFill>
            </a:endParaRPr>
          </a:p>
          <a:p>
            <a:pPr marL="0" indent="0">
              <a:buNone/>
            </a:pPr>
            <a:r>
              <a:rPr lang="fr-FR" sz="3400" b="1" dirty="0">
                <a:solidFill>
                  <a:srgbClr val="4A4E5A"/>
                </a:solidFill>
              </a:rPr>
              <a:t>Tout d'abord, la notion d'entrepreneur est liée à la faculté de pouvoir régler soi-même</a:t>
            </a:r>
            <a:endParaRPr lang="en-GB" sz="3400" b="1" dirty="0">
              <a:solidFill>
                <a:srgbClr val="4A4E5A"/>
              </a:solidFill>
            </a:endParaRPr>
          </a:p>
          <a:p>
            <a:pPr marL="0" indent="0">
              <a:buNone/>
            </a:pPr>
            <a:r>
              <a:rPr lang="fr-FR" sz="3400" b="1" dirty="0">
                <a:solidFill>
                  <a:srgbClr val="4A4E5A"/>
                </a:solidFill>
              </a:rPr>
              <a:t>Son </a:t>
            </a:r>
            <a:r>
              <a:rPr lang="fr-FR" sz="3400" b="1" dirty="0" smtClean="0">
                <a:solidFill>
                  <a:srgbClr val="4A4E5A"/>
                </a:solidFill>
              </a:rPr>
              <a:t>travail. </a:t>
            </a:r>
            <a:r>
              <a:rPr lang="fr-FR" sz="3400" b="1" dirty="0">
                <a:solidFill>
                  <a:srgbClr val="4A4E5A"/>
                </a:solidFill>
              </a:rPr>
              <a:t>Autrement dit, la personne détermine les tâches à effectuer et le</a:t>
            </a:r>
            <a:endParaRPr lang="en-GB" sz="3400" b="1" dirty="0">
              <a:solidFill>
                <a:srgbClr val="4A4E5A"/>
              </a:solidFill>
            </a:endParaRPr>
          </a:p>
          <a:p>
            <a:pPr marL="0" indent="0">
              <a:buNone/>
            </a:pPr>
            <a:r>
              <a:rPr lang="fr-FR" sz="3400" b="1" dirty="0">
                <a:solidFill>
                  <a:srgbClr val="4A4E5A"/>
                </a:solidFill>
              </a:rPr>
              <a:t>Planning à respecter pour parvenir aux résultats escomptés. Certains traits de la personnalité des</a:t>
            </a:r>
            <a:endParaRPr lang="en-GB" sz="3400" b="1" dirty="0">
              <a:solidFill>
                <a:srgbClr val="4A4E5A"/>
              </a:solidFill>
            </a:endParaRPr>
          </a:p>
          <a:p>
            <a:pPr marL="0" indent="0">
              <a:buNone/>
            </a:pPr>
            <a:r>
              <a:rPr lang="fr-FR" sz="3400" b="1" dirty="0">
                <a:solidFill>
                  <a:srgbClr val="4A4E5A"/>
                </a:solidFill>
              </a:rPr>
              <a:t>Entrepreneurs peuvent faire en sorte que "leur indépendance est la chose la plus désirable au monde"</a:t>
            </a:r>
            <a:endParaRPr lang="en-GB" sz="3400" b="1" dirty="0">
              <a:solidFill>
                <a:srgbClr val="4A4E5A"/>
              </a:solidFill>
            </a:endParaRPr>
          </a:p>
          <a:p>
            <a:pPr marL="0" indent="0">
              <a:buNone/>
            </a:pPr>
            <a:endParaRPr lang="en-GB" sz="3200" b="1" i="1" u="sng" dirty="0">
              <a:solidFill>
                <a:srgbClr val="4F81BD"/>
              </a:solidFill>
            </a:endParaRPr>
          </a:p>
        </p:txBody>
      </p:sp>
    </p:spTree>
    <p:extLst>
      <p:ext uri="{BB962C8B-B14F-4D97-AF65-F5344CB8AC3E}">
        <p14:creationId xmlns:p14="http://schemas.microsoft.com/office/powerpoint/2010/main" val="4381240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443" y="2370160"/>
            <a:ext cx="11655757" cy="4262651"/>
          </a:xfrm>
        </p:spPr>
        <p:txBody>
          <a:bodyPr/>
          <a:lstStyle/>
          <a:p>
            <a:pPr marL="0" indent="0">
              <a:buNone/>
            </a:pPr>
            <a:r>
              <a:rPr lang="fr-FR" b="1" dirty="0"/>
              <a:t>Ensuite, l'entrepreneur a la possibilité d'agir selon ses propres idées et initiatives</a:t>
            </a:r>
            <a:endParaRPr lang="en-GB" b="1" dirty="0"/>
          </a:p>
          <a:p>
            <a:pPr marL="0" indent="0">
              <a:buNone/>
            </a:pPr>
            <a:r>
              <a:rPr lang="fr-FR" b="1" dirty="0" smtClean="0"/>
              <a:t>Le </a:t>
            </a:r>
            <a:r>
              <a:rPr lang="fr-FR" b="1" dirty="0"/>
              <a:t>statut d'entrepreneur permet d'échapper aux contraintes parfois trop fortes</a:t>
            </a:r>
            <a:endParaRPr lang="en-GB" b="1" dirty="0"/>
          </a:p>
          <a:p>
            <a:pPr marL="0" indent="0">
              <a:buNone/>
            </a:pPr>
            <a:r>
              <a:rPr lang="fr-FR" b="1" dirty="0"/>
              <a:t>Qu’un travailleur peut subir dans son environnement professionnel. Cette notion est à rapprocher de</a:t>
            </a:r>
            <a:endParaRPr lang="en-GB" b="1" dirty="0"/>
          </a:p>
          <a:p>
            <a:pPr marL="0" indent="0">
              <a:buNone/>
            </a:pPr>
            <a:r>
              <a:rPr lang="fr-FR" b="1" dirty="0"/>
              <a:t>L’accomplissement personnel, étant entendu que le changement de statut est perçu comme une</a:t>
            </a:r>
            <a:endParaRPr lang="en-GB" b="1" dirty="0"/>
          </a:p>
          <a:p>
            <a:pPr marL="0" indent="0">
              <a:buNone/>
            </a:pPr>
            <a:r>
              <a:rPr lang="fr-FR" b="1" dirty="0"/>
              <a:t>Échappatoire à des conditions de travail trop pénibles. "Le souhait d'indépendance et la frustration</a:t>
            </a:r>
            <a:endParaRPr lang="en-GB" b="1" dirty="0"/>
          </a:p>
          <a:p>
            <a:pPr marL="0" indent="0">
              <a:buNone/>
            </a:pPr>
            <a:r>
              <a:rPr lang="fr-FR" b="1" dirty="0"/>
              <a:t>Engendrée par l'ancienne organisation se rangent parmi les raisons les plus souvent citées" pour la</a:t>
            </a:r>
            <a:endParaRPr lang="en-GB" b="1" dirty="0"/>
          </a:p>
          <a:p>
            <a:pPr marL="0" indent="0">
              <a:buNone/>
            </a:pPr>
            <a:r>
              <a:rPr lang="fr-FR" b="1" dirty="0"/>
              <a:t>Création </a:t>
            </a:r>
            <a:r>
              <a:rPr lang="fr-FR" b="1" dirty="0" smtClean="0"/>
              <a:t>d'entreprise.</a:t>
            </a:r>
            <a:endParaRPr lang="en-GB" b="1" dirty="0"/>
          </a:p>
          <a:p>
            <a:pPr marL="0" indent="0">
              <a:buNone/>
            </a:pPr>
            <a:r>
              <a:rPr lang="fr-FR" b="1" dirty="0"/>
              <a:t>Finalement, le fait d'être son propre patron </a:t>
            </a:r>
            <a:r>
              <a:rPr lang="fr-FR" b="1" dirty="0" smtClean="0"/>
              <a:t>est </a:t>
            </a:r>
            <a:r>
              <a:rPr lang="fr-FR" b="1" dirty="0"/>
              <a:t>également</a:t>
            </a:r>
            <a:endParaRPr lang="en-GB" b="1" dirty="0"/>
          </a:p>
          <a:p>
            <a:pPr marL="0" indent="0">
              <a:buNone/>
            </a:pPr>
            <a:r>
              <a:rPr lang="fr-FR" b="1" dirty="0"/>
              <a:t>La garantie d'un emploi stable pour l'entrepreneur.</a:t>
            </a:r>
            <a:endParaRPr lang="en-GB" b="1" dirty="0"/>
          </a:p>
          <a:p>
            <a:endParaRPr lang="en-GB" dirty="0"/>
          </a:p>
        </p:txBody>
      </p:sp>
    </p:spTree>
    <p:extLst>
      <p:ext uri="{BB962C8B-B14F-4D97-AF65-F5344CB8AC3E}">
        <p14:creationId xmlns:p14="http://schemas.microsoft.com/office/powerpoint/2010/main" val="7542901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404" y="1287127"/>
            <a:ext cx="8907049" cy="851023"/>
          </a:xfrm>
        </p:spPr>
        <p:txBody>
          <a:bodyPr/>
          <a:lstStyle/>
          <a:p>
            <a:r>
              <a:rPr lang="en-GB" dirty="0" smtClean="0"/>
              <a:t>Plan de notre sujet </a:t>
            </a:r>
            <a:endParaRPr lang="en-GB" dirty="0"/>
          </a:p>
        </p:txBody>
      </p:sp>
      <p:sp>
        <p:nvSpPr>
          <p:cNvPr id="3" name="Content Placeholder 2"/>
          <p:cNvSpPr>
            <a:spLocks noGrp="1"/>
          </p:cNvSpPr>
          <p:nvPr>
            <p:ph idx="1"/>
          </p:nvPr>
        </p:nvSpPr>
        <p:spPr>
          <a:xfrm>
            <a:off x="2906404" y="2392908"/>
            <a:ext cx="8770571" cy="4226256"/>
          </a:xfrm>
        </p:spPr>
        <p:txBody>
          <a:bodyPr>
            <a:normAutofit/>
          </a:bodyPr>
          <a:lstStyle/>
          <a:p>
            <a:pPr marL="514350" indent="-514350">
              <a:buFont typeface="+mj-lt"/>
              <a:buAutoNum type="romanUcPeriod"/>
            </a:pPr>
            <a:r>
              <a:rPr lang="en-GB" sz="2400" b="1" dirty="0" smtClean="0"/>
              <a:t>Notion de l’entrepreneur </a:t>
            </a:r>
          </a:p>
          <a:p>
            <a:pPr marL="514350" indent="-514350">
              <a:buFont typeface="+mj-lt"/>
              <a:buAutoNum type="romanUcPeriod"/>
            </a:pPr>
            <a:r>
              <a:rPr lang="en-GB" sz="2400" b="1" dirty="0" smtClean="0"/>
              <a:t>Definition de l’entrepreneur</a:t>
            </a:r>
          </a:p>
          <a:p>
            <a:pPr marL="514350" indent="-514350">
              <a:buFont typeface="+mj-lt"/>
              <a:buAutoNum type="romanUcPeriod"/>
            </a:pPr>
            <a:r>
              <a:rPr lang="en-GB" sz="2400" b="1" dirty="0" smtClean="0"/>
              <a:t>Les caract</a:t>
            </a:r>
            <a:r>
              <a:rPr lang="ar-MA" sz="2400" b="1" dirty="0" smtClean="0"/>
              <a:t>é</a:t>
            </a:r>
            <a:r>
              <a:rPr lang="en-GB" sz="2400" b="1" dirty="0" smtClean="0"/>
              <a:t>ristiques d’entrepreneur </a:t>
            </a:r>
          </a:p>
          <a:p>
            <a:pPr marL="514350" indent="-514350">
              <a:buFont typeface="+mj-lt"/>
              <a:buAutoNum type="romanUcPeriod"/>
            </a:pPr>
            <a:r>
              <a:rPr lang="en-GB" sz="2400" b="1" dirty="0" smtClean="0"/>
              <a:t>Les qualit</a:t>
            </a:r>
            <a:r>
              <a:rPr lang="fr-FR" sz="2400" b="1" dirty="0" smtClean="0"/>
              <a:t>é</a:t>
            </a:r>
            <a:r>
              <a:rPr lang="en-GB" sz="2400" b="1" dirty="0" smtClean="0"/>
              <a:t>s requises </a:t>
            </a:r>
          </a:p>
          <a:p>
            <a:pPr marL="514350" indent="-514350">
              <a:buFont typeface="+mj-lt"/>
              <a:buAutoNum type="romanUcPeriod"/>
            </a:pPr>
            <a:r>
              <a:rPr lang="en-GB" sz="2400" b="1" dirty="0" smtClean="0"/>
              <a:t>Les motivations de l’entrepreneur </a:t>
            </a:r>
          </a:p>
          <a:p>
            <a:pPr marL="514350" indent="-514350">
              <a:buFont typeface="+mj-lt"/>
              <a:buAutoNum type="romanUcPeriod"/>
            </a:pPr>
            <a:r>
              <a:rPr lang="en-GB" sz="2400" b="1" dirty="0" smtClean="0"/>
              <a:t>Les objectifs d’un entrepreneur </a:t>
            </a:r>
          </a:p>
          <a:p>
            <a:pPr marL="514350" indent="-514350">
              <a:buFont typeface="+mj-lt"/>
              <a:buAutoNum type="romanUcPeriod"/>
            </a:pPr>
            <a:r>
              <a:rPr lang="en-GB" sz="2400" b="1" dirty="0" smtClean="0"/>
              <a:t>Vision strat</a:t>
            </a:r>
            <a:r>
              <a:rPr lang="fr-FR" sz="2400" b="1" dirty="0" smtClean="0"/>
              <a:t>é</a:t>
            </a:r>
            <a:r>
              <a:rPr lang="en-GB" sz="2400" b="1" dirty="0" smtClean="0"/>
              <a:t>gique d’un entrepreneur </a:t>
            </a:r>
          </a:p>
          <a:p>
            <a:pPr marL="514350" indent="-514350">
              <a:buFont typeface="+mj-lt"/>
              <a:buAutoNum type="romanUcPeriod"/>
            </a:pPr>
            <a:r>
              <a:rPr lang="en-GB" sz="2400" b="1" dirty="0" smtClean="0"/>
              <a:t>Conclusion </a:t>
            </a:r>
          </a:p>
          <a:p>
            <a:pPr marL="514350" indent="-514350">
              <a:buFont typeface="+mj-lt"/>
              <a:buAutoNum type="romanUcPeriod"/>
            </a:pPr>
            <a:endParaRPr lang="en-GB" dirty="0"/>
          </a:p>
        </p:txBody>
      </p:sp>
    </p:spTree>
    <p:extLst>
      <p:ext uri="{BB962C8B-B14F-4D97-AF65-F5344CB8AC3E}">
        <p14:creationId xmlns:p14="http://schemas.microsoft.com/office/powerpoint/2010/main" val="4051559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046" y="2374720"/>
            <a:ext cx="8770571" cy="4271740"/>
          </a:xfrm>
        </p:spPr>
        <p:txBody>
          <a:bodyPr>
            <a:normAutofit fontScale="85000" lnSpcReduction="20000"/>
          </a:bodyPr>
          <a:lstStyle/>
          <a:p>
            <a:pPr marL="0" indent="0">
              <a:buNone/>
            </a:pPr>
            <a:r>
              <a:rPr lang="fr-FR" sz="2100" b="1" dirty="0"/>
              <a:t>Le poids de la tradition familiale pèse lourd sur les motivations avouées des</a:t>
            </a:r>
            <a:endParaRPr lang="en-GB" sz="2100" b="1" dirty="0"/>
          </a:p>
          <a:p>
            <a:pPr marL="0" indent="0">
              <a:buNone/>
            </a:pPr>
            <a:r>
              <a:rPr lang="fr-FR" sz="2100" b="1" dirty="0"/>
              <a:t>Nouveaux entrepreneurs. L'environnement familial peut exercer une double influence</a:t>
            </a:r>
            <a:r>
              <a:rPr lang="fr-FR" sz="2100" b="1" dirty="0" smtClean="0"/>
              <a:t>:</a:t>
            </a:r>
          </a:p>
          <a:p>
            <a:pPr marL="0" indent="0">
              <a:buNone/>
            </a:pPr>
            <a:endParaRPr lang="en-GB" sz="2100" b="1" dirty="0"/>
          </a:p>
          <a:p>
            <a:pPr lvl="1">
              <a:buFont typeface="Courier New" panose="02070309020205020404" pitchFamily="49" charset="0"/>
              <a:buChar char="o"/>
            </a:pPr>
            <a:r>
              <a:rPr lang="fr-FR" sz="2000" b="1" dirty="0" smtClean="0"/>
              <a:t>D'une </a:t>
            </a:r>
            <a:r>
              <a:rPr lang="fr-FR" sz="2000" b="1" dirty="0"/>
              <a:t>part, IL peut inciter UN jeune à imiter UN membre de la famille (souvent le père) ET le</a:t>
            </a:r>
            <a:endParaRPr lang="en-GB" sz="2000" b="1" dirty="0"/>
          </a:p>
          <a:p>
            <a:pPr marL="320040" lvl="1" indent="0">
              <a:buNone/>
            </a:pPr>
            <a:r>
              <a:rPr lang="fr-FR" sz="2000" b="1" dirty="0"/>
              <a:t>Décider à créer sa propre affaire. La plupart des entrepreneurs ont des parents qui sont propriétaires ou ont créé </a:t>
            </a:r>
            <a:endParaRPr lang="en-GB" sz="2000" b="1" dirty="0"/>
          </a:p>
          <a:p>
            <a:pPr marL="320040" lvl="1" indent="0">
              <a:buNone/>
            </a:pPr>
            <a:r>
              <a:rPr lang="fr-FR" sz="2000" b="1" dirty="0"/>
              <a:t>Leur propre </a:t>
            </a:r>
            <a:r>
              <a:rPr lang="fr-FR" sz="2000" b="1" dirty="0" smtClean="0"/>
              <a:t>affaire. </a:t>
            </a:r>
            <a:r>
              <a:rPr lang="fr-FR" sz="2000" b="1" dirty="0"/>
              <a:t>"Très souvent, dans un</a:t>
            </a:r>
            <a:endParaRPr lang="en-GB" sz="2000" b="1" dirty="0"/>
          </a:p>
          <a:p>
            <a:pPr marL="320040" lvl="1" indent="0">
              <a:buNone/>
            </a:pPr>
            <a:r>
              <a:rPr lang="fr-FR" sz="2000" b="1" dirty="0"/>
              <a:t>Pays où il y a beaucoup d'entreprises familiales, ce fait est source de création, parce que</a:t>
            </a:r>
            <a:endParaRPr lang="en-GB" sz="2000" b="1" dirty="0"/>
          </a:p>
          <a:p>
            <a:pPr marL="320040" lvl="1" indent="0">
              <a:buNone/>
            </a:pPr>
            <a:r>
              <a:rPr lang="fr-FR" sz="2000" b="1" dirty="0"/>
              <a:t>Le fils est comme le père, il crée un entreprise" (Sweeney, 1982). "L'environnement le</a:t>
            </a:r>
            <a:endParaRPr lang="en-GB" sz="2000" b="1" dirty="0"/>
          </a:p>
          <a:p>
            <a:pPr marL="320040" lvl="1" indent="0">
              <a:buNone/>
            </a:pPr>
            <a:r>
              <a:rPr lang="fr-FR" sz="2000" b="1" dirty="0"/>
              <a:t>Plus favorable pour un candidat créateur semble être un milieu familial qui associe une</a:t>
            </a:r>
            <a:endParaRPr lang="en-GB" sz="2000" b="1" dirty="0"/>
          </a:p>
          <a:p>
            <a:pPr marL="320040" lvl="1" indent="0">
              <a:buNone/>
            </a:pPr>
            <a:r>
              <a:rPr lang="fr-FR" sz="2000" b="1" dirty="0"/>
              <a:t>Image positive à l'entreprise privée</a:t>
            </a:r>
            <a:r>
              <a:rPr lang="fr-FR" sz="2000" b="1" dirty="0" smtClean="0"/>
              <a:t>".</a:t>
            </a:r>
            <a:endParaRPr lang="en-GB" sz="2000" b="1" dirty="0"/>
          </a:p>
        </p:txBody>
      </p:sp>
      <p:sp>
        <p:nvSpPr>
          <p:cNvPr id="4" name="Rectangle 3"/>
          <p:cNvSpPr/>
          <p:nvPr/>
        </p:nvSpPr>
        <p:spPr>
          <a:xfrm>
            <a:off x="3020704" y="436728"/>
            <a:ext cx="8498006" cy="2308324"/>
          </a:xfrm>
          <a:prstGeom prst="rect">
            <a:avLst/>
          </a:prstGeom>
        </p:spPr>
        <p:txBody>
          <a:bodyPr wrap="square">
            <a:spAutoFit/>
          </a:bodyPr>
          <a:lstStyle/>
          <a:p>
            <a:pPr marL="914400" indent="-914400">
              <a:buFont typeface="+mj-lt"/>
              <a:buAutoNum type="alphaUcPeriod" startAt="2"/>
            </a:pPr>
            <a:r>
              <a:rPr lang="en-GB" sz="4800" b="1" dirty="0">
                <a:solidFill>
                  <a:srgbClr val="4A4E5A"/>
                </a:solidFill>
              </a:rPr>
              <a:t>Les motivations d'ordre familial</a:t>
            </a:r>
            <a:br>
              <a:rPr lang="en-GB" sz="4800" b="1" dirty="0">
                <a:solidFill>
                  <a:srgbClr val="4A4E5A"/>
                </a:solidFill>
              </a:rPr>
            </a:br>
            <a:endParaRPr lang="en-GB" sz="4800" dirty="0">
              <a:solidFill>
                <a:srgbClr val="4A4E5A"/>
              </a:solidFill>
            </a:endParaRPr>
          </a:p>
        </p:txBody>
      </p:sp>
    </p:spTree>
    <p:extLst>
      <p:ext uri="{BB962C8B-B14F-4D97-AF65-F5344CB8AC3E}">
        <p14:creationId xmlns:p14="http://schemas.microsoft.com/office/powerpoint/2010/main" val="28068068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052" y="2479344"/>
            <a:ext cx="8770571" cy="2270077"/>
          </a:xfrm>
        </p:spPr>
        <p:txBody>
          <a:bodyPr/>
          <a:lstStyle/>
          <a:p>
            <a:pPr>
              <a:buFont typeface="Courier New" panose="02070309020205020404" pitchFamily="49" charset="0"/>
              <a:buChar char="o"/>
            </a:pPr>
            <a:r>
              <a:rPr lang="fr-FR" sz="2400" b="1" dirty="0" smtClean="0"/>
              <a:t>D'autre </a:t>
            </a:r>
            <a:r>
              <a:rPr lang="fr-FR" sz="2400" b="1" dirty="0"/>
              <a:t>part, reprendre ET agrandir l'affaire familiale EST souvent considéré comme UN</a:t>
            </a:r>
            <a:endParaRPr lang="en-GB" sz="2400" b="1" dirty="0"/>
          </a:p>
          <a:p>
            <a:pPr marL="0" indent="0">
              <a:buNone/>
            </a:pPr>
            <a:r>
              <a:rPr lang="fr-FR" sz="2400" b="1" dirty="0"/>
              <a:t>"must" qui pousse les enfants à continuer l'oeuvre de leurs </a:t>
            </a:r>
            <a:r>
              <a:rPr lang="fr-FR" sz="2400" b="1" dirty="0" smtClean="0"/>
              <a:t>aînés.</a:t>
            </a:r>
            <a:endParaRPr lang="en-GB" sz="2400" b="1" dirty="0"/>
          </a:p>
          <a:p>
            <a:endParaRPr lang="en-GB" dirty="0"/>
          </a:p>
        </p:txBody>
      </p:sp>
    </p:spTree>
    <p:extLst>
      <p:ext uri="{BB962C8B-B14F-4D97-AF65-F5344CB8AC3E}">
        <p14:creationId xmlns:p14="http://schemas.microsoft.com/office/powerpoint/2010/main" val="3206533781"/>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lphaUcPeriod" startAt="3"/>
            </a:pPr>
            <a:r>
              <a:rPr lang="en-GB" b="1" dirty="0"/>
              <a:t>Les motivations d'ordre </a:t>
            </a:r>
            <a:r>
              <a:rPr lang="en-GB" b="1" dirty="0" smtClean="0"/>
              <a:t>financier</a:t>
            </a:r>
            <a:r>
              <a:rPr lang="en-GB" b="1" dirty="0"/>
              <a:t/>
            </a:r>
            <a:br>
              <a:rPr lang="en-GB" b="1" dirty="0"/>
            </a:br>
            <a:endParaRPr lang="en-GB" dirty="0"/>
          </a:p>
        </p:txBody>
      </p:sp>
      <p:sp>
        <p:nvSpPr>
          <p:cNvPr id="3" name="Content Placeholder 2"/>
          <p:cNvSpPr>
            <a:spLocks noGrp="1"/>
          </p:cNvSpPr>
          <p:nvPr>
            <p:ph idx="1"/>
          </p:nvPr>
        </p:nvSpPr>
        <p:spPr>
          <a:xfrm>
            <a:off x="2933700" y="2260979"/>
            <a:ext cx="8770571" cy="4303593"/>
          </a:xfrm>
        </p:spPr>
        <p:txBody>
          <a:bodyPr>
            <a:noAutofit/>
          </a:bodyPr>
          <a:lstStyle/>
          <a:p>
            <a:pPr>
              <a:buFont typeface="Wingdings" panose="05000000000000000000" pitchFamily="2" charset="2"/>
              <a:buChar char="v"/>
            </a:pPr>
            <a:r>
              <a:rPr lang="fr-FR" sz="3600" b="1" dirty="0">
                <a:solidFill>
                  <a:srgbClr val="4F81BD"/>
                </a:solidFill>
              </a:rPr>
              <a:t>Alte</a:t>
            </a:r>
            <a:r>
              <a:rPr lang="fr-FR" sz="3600" b="1" i="1" dirty="0">
                <a:solidFill>
                  <a:srgbClr val="4F81BD"/>
                </a:solidFill>
              </a:rPr>
              <a:t>rnative au chômage</a:t>
            </a:r>
            <a:r>
              <a:rPr lang="fr-FR" sz="3600" b="1" i="1" dirty="0" smtClean="0">
                <a:solidFill>
                  <a:srgbClr val="4F81BD"/>
                </a:solidFill>
              </a:rPr>
              <a:t>:</a:t>
            </a:r>
          </a:p>
          <a:p>
            <a:pPr marL="0" indent="0">
              <a:buNone/>
            </a:pPr>
            <a:r>
              <a:rPr lang="fr-FR" sz="1600" b="1" dirty="0"/>
              <a:t>Le licenciement peut avoir un rôle déclencheur, surtout s'il est associé à une</a:t>
            </a:r>
            <a:endParaRPr lang="en-GB" sz="1600" b="1" dirty="0"/>
          </a:p>
          <a:p>
            <a:pPr marL="0" indent="0">
              <a:buNone/>
            </a:pPr>
            <a:r>
              <a:rPr lang="fr-FR" sz="1600" b="1" dirty="0"/>
              <a:t>opportunité de reprendre une affaire. En effet, certaines personnes sont prêtes à tout pour éviter de</a:t>
            </a:r>
            <a:endParaRPr lang="en-GB" sz="1600" b="1" dirty="0"/>
          </a:p>
          <a:p>
            <a:pPr marL="0" indent="0">
              <a:buNone/>
            </a:pPr>
            <a:r>
              <a:rPr lang="fr-FR" sz="1600" b="1" dirty="0"/>
              <a:t>rester sans </a:t>
            </a:r>
            <a:r>
              <a:rPr lang="fr-FR" sz="1600" b="1" dirty="0" smtClean="0"/>
              <a:t>emploi, </a:t>
            </a:r>
            <a:r>
              <a:rPr lang="fr-FR" sz="1600" b="1" dirty="0"/>
              <a:t>et le statut d'entrepreneur leur permet d'échapper aux contraintes de</a:t>
            </a:r>
            <a:endParaRPr lang="en-GB" sz="1600" b="1" dirty="0"/>
          </a:p>
          <a:p>
            <a:pPr marL="0" indent="0">
              <a:buNone/>
            </a:pPr>
            <a:r>
              <a:rPr lang="fr-FR" sz="1600" b="1" dirty="0"/>
              <a:t>l'environnement.</a:t>
            </a:r>
            <a:endParaRPr lang="en-GB" sz="1600" b="1" dirty="0"/>
          </a:p>
          <a:p>
            <a:pPr marL="0" indent="0">
              <a:buNone/>
            </a:pPr>
            <a:r>
              <a:rPr lang="fr-FR" sz="1600" b="1" dirty="0"/>
              <a:t>Pour certains personnes, devenir entrepreneur peut provenir d'une nécessité "de</a:t>
            </a:r>
            <a:endParaRPr lang="en-GB" sz="1600" b="1" dirty="0"/>
          </a:p>
          <a:p>
            <a:pPr marL="0" indent="0">
              <a:buNone/>
            </a:pPr>
            <a:r>
              <a:rPr lang="fr-FR" sz="1600" b="1" dirty="0"/>
              <a:t>créer un emploi qu'il a renoncé à trouver par ailleurs". Pour l'initiateur de ce type de projet, il s'agit</a:t>
            </a:r>
            <a:endParaRPr lang="en-GB" sz="1600" b="1" dirty="0"/>
          </a:p>
          <a:p>
            <a:pPr marL="0" indent="0">
              <a:buNone/>
            </a:pPr>
            <a:r>
              <a:rPr lang="fr-FR" sz="1600" b="1" dirty="0"/>
              <a:t>de créer plus son emploi qu'une </a:t>
            </a:r>
            <a:r>
              <a:rPr lang="fr-FR" sz="1600" b="1" dirty="0" smtClean="0"/>
              <a:t>entreprise. </a:t>
            </a:r>
            <a:r>
              <a:rPr lang="fr-FR" sz="1600" b="1" dirty="0"/>
              <a:t>Certains créateurs sont des chômeurs de</a:t>
            </a:r>
            <a:endParaRPr lang="en-GB" sz="1600" b="1" dirty="0"/>
          </a:p>
          <a:p>
            <a:pPr marL="0" indent="0">
              <a:buNone/>
            </a:pPr>
            <a:r>
              <a:rPr lang="fr-FR" sz="1600" b="1" dirty="0"/>
              <a:t>longue durée n'ayant généralement pas d'autre issue que de tenter de créer leur propre </a:t>
            </a:r>
            <a:r>
              <a:rPr lang="fr-FR" sz="1600" b="1" dirty="0" smtClean="0"/>
              <a:t>emploi.</a:t>
            </a:r>
            <a:endParaRPr lang="en-GB" sz="1600" b="1" dirty="0"/>
          </a:p>
          <a:p>
            <a:pPr marL="0" indent="0">
              <a:buNone/>
            </a:pPr>
            <a:endParaRPr lang="en-GB" sz="1600" b="1" dirty="0">
              <a:solidFill>
                <a:srgbClr val="4F81BD"/>
              </a:solidFill>
            </a:endParaRPr>
          </a:p>
        </p:txBody>
      </p:sp>
    </p:spTree>
    <p:extLst>
      <p:ext uri="{BB962C8B-B14F-4D97-AF65-F5344CB8AC3E}">
        <p14:creationId xmlns:p14="http://schemas.microsoft.com/office/powerpoint/2010/main" val="2949467921"/>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2438400"/>
            <a:ext cx="8980796" cy="4167116"/>
          </a:xfrm>
        </p:spPr>
        <p:txBody>
          <a:bodyPr>
            <a:normAutofit/>
          </a:bodyPr>
          <a:lstStyle/>
          <a:p>
            <a:pPr>
              <a:buFont typeface="Wingdings" panose="05000000000000000000" pitchFamily="2" charset="2"/>
              <a:buChar char="v"/>
            </a:pPr>
            <a:r>
              <a:rPr lang="fr-FR" sz="3200" b="1" i="1" dirty="0">
                <a:solidFill>
                  <a:srgbClr val="4F81BD"/>
                </a:solidFill>
              </a:rPr>
              <a:t>Les incitants financiers</a:t>
            </a:r>
            <a:r>
              <a:rPr lang="fr-FR" sz="3200" b="1" i="1" dirty="0" smtClean="0">
                <a:solidFill>
                  <a:srgbClr val="4F81BD"/>
                </a:solidFill>
              </a:rPr>
              <a:t>:</a:t>
            </a:r>
          </a:p>
          <a:p>
            <a:pPr marL="0" indent="0">
              <a:buNone/>
            </a:pPr>
            <a:r>
              <a:rPr lang="fr-FR" b="1" dirty="0"/>
              <a:t>La recherche d'un enrichissement personnel, même si elle n'est pas le principal</a:t>
            </a:r>
            <a:endParaRPr lang="en-GB" b="1" dirty="0"/>
          </a:p>
          <a:p>
            <a:pPr marL="0" indent="0">
              <a:buNone/>
            </a:pPr>
            <a:r>
              <a:rPr lang="fr-FR" b="1" dirty="0"/>
              <a:t>argument avancé par les entrepreneurs, n'est pas pour autant absente de leurs préoccupations. Les</a:t>
            </a:r>
            <a:endParaRPr lang="en-GB" b="1" dirty="0"/>
          </a:p>
          <a:p>
            <a:pPr marL="0" indent="0">
              <a:buNone/>
            </a:pPr>
            <a:r>
              <a:rPr lang="fr-FR" b="1" dirty="0"/>
              <a:t>études empiriques effectuées sur le sujet ont démontré que certaines personnes peuvent être</a:t>
            </a:r>
            <a:endParaRPr lang="en-GB" b="1" dirty="0"/>
          </a:p>
          <a:p>
            <a:pPr marL="0" indent="0">
              <a:buNone/>
            </a:pPr>
            <a:r>
              <a:rPr lang="fr-FR" b="1" dirty="0"/>
              <a:t>motivées par la recherche d'un salaire plus élevé ou de compensations </a:t>
            </a:r>
            <a:r>
              <a:rPr lang="fr-FR" b="1" dirty="0" smtClean="0"/>
              <a:t>financières</a:t>
            </a:r>
            <a:endParaRPr lang="en-GB" b="1" dirty="0"/>
          </a:p>
          <a:p>
            <a:pPr marL="0" indent="0">
              <a:buNone/>
            </a:pPr>
            <a:r>
              <a:rPr lang="fr-FR" b="1" dirty="0"/>
              <a:t>Le statut d'entrepreneur apparaît à certains comme un moyen d'atteindre une indépendance </a:t>
            </a:r>
            <a:r>
              <a:rPr lang="fr-FR" b="1" dirty="0" smtClean="0"/>
              <a:t>financière.</a:t>
            </a:r>
            <a:endParaRPr lang="en-GB" b="1" dirty="0"/>
          </a:p>
          <a:p>
            <a:pPr marL="0" indent="0">
              <a:buNone/>
            </a:pPr>
            <a:endParaRPr lang="en-GB" sz="3200" b="1" i="1" dirty="0">
              <a:solidFill>
                <a:srgbClr val="4F81BD"/>
              </a:solidFill>
            </a:endParaRPr>
          </a:p>
        </p:txBody>
      </p:sp>
    </p:spTree>
    <p:extLst>
      <p:ext uri="{BB962C8B-B14F-4D97-AF65-F5344CB8AC3E}">
        <p14:creationId xmlns:p14="http://schemas.microsoft.com/office/powerpoint/2010/main" val="2265236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invX="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005074"/>
            <a:ext cx="8770571" cy="1560716"/>
          </a:xfrm>
        </p:spPr>
        <p:txBody>
          <a:bodyPr>
            <a:normAutofit fontScale="90000"/>
          </a:bodyPr>
          <a:lstStyle/>
          <a:p>
            <a:pPr marL="857250" indent="-857250">
              <a:buFont typeface="+mj-lt"/>
              <a:buAutoNum type="romanUcPeriod" startAt="6"/>
            </a:pPr>
            <a:r>
              <a:rPr lang="en-GB" b="1" dirty="0"/>
              <a:t>Les objectifs d’un entrepreneur </a:t>
            </a:r>
            <a:br>
              <a:rPr lang="en-GB" b="1" dirty="0"/>
            </a:br>
            <a:endParaRPr lang="en-GB" dirty="0"/>
          </a:p>
        </p:txBody>
      </p:sp>
      <p:sp>
        <p:nvSpPr>
          <p:cNvPr id="3" name="Content Placeholder 2"/>
          <p:cNvSpPr>
            <a:spLocks noGrp="1"/>
          </p:cNvSpPr>
          <p:nvPr>
            <p:ph idx="1"/>
          </p:nvPr>
        </p:nvSpPr>
        <p:spPr/>
        <p:txBody>
          <a:bodyPr>
            <a:normAutofit fontScale="92500"/>
          </a:bodyPr>
          <a:lstStyle/>
          <a:p>
            <a:pPr marL="0" indent="0">
              <a:buNone/>
            </a:pPr>
            <a:r>
              <a:rPr lang="fr-FR" sz="2800" b="1" dirty="0" smtClean="0">
                <a:solidFill>
                  <a:srgbClr val="4A4E5A"/>
                </a:solidFill>
              </a:rPr>
              <a:t>l'objectif </a:t>
            </a:r>
            <a:r>
              <a:rPr lang="fr-FR" sz="2800" b="1" dirty="0">
                <a:solidFill>
                  <a:srgbClr val="4A4E5A"/>
                </a:solidFill>
              </a:rPr>
              <a:t>est un mode opératoire choisi par l'entrepreneur pour lui permettre de réaliser la vision</a:t>
            </a:r>
            <a:endParaRPr lang="en-GB" sz="2800" b="1" dirty="0">
              <a:solidFill>
                <a:srgbClr val="4A4E5A"/>
              </a:solidFill>
            </a:endParaRPr>
          </a:p>
          <a:p>
            <a:pPr marL="0" indent="0">
              <a:buNone/>
            </a:pPr>
            <a:r>
              <a:rPr lang="fr-FR" sz="2800" b="1" dirty="0">
                <a:solidFill>
                  <a:srgbClr val="4A4E5A"/>
                </a:solidFill>
              </a:rPr>
              <a:t>stratégique qu'il a du développement de son entreprise. En lui-même, l'objectif contient une notion</a:t>
            </a:r>
            <a:endParaRPr lang="en-GB" sz="2800" b="1" dirty="0">
              <a:solidFill>
                <a:srgbClr val="4A4E5A"/>
              </a:solidFill>
            </a:endParaRPr>
          </a:p>
          <a:p>
            <a:pPr marL="0" indent="0">
              <a:buNone/>
            </a:pPr>
            <a:r>
              <a:rPr lang="fr-FR" sz="2800" b="1" dirty="0">
                <a:solidFill>
                  <a:srgbClr val="4A4E5A"/>
                </a:solidFill>
              </a:rPr>
              <a:t>d'horizon de temps (court, moyen ou long terme), qui jalonne les différents stades du cheminement</a:t>
            </a:r>
            <a:endParaRPr lang="en-GB" sz="2800" b="1" dirty="0">
              <a:solidFill>
                <a:srgbClr val="4A4E5A"/>
              </a:solidFill>
            </a:endParaRPr>
          </a:p>
          <a:p>
            <a:pPr marL="0" indent="0">
              <a:buNone/>
            </a:pPr>
            <a:r>
              <a:rPr lang="fr-FR" sz="2800" b="1" dirty="0">
                <a:solidFill>
                  <a:srgbClr val="4A4E5A"/>
                </a:solidFill>
              </a:rPr>
              <a:t>dans la réalisation de la vision stratégique de l'entrepreneur.</a:t>
            </a:r>
            <a:endParaRPr lang="en-GB" sz="2800" b="1" dirty="0">
              <a:solidFill>
                <a:srgbClr val="4A4E5A"/>
              </a:solidFill>
            </a:endParaRPr>
          </a:p>
          <a:p>
            <a:endParaRPr lang="en-GB" dirty="0"/>
          </a:p>
        </p:txBody>
      </p:sp>
    </p:spTree>
    <p:extLst>
      <p:ext uri="{BB962C8B-B14F-4D97-AF65-F5344CB8AC3E}">
        <p14:creationId xmlns:p14="http://schemas.microsoft.com/office/powerpoint/2010/main" val="650418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4.1)La </a:t>
            </a:r>
            <a:r>
              <a:rPr lang="fr-FR" dirty="0"/>
              <a:t>satisfaction des clients et la qualité :</a:t>
            </a:r>
            <a:endParaRPr lang="en-GB" dirty="0"/>
          </a:p>
        </p:txBody>
      </p:sp>
      <p:sp>
        <p:nvSpPr>
          <p:cNvPr id="3" name="Content Placeholder 2"/>
          <p:cNvSpPr>
            <a:spLocks noGrp="1"/>
          </p:cNvSpPr>
          <p:nvPr>
            <p:ph idx="1"/>
          </p:nvPr>
        </p:nvSpPr>
        <p:spPr>
          <a:xfrm>
            <a:off x="2933700" y="2424752"/>
            <a:ext cx="8770571" cy="4194412"/>
          </a:xfrm>
        </p:spPr>
        <p:txBody>
          <a:bodyPr>
            <a:normAutofit fontScale="92500" lnSpcReduction="10000"/>
          </a:bodyPr>
          <a:lstStyle/>
          <a:p>
            <a:pPr marL="0" indent="0">
              <a:buNone/>
            </a:pPr>
            <a:r>
              <a:rPr lang="fr-FR" sz="2200" b="1" dirty="0"/>
              <a:t>Comme dans toute entreprise, l'entrepreneur essaie avant toute chose de satisfaire</a:t>
            </a:r>
            <a:endParaRPr lang="en-GB" sz="2200" b="1" dirty="0"/>
          </a:p>
          <a:p>
            <a:pPr marL="0" indent="0">
              <a:buNone/>
            </a:pPr>
            <a:r>
              <a:rPr lang="fr-FR" sz="2200" b="1" dirty="0"/>
              <a:t>ses clients, voire d'améliorer le service à la </a:t>
            </a:r>
            <a:r>
              <a:rPr lang="fr-FR" sz="2200" b="1" dirty="0" smtClean="0"/>
              <a:t>clientèle. </a:t>
            </a:r>
            <a:r>
              <a:rPr lang="fr-FR" sz="2200" b="1" dirty="0"/>
              <a:t>Développer</a:t>
            </a:r>
            <a:endParaRPr lang="en-GB" sz="2200" b="1" dirty="0"/>
          </a:p>
          <a:p>
            <a:pPr marL="0" indent="0">
              <a:buNone/>
            </a:pPr>
            <a:r>
              <a:rPr lang="fr-FR" sz="2200" b="1" dirty="0"/>
              <a:t>une bonne image de l'entreprise passe par une démarche de qualité : qualité du produit, qualité de la</a:t>
            </a:r>
            <a:endParaRPr lang="en-GB" sz="2200" b="1" dirty="0"/>
          </a:p>
          <a:p>
            <a:pPr marL="0" indent="0">
              <a:buNone/>
            </a:pPr>
            <a:r>
              <a:rPr lang="fr-FR" sz="2200" b="1" dirty="0"/>
              <a:t>gestion, qualité des conditions de travail.</a:t>
            </a:r>
            <a:endParaRPr lang="en-GB" sz="2200" b="1" dirty="0"/>
          </a:p>
          <a:p>
            <a:pPr marL="0" indent="0">
              <a:buNone/>
            </a:pPr>
            <a:r>
              <a:rPr lang="fr-FR" sz="2200" b="1" dirty="0"/>
              <a:t>Une petite entreprise n'a guère la possibilité de bénéficier d'économies d'échelles</a:t>
            </a:r>
            <a:endParaRPr lang="en-GB" sz="2200" b="1" dirty="0"/>
          </a:p>
          <a:p>
            <a:pPr marL="0" indent="0">
              <a:buNone/>
            </a:pPr>
            <a:r>
              <a:rPr lang="fr-FR" sz="2200" b="1" dirty="0"/>
              <a:t>mais cherche par contre une niche dans le marché où elle pourra fidéliser sa clientèle par la confiance</a:t>
            </a:r>
            <a:endParaRPr lang="en-GB" sz="2200" b="1" dirty="0"/>
          </a:p>
          <a:p>
            <a:pPr marL="0" indent="0">
              <a:buNone/>
            </a:pPr>
            <a:r>
              <a:rPr lang="fr-FR" sz="2200" b="1" dirty="0"/>
              <a:t>et la qualité.</a:t>
            </a:r>
            <a:endParaRPr lang="en-GB" sz="2200" b="1" dirty="0"/>
          </a:p>
          <a:p>
            <a:endParaRPr lang="en-GB" dirty="0"/>
          </a:p>
        </p:txBody>
      </p:sp>
    </p:spTree>
    <p:extLst>
      <p:ext uri="{BB962C8B-B14F-4D97-AF65-F5344CB8AC3E}">
        <p14:creationId xmlns:p14="http://schemas.microsoft.com/office/powerpoint/2010/main" val="288428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246" y="1321397"/>
            <a:ext cx="8770571" cy="1560716"/>
          </a:xfrm>
        </p:spPr>
        <p:txBody>
          <a:bodyPr>
            <a:normAutofit/>
          </a:bodyPr>
          <a:lstStyle/>
          <a:p>
            <a:r>
              <a:rPr lang="fr-FR" dirty="0" smtClean="0"/>
              <a:t>4.2)L'indépendance </a:t>
            </a:r>
            <a:r>
              <a:rPr lang="fr-FR" dirty="0"/>
              <a:t>financière :</a:t>
            </a:r>
            <a:endParaRPr lang="en-GB" dirty="0"/>
          </a:p>
        </p:txBody>
      </p:sp>
      <p:sp>
        <p:nvSpPr>
          <p:cNvPr id="3" name="Content Placeholder 2"/>
          <p:cNvSpPr>
            <a:spLocks noGrp="1"/>
          </p:cNvSpPr>
          <p:nvPr>
            <p:ph idx="1"/>
          </p:nvPr>
        </p:nvSpPr>
        <p:spPr>
          <a:xfrm>
            <a:off x="382138" y="2279175"/>
            <a:ext cx="11322134" cy="4380931"/>
          </a:xfrm>
        </p:spPr>
        <p:txBody>
          <a:bodyPr>
            <a:normAutofit fontScale="92500" lnSpcReduction="10000"/>
          </a:bodyPr>
          <a:lstStyle/>
          <a:p>
            <a:pPr marL="0" indent="0">
              <a:buNone/>
            </a:pPr>
            <a:r>
              <a:rPr lang="fr-FR" b="1" dirty="0"/>
              <a:t>Un objectif primordial dans le cadre de la PME (Petites et Moyennes Entreprises) est le maintien de l'indépendance</a:t>
            </a:r>
            <a:endParaRPr lang="en-GB" b="1" dirty="0"/>
          </a:p>
          <a:p>
            <a:pPr marL="0" indent="0">
              <a:buNone/>
            </a:pPr>
            <a:r>
              <a:rPr lang="fr-FR" b="1" dirty="0"/>
              <a:t>économique et financière </a:t>
            </a:r>
            <a:r>
              <a:rPr lang="fr-FR" b="1" i="1" dirty="0"/>
              <a:t>8</a:t>
            </a:r>
            <a:r>
              <a:rPr lang="fr-FR" b="1" dirty="0"/>
              <a:t>. Cette volonté d'indépendance suppose la recherche d'une sécurité</a:t>
            </a:r>
            <a:endParaRPr lang="en-GB" b="1" dirty="0"/>
          </a:p>
          <a:p>
            <a:pPr marL="0" indent="0">
              <a:buNone/>
            </a:pPr>
            <a:r>
              <a:rPr lang="fr-FR" b="1" dirty="0"/>
              <a:t>financière et d'avantages financiers qui évitent une dépendance vis-à-vis de personnes extérieures à</a:t>
            </a:r>
            <a:endParaRPr lang="en-GB" b="1" dirty="0"/>
          </a:p>
          <a:p>
            <a:pPr marL="0" indent="0">
              <a:buNone/>
            </a:pPr>
            <a:r>
              <a:rPr lang="fr-FR" b="1" dirty="0"/>
              <a:t>l'organisation. De plus, un effort tout particulier est fourni pour conserver la propriété et la direction</a:t>
            </a:r>
            <a:endParaRPr lang="en-GB" b="1" dirty="0"/>
          </a:p>
          <a:p>
            <a:pPr marL="0" indent="0">
              <a:buNone/>
            </a:pPr>
            <a:r>
              <a:rPr lang="fr-FR" b="1" dirty="0"/>
              <a:t>dans les mains des mêmes personnes, ce qui implique un refus de délégation de pouvoir au sein de</a:t>
            </a:r>
            <a:endParaRPr lang="en-GB" b="1" dirty="0"/>
          </a:p>
          <a:p>
            <a:pPr marL="0" indent="0">
              <a:buNone/>
            </a:pPr>
            <a:r>
              <a:rPr lang="fr-FR" b="1" dirty="0"/>
              <a:t>l'entreprise.</a:t>
            </a:r>
            <a:endParaRPr lang="en-GB" b="1" dirty="0"/>
          </a:p>
          <a:p>
            <a:pPr marL="0" indent="0">
              <a:buNone/>
            </a:pPr>
            <a:r>
              <a:rPr lang="fr-FR" b="1" dirty="0"/>
              <a:t>Le comportement des entrepreneurs se révèle à ce niveau conforme à celui de la "Pecking</a:t>
            </a:r>
            <a:endParaRPr lang="en-GB" b="1" dirty="0"/>
          </a:p>
          <a:p>
            <a:pPr marL="0" indent="0">
              <a:buNone/>
            </a:pPr>
            <a:r>
              <a:rPr lang="fr-FR" b="1" dirty="0"/>
              <a:t>Order </a:t>
            </a:r>
            <a:r>
              <a:rPr lang="fr-FR" b="1" dirty="0" smtClean="0"/>
              <a:t>Theory </a:t>
            </a:r>
            <a:r>
              <a:rPr lang="ar-MA" b="1" dirty="0"/>
              <a:t>"</a:t>
            </a:r>
            <a:r>
              <a:rPr lang="fr-FR" b="1" dirty="0" smtClean="0"/>
              <a:t> </a:t>
            </a:r>
            <a:r>
              <a:rPr lang="fr-FR" b="1" dirty="0"/>
              <a:t>Cette politique repose sur trois hypothèses : une politique de dividendes rigoureuse,</a:t>
            </a:r>
            <a:endParaRPr lang="en-GB" b="1" dirty="0"/>
          </a:p>
          <a:p>
            <a:pPr marL="0" indent="0">
              <a:buNone/>
            </a:pPr>
            <a:r>
              <a:rPr lang="fr-FR" b="1" dirty="0"/>
              <a:t>une préférence pour les sources de financement internes (autofinancement) et une aversion pour</a:t>
            </a:r>
            <a:endParaRPr lang="en-GB" b="1" dirty="0"/>
          </a:p>
          <a:p>
            <a:pPr marL="0" indent="0">
              <a:buNone/>
            </a:pPr>
            <a:r>
              <a:rPr lang="fr-FR" b="1" dirty="0"/>
              <a:t>l'émission d'actions </a:t>
            </a:r>
            <a:r>
              <a:rPr lang="fr-FR" b="1" dirty="0" smtClean="0"/>
              <a:t>nouvelles</a:t>
            </a:r>
            <a:endParaRPr lang="en-GB" dirty="0"/>
          </a:p>
        </p:txBody>
      </p:sp>
    </p:spTree>
    <p:extLst>
      <p:ext uri="{BB962C8B-B14F-4D97-AF65-F5344CB8AC3E}">
        <p14:creationId xmlns:p14="http://schemas.microsoft.com/office/powerpoint/2010/main" val="3019673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2438400"/>
            <a:ext cx="8770571" cy="4289946"/>
          </a:xfrm>
        </p:spPr>
        <p:txBody>
          <a:bodyPr>
            <a:normAutofit fontScale="92500" lnSpcReduction="10000"/>
          </a:bodyPr>
          <a:lstStyle/>
          <a:p>
            <a:pPr marL="0" indent="0">
              <a:buNone/>
            </a:pPr>
            <a:r>
              <a:rPr lang="fr-FR" sz="2100" b="1" dirty="0"/>
              <a:t>Ces assertions sont particulièrement</a:t>
            </a:r>
            <a:endParaRPr lang="en-GB" sz="2100" b="1" dirty="0"/>
          </a:p>
          <a:p>
            <a:pPr marL="0" indent="0">
              <a:buNone/>
            </a:pPr>
            <a:r>
              <a:rPr lang="fr-FR" sz="2100" b="1" dirty="0"/>
              <a:t>d'application pour les PME, spécialement les entreprises familiales. En effet, les entrepreneurs</a:t>
            </a:r>
            <a:endParaRPr lang="en-GB" sz="2100" b="1" dirty="0"/>
          </a:p>
          <a:p>
            <a:pPr marL="0" indent="0">
              <a:buNone/>
            </a:pPr>
            <a:r>
              <a:rPr lang="fr-FR" sz="2100" b="1" dirty="0"/>
              <a:t>expriment une préférence marquée pour l'autofinancement (Donckels, 1989), qui leur permet d'éviter</a:t>
            </a:r>
            <a:endParaRPr lang="en-GB" sz="2100" b="1" dirty="0"/>
          </a:p>
          <a:p>
            <a:pPr marL="0" indent="0">
              <a:buNone/>
            </a:pPr>
            <a:r>
              <a:rPr lang="fr-FR" sz="2100" b="1" dirty="0"/>
              <a:t>toute forme d'endettement à long terme. Comme corollaire, les dividendes sont eux aussi réduits</a:t>
            </a:r>
            <a:endParaRPr lang="en-GB" sz="2100" b="1" dirty="0"/>
          </a:p>
          <a:p>
            <a:pPr marL="0" indent="0">
              <a:buNone/>
            </a:pPr>
            <a:r>
              <a:rPr lang="fr-FR" sz="2100" b="1" dirty="0"/>
              <a:t>pour permettre l'injection d'un maximum de ressources au sein de l'organisation. Par contre, les</a:t>
            </a:r>
            <a:endParaRPr lang="en-GB" sz="2100" b="1" dirty="0"/>
          </a:p>
          <a:p>
            <a:pPr marL="0" indent="0">
              <a:buNone/>
            </a:pPr>
            <a:r>
              <a:rPr lang="fr-FR" sz="2100" b="1" dirty="0"/>
              <a:t>dirigeants ont une aversion toute particulière pour les apports de capitaux par des personnes tierces</a:t>
            </a:r>
            <a:endParaRPr lang="en-GB" sz="2100" b="1" dirty="0"/>
          </a:p>
          <a:p>
            <a:pPr marL="0" indent="0">
              <a:buNone/>
            </a:pPr>
            <a:r>
              <a:rPr lang="fr-FR" sz="2100" b="1" dirty="0"/>
              <a:t>qui pourraient menacer leur indépendance financière et leur pouvoir de gestion.</a:t>
            </a:r>
            <a:endParaRPr lang="en-GB" sz="2100" b="1" dirty="0"/>
          </a:p>
          <a:p>
            <a:endParaRPr lang="en-GB" dirty="0"/>
          </a:p>
        </p:txBody>
      </p:sp>
    </p:spTree>
    <p:extLst>
      <p:ext uri="{BB962C8B-B14F-4D97-AF65-F5344CB8AC3E}">
        <p14:creationId xmlns:p14="http://schemas.microsoft.com/office/powerpoint/2010/main" val="1535769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4.3)La </a:t>
            </a:r>
            <a:r>
              <a:rPr lang="fr-FR" dirty="0"/>
              <a:t>croissance du C.A. et la croissance des bénéfices :</a:t>
            </a:r>
            <a:r>
              <a:rPr lang="en-GB" dirty="0"/>
              <a:t/>
            </a:r>
            <a:br>
              <a:rPr lang="en-GB" dirty="0"/>
            </a:br>
            <a:endParaRPr lang="en-GB" dirty="0"/>
          </a:p>
        </p:txBody>
      </p:sp>
      <p:sp>
        <p:nvSpPr>
          <p:cNvPr id="3" name="Content Placeholder 2"/>
          <p:cNvSpPr>
            <a:spLocks noGrp="1"/>
          </p:cNvSpPr>
          <p:nvPr>
            <p:ph idx="1"/>
          </p:nvPr>
        </p:nvSpPr>
        <p:spPr>
          <a:xfrm>
            <a:off x="191070" y="2438399"/>
            <a:ext cx="11513202" cy="4153469"/>
          </a:xfrm>
        </p:spPr>
        <p:txBody>
          <a:bodyPr>
            <a:noAutofit/>
          </a:bodyPr>
          <a:lstStyle/>
          <a:p>
            <a:pPr marL="0" indent="0">
              <a:buNone/>
            </a:pPr>
            <a:r>
              <a:rPr lang="fr-FR" b="1" dirty="0"/>
              <a:t>Une des finalités principales recherchées par les entrepreneurs est la croissance de</a:t>
            </a:r>
            <a:endParaRPr lang="en-GB" b="1" dirty="0"/>
          </a:p>
          <a:p>
            <a:pPr marL="0" indent="0">
              <a:buNone/>
            </a:pPr>
            <a:r>
              <a:rPr lang="fr-FR" b="1" dirty="0"/>
              <a:t>leur entreprise. Cette croissance de l'organisation s'évalue la plupart du temps par l'intermédiaire du</a:t>
            </a:r>
            <a:endParaRPr lang="en-GB" b="1" dirty="0"/>
          </a:p>
          <a:p>
            <a:pPr marL="0" indent="0">
              <a:buNone/>
            </a:pPr>
            <a:r>
              <a:rPr lang="fr-FR" b="1" dirty="0"/>
              <a:t>chiffre d'affaire ou des bénéfices. L'objectif principal reste d'assurer une rentabilité financière</a:t>
            </a:r>
            <a:endParaRPr lang="en-GB" b="1" dirty="0"/>
          </a:p>
          <a:p>
            <a:pPr marL="0" indent="0">
              <a:buNone/>
            </a:pPr>
            <a:r>
              <a:rPr lang="fr-FR" b="1" dirty="0"/>
              <a:t>suffisante pour couvrir les charges financières de l'entreprise.</a:t>
            </a:r>
            <a:endParaRPr lang="en-GB" b="1" dirty="0"/>
          </a:p>
          <a:p>
            <a:pPr marL="0" indent="0">
              <a:buNone/>
            </a:pPr>
            <a:r>
              <a:rPr lang="fr-FR" b="1" dirty="0"/>
              <a:t>Dans la plupart des cas, la croissance est synonyme pour les chefs d'entreprise de</a:t>
            </a:r>
            <a:endParaRPr lang="en-GB" b="1" dirty="0"/>
          </a:p>
          <a:p>
            <a:pPr marL="0" indent="0">
              <a:buNone/>
            </a:pPr>
            <a:r>
              <a:rPr lang="fr-FR" b="1" dirty="0"/>
              <a:t>croissance interne, c'est-à-dire une croissance obtenue par réinvestissement des ressources existantes</a:t>
            </a:r>
            <a:endParaRPr lang="en-GB" b="1" dirty="0"/>
          </a:p>
          <a:p>
            <a:pPr marL="0" indent="0">
              <a:buNone/>
            </a:pPr>
            <a:r>
              <a:rPr lang="fr-FR" b="1" dirty="0"/>
              <a:t>dans l'entreprise. Ce mode de croissance privilégiant une croissance par accroissement des parts de</a:t>
            </a:r>
            <a:endParaRPr lang="en-GB" b="1" dirty="0"/>
          </a:p>
          <a:p>
            <a:pPr marL="0" indent="0">
              <a:buNone/>
            </a:pPr>
            <a:r>
              <a:rPr lang="fr-FR" b="1" dirty="0"/>
              <a:t>marché et par extension de la gamme, attire les investisseurs extérieurs car c'est "le reflet du potentiel</a:t>
            </a:r>
            <a:endParaRPr lang="en-GB" b="1" dirty="0"/>
          </a:p>
          <a:p>
            <a:pPr marL="0" indent="0">
              <a:buNone/>
            </a:pPr>
            <a:r>
              <a:rPr lang="fr-FR" b="1" dirty="0"/>
              <a:t>de marché de la firme et de son aptitude à l'exploiter" </a:t>
            </a:r>
            <a:r>
              <a:rPr lang="fr-FR" b="1" i="1" dirty="0"/>
              <a:t>9</a:t>
            </a:r>
            <a:r>
              <a:rPr lang="fr-FR" b="1" dirty="0"/>
              <a:t>.</a:t>
            </a:r>
            <a:endParaRPr lang="en-GB" b="1" dirty="0"/>
          </a:p>
          <a:p>
            <a:endParaRPr lang="en-GB" sz="1400" dirty="0"/>
          </a:p>
        </p:txBody>
      </p:sp>
    </p:spTree>
    <p:extLst>
      <p:ext uri="{BB962C8B-B14F-4D97-AF65-F5344CB8AC3E}">
        <p14:creationId xmlns:p14="http://schemas.microsoft.com/office/powerpoint/2010/main" val="34642403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2438399"/>
            <a:ext cx="8770571" cy="4221707"/>
          </a:xfrm>
        </p:spPr>
        <p:txBody>
          <a:bodyPr>
            <a:normAutofit/>
          </a:bodyPr>
          <a:lstStyle/>
          <a:p>
            <a:pPr marL="0" indent="0">
              <a:buNone/>
            </a:pPr>
            <a:r>
              <a:rPr lang="fr-FR" sz="2800" b="1" dirty="0"/>
              <a:t>Par opposition à la croissance interne, certains préfèrent opter pour une crois sance</a:t>
            </a:r>
            <a:endParaRPr lang="en-GB" sz="2800" b="1" dirty="0"/>
          </a:p>
          <a:p>
            <a:pPr marL="0" indent="0">
              <a:buNone/>
            </a:pPr>
            <a:r>
              <a:rPr lang="fr-FR" sz="2800" b="1" dirty="0"/>
              <a:t>externe c'est-à-dire l'acquisition d'actifs d'autres sociétés par des prises de participation. Ce type de</a:t>
            </a:r>
            <a:endParaRPr lang="en-GB" sz="2800" b="1" dirty="0"/>
          </a:p>
          <a:p>
            <a:pPr marL="0" indent="0">
              <a:buNone/>
            </a:pPr>
            <a:r>
              <a:rPr lang="fr-FR" sz="2800" b="1" dirty="0"/>
              <a:t>Croissance permet d'acquérir de l'expérience plus rapidement.</a:t>
            </a:r>
            <a:endParaRPr lang="en-GB" sz="2800" b="1" dirty="0"/>
          </a:p>
          <a:p>
            <a:endParaRPr lang="en-GB" sz="2800" dirty="0"/>
          </a:p>
        </p:txBody>
      </p:sp>
    </p:spTree>
    <p:extLst>
      <p:ext uri="{BB962C8B-B14F-4D97-AF65-F5344CB8AC3E}">
        <p14:creationId xmlns:p14="http://schemas.microsoft.com/office/powerpoint/2010/main" val="1590709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47" y="1223438"/>
            <a:ext cx="8770571" cy="878318"/>
          </a:xfrm>
        </p:spPr>
        <p:txBody>
          <a:bodyPr/>
          <a:lstStyle/>
          <a:p>
            <a:pPr marL="857250" indent="-857250">
              <a:buFont typeface="+mj-lt"/>
              <a:buAutoNum type="romanUcPeriod"/>
            </a:pPr>
            <a:r>
              <a:rPr lang="en-GB" dirty="0" smtClean="0"/>
              <a:t>Notion de l’entrepreneur</a:t>
            </a:r>
            <a:endParaRPr lang="en-GB" dirty="0"/>
          </a:p>
        </p:txBody>
      </p:sp>
      <p:sp>
        <p:nvSpPr>
          <p:cNvPr id="3" name="Content Placeholder 2"/>
          <p:cNvSpPr>
            <a:spLocks noGrp="1"/>
          </p:cNvSpPr>
          <p:nvPr>
            <p:ph idx="1"/>
          </p:nvPr>
        </p:nvSpPr>
        <p:spPr>
          <a:xfrm>
            <a:off x="2947346" y="2315570"/>
            <a:ext cx="8770571" cy="4262651"/>
          </a:xfrm>
        </p:spPr>
        <p:txBody>
          <a:bodyPr>
            <a:normAutofit lnSpcReduction="10000"/>
          </a:bodyPr>
          <a:lstStyle/>
          <a:p>
            <a:pPr>
              <a:buFont typeface="Arial" panose="020B0604020202020204" pitchFamily="34" charset="0"/>
              <a:buChar char="•"/>
            </a:pPr>
            <a:r>
              <a:rPr lang="fr-FR" dirty="0"/>
              <a:t>La notion d'entrepreneur recouvre de nombreuses acceptions particulières n'ayant</a:t>
            </a:r>
            <a:endParaRPr lang="en-GB" dirty="0"/>
          </a:p>
          <a:p>
            <a:pPr>
              <a:buFont typeface="Arial" panose="020B0604020202020204" pitchFamily="34" charset="0"/>
              <a:buChar char="•"/>
            </a:pPr>
            <a:r>
              <a:rPr lang="fr-FR" dirty="0"/>
              <a:t> </a:t>
            </a:r>
            <a:r>
              <a:rPr lang="fr-FR" dirty="0" smtClean="0"/>
              <a:t>parfois </a:t>
            </a:r>
            <a:r>
              <a:rPr lang="fr-FR" dirty="0"/>
              <a:t>que peu de liens entre elles </a:t>
            </a:r>
            <a:r>
              <a:rPr lang="fr-FR" dirty="0" smtClean="0"/>
              <a:t>,de </a:t>
            </a:r>
            <a:r>
              <a:rPr lang="fr-FR" dirty="0"/>
              <a:t>sorte qu'il n'existe</a:t>
            </a:r>
            <a:endParaRPr lang="en-GB" dirty="0"/>
          </a:p>
          <a:p>
            <a:pPr>
              <a:buFont typeface="Arial" panose="020B0604020202020204" pitchFamily="34" charset="0"/>
              <a:buChar char="•"/>
            </a:pPr>
            <a:r>
              <a:rPr lang="fr-FR" dirty="0"/>
              <a:t>actuellement aucun accord précis sur ce que serait réellement la définition de l'entrepreneur l</a:t>
            </a:r>
            <a:r>
              <a:rPr lang="fr-FR" dirty="0" smtClean="0"/>
              <a:t>'analyse de l'évolution de la perception de l'entrepreneuriat dans la pensée économique peut</a:t>
            </a:r>
            <a:endParaRPr lang="en-GB" dirty="0" smtClean="0"/>
          </a:p>
          <a:p>
            <a:pPr>
              <a:buFont typeface="Arial" panose="020B0604020202020204" pitchFamily="34" charset="0"/>
              <a:buChar char="•"/>
            </a:pPr>
            <a:r>
              <a:rPr lang="fr-FR" dirty="0" smtClean="0"/>
              <a:t>toutefois </a:t>
            </a:r>
            <a:r>
              <a:rPr lang="fr-FR" dirty="0"/>
              <a:t>aider à cerner au mieux cet élément essentiel. Trois auteurs ont, à ce titre, considérablement</a:t>
            </a:r>
            <a:endParaRPr lang="en-GB" dirty="0"/>
          </a:p>
          <a:p>
            <a:pPr>
              <a:buFont typeface="Arial" panose="020B0604020202020204" pitchFamily="34" charset="0"/>
              <a:buChar char="•"/>
            </a:pPr>
            <a:r>
              <a:rPr lang="fr-FR" dirty="0"/>
              <a:t>influencé leur époque et la vision que l'on peut avoir de l'entrepreneur : Richard Cantillon (1755),</a:t>
            </a:r>
            <a:endParaRPr lang="en-GB" dirty="0"/>
          </a:p>
          <a:p>
            <a:pPr>
              <a:buFont typeface="Arial" panose="020B0604020202020204" pitchFamily="34" charset="0"/>
              <a:buChar char="•"/>
            </a:pPr>
            <a:r>
              <a:rPr lang="fr-FR" dirty="0"/>
              <a:t>Jean-Baptiste Say (1803) et Joseph Schumpeter (1934, 1947).</a:t>
            </a:r>
            <a:endParaRPr lang="en-GB" dirty="0"/>
          </a:p>
        </p:txBody>
      </p:sp>
    </p:spTree>
    <p:extLst>
      <p:ext uri="{BB962C8B-B14F-4D97-AF65-F5344CB8AC3E}">
        <p14:creationId xmlns:p14="http://schemas.microsoft.com/office/powerpoint/2010/main" val="218019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877684"/>
            <a:ext cx="8770571" cy="1560716"/>
          </a:xfrm>
        </p:spPr>
        <p:txBody>
          <a:bodyPr>
            <a:normAutofit fontScale="90000"/>
          </a:bodyPr>
          <a:lstStyle/>
          <a:p>
            <a:pPr marL="857250" indent="-857250">
              <a:buFont typeface="+mj-lt"/>
              <a:buAutoNum type="romanUcPeriod" startAt="7"/>
            </a:pPr>
            <a:r>
              <a:rPr lang="en-GB" b="1" dirty="0"/>
              <a:t>Vision strat</a:t>
            </a:r>
            <a:r>
              <a:rPr lang="fr-FR" b="1" dirty="0"/>
              <a:t>é</a:t>
            </a:r>
            <a:r>
              <a:rPr lang="en-GB" b="1" dirty="0"/>
              <a:t>gique d’un entrepreneur </a:t>
            </a:r>
            <a:br>
              <a:rPr lang="en-GB" b="1" dirty="0"/>
            </a:b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fr-FR" b="1" dirty="0"/>
              <a:t>La vision stratégique traduit la finalité de l'entreprise, le but poursuivi par son</a:t>
            </a:r>
          </a:p>
          <a:p>
            <a:pPr marL="0" indent="0">
              <a:buNone/>
            </a:pPr>
            <a:r>
              <a:rPr lang="fr-FR" b="1" dirty="0"/>
              <a:t>existence, c'est-à-dire "une fin ultime qu'il est en général impossible de réaliser complétement"</a:t>
            </a:r>
          </a:p>
          <a:p>
            <a:pPr marL="0" indent="0">
              <a:buNone/>
            </a:pPr>
            <a:r>
              <a:rPr lang="fr-FR" b="1" dirty="0" smtClean="0"/>
              <a:t>. </a:t>
            </a:r>
            <a:r>
              <a:rPr lang="fr-FR" b="1" dirty="0"/>
              <a:t>Cette vision stratégique a vocation à définir l'orientation générale, les missions de</a:t>
            </a:r>
          </a:p>
          <a:p>
            <a:pPr marL="0" indent="0">
              <a:buNone/>
            </a:pPr>
            <a:r>
              <a:rPr lang="fr-FR" b="1" dirty="0"/>
              <a:t>l'entreprise. "Ces buts sont avant tout ceux du décideur, c'est-à-dire du chef d'entreprise. Ils sont</a:t>
            </a:r>
          </a:p>
          <a:p>
            <a:pPr marL="0" indent="0">
              <a:buNone/>
            </a:pPr>
            <a:r>
              <a:rPr lang="fr-FR" b="1" dirty="0"/>
              <a:t>donc le fruit de ses propres caractéristiques; mais ils résultent également d'une confrontation avec les</a:t>
            </a:r>
          </a:p>
          <a:p>
            <a:pPr marL="0" indent="0">
              <a:buNone/>
            </a:pPr>
            <a:r>
              <a:rPr lang="fr-FR" b="1" dirty="0"/>
              <a:t>aspirations, les valeurs des membres de l'organisation, et des institutions sociales de tous ordres et</a:t>
            </a:r>
          </a:p>
          <a:p>
            <a:pPr marL="0" indent="0">
              <a:buNone/>
            </a:pPr>
            <a:r>
              <a:rPr lang="en-GB" b="1" dirty="0"/>
              <a:t>niveaux de l'environnement"</a:t>
            </a:r>
          </a:p>
        </p:txBody>
      </p:sp>
    </p:spTree>
    <p:extLst>
      <p:ext uri="{BB962C8B-B14F-4D97-AF65-F5344CB8AC3E}">
        <p14:creationId xmlns:p14="http://schemas.microsoft.com/office/powerpoint/2010/main" val="9792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086960"/>
            <a:ext cx="8770571" cy="1560716"/>
          </a:xfrm>
        </p:spPr>
        <p:txBody>
          <a:bodyPr>
            <a:normAutofit/>
          </a:bodyPr>
          <a:lstStyle/>
          <a:p>
            <a:pPr marL="1028700" indent="-1028700">
              <a:buFont typeface="+mj-lt"/>
              <a:buAutoNum type="romanUcPeriod" startAt="8"/>
            </a:pPr>
            <a:r>
              <a:rPr lang="en-GB" sz="4800" b="1" dirty="0"/>
              <a:t>Conclusion </a:t>
            </a:r>
            <a:r>
              <a:rPr lang="en-GB" b="1" dirty="0"/>
              <a:t/>
            </a:r>
            <a:br>
              <a:rPr lang="en-GB" b="1" dirty="0"/>
            </a:br>
            <a:endParaRPr lang="en-GB" dirty="0"/>
          </a:p>
        </p:txBody>
      </p:sp>
      <p:sp>
        <p:nvSpPr>
          <p:cNvPr id="3" name="Content Placeholder 2"/>
          <p:cNvSpPr>
            <a:spLocks noGrp="1"/>
          </p:cNvSpPr>
          <p:nvPr>
            <p:ph idx="1"/>
          </p:nvPr>
        </p:nvSpPr>
        <p:spPr>
          <a:xfrm>
            <a:off x="2933700" y="2438400"/>
            <a:ext cx="8770571" cy="4317242"/>
          </a:xfrm>
        </p:spPr>
        <p:txBody>
          <a:bodyPr>
            <a:normAutofit/>
          </a:bodyPr>
          <a:lstStyle/>
          <a:p>
            <a:pPr marL="0" indent="0">
              <a:buNone/>
            </a:pPr>
            <a:r>
              <a:rPr lang="fr-FR" sz="2400" b="1" dirty="0"/>
              <a:t>Au terme de cette revue des principales études théoriques et empiriques relatives aux</a:t>
            </a:r>
          </a:p>
          <a:p>
            <a:pPr marL="0" indent="0">
              <a:buNone/>
            </a:pPr>
            <a:r>
              <a:rPr lang="fr-FR" sz="2400" b="1" dirty="0"/>
              <a:t>motivations, à la vision stratégique et aux objectifs opératoires de l'entrepreneur, nous désirons</a:t>
            </a:r>
          </a:p>
          <a:p>
            <a:pPr marL="0" indent="0">
              <a:buNone/>
            </a:pPr>
            <a:r>
              <a:rPr lang="fr-FR" sz="2400" b="1" dirty="0"/>
              <a:t>proposer en guise de synthèse un modèle déterministe général représentatif du comportement de</a:t>
            </a:r>
          </a:p>
          <a:p>
            <a:pPr marL="0" indent="0">
              <a:buNone/>
            </a:pPr>
            <a:r>
              <a:rPr lang="fr-FR" sz="2400" b="1" dirty="0"/>
              <a:t>l'entrepreneur et basé sur les hypothèses suivantes</a:t>
            </a:r>
            <a:r>
              <a:rPr lang="fr-FR" sz="2400" b="1" dirty="0" smtClean="0"/>
              <a:t>:</a:t>
            </a:r>
            <a:endParaRPr lang="fr-FR" sz="2400" b="1" dirty="0"/>
          </a:p>
        </p:txBody>
      </p:sp>
    </p:spTree>
    <p:extLst>
      <p:ext uri="{BB962C8B-B14F-4D97-AF65-F5344CB8AC3E}">
        <p14:creationId xmlns:p14="http://schemas.microsoft.com/office/powerpoint/2010/main" val="2623864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v"/>
            </a:pPr>
            <a:r>
              <a:rPr lang="fr-FR" sz="1800" b="1" dirty="0" smtClean="0"/>
              <a:t>les </a:t>
            </a:r>
            <a:r>
              <a:rPr lang="fr-FR" sz="1800" b="1" dirty="0"/>
              <a:t>motivations de l'entrepreneur sont déterminées d'une part par ses aspirations et </a:t>
            </a:r>
            <a:r>
              <a:rPr lang="fr-FR" sz="1800" b="1" dirty="0" smtClean="0"/>
              <a:t>goûts personnels </a:t>
            </a:r>
            <a:r>
              <a:rPr lang="fr-FR" sz="1800" b="1" dirty="0"/>
              <a:t>et d'autre part par son expérience personnelle, inhérente elle-même à son </a:t>
            </a:r>
            <a:r>
              <a:rPr lang="fr-FR" sz="1800" b="1" dirty="0" smtClean="0"/>
              <a:t>contexte familial</a:t>
            </a:r>
            <a:r>
              <a:rPr lang="fr-FR" sz="1800" b="1" dirty="0"/>
              <a:t>, à sa formation et à son expérience </a:t>
            </a:r>
            <a:r>
              <a:rPr lang="fr-FR" sz="1800" b="1" dirty="0" smtClean="0"/>
              <a:t>professionnelle passée.</a:t>
            </a:r>
            <a:endParaRPr lang="fr-FR" sz="1800" b="1" dirty="0"/>
          </a:p>
          <a:p>
            <a:pPr>
              <a:buFont typeface="Wingdings" panose="05000000000000000000" pitchFamily="2" charset="2"/>
              <a:buChar char="v"/>
            </a:pPr>
            <a:r>
              <a:rPr lang="fr-FR" sz="1800" b="1" dirty="0" smtClean="0"/>
              <a:t> les </a:t>
            </a:r>
            <a:r>
              <a:rPr lang="fr-FR" sz="1800" b="1" dirty="0"/>
              <a:t>motivations de l'entrepreneur et la perception qu'il a de son environnement et de </a:t>
            </a:r>
            <a:r>
              <a:rPr lang="fr-FR" sz="1800" b="1" dirty="0" smtClean="0"/>
              <a:t>son évolution </a:t>
            </a:r>
            <a:r>
              <a:rPr lang="fr-FR" sz="1800" b="1" dirty="0"/>
              <a:t>déterminent le choix de la vision stratégique que l'entrepreneur développe pour </a:t>
            </a:r>
            <a:r>
              <a:rPr lang="fr-FR" sz="1800" b="1" dirty="0" smtClean="0"/>
              <a:t>son </a:t>
            </a:r>
            <a:r>
              <a:rPr lang="en-GB" sz="1800" b="1" dirty="0" smtClean="0"/>
              <a:t>enterprise.</a:t>
            </a:r>
          </a:p>
          <a:p>
            <a:pPr>
              <a:buFont typeface="Wingdings" panose="05000000000000000000" pitchFamily="2" charset="2"/>
              <a:buChar char="v"/>
            </a:pPr>
            <a:r>
              <a:rPr lang="fr-FR" sz="1800" b="1" dirty="0" smtClean="0"/>
              <a:t>* </a:t>
            </a:r>
            <a:r>
              <a:rPr lang="fr-FR" sz="1800" b="1" dirty="0"/>
              <a:t>la vision stratégique de l'entrepreneur se concrétise enfin dans la définition d'un </a:t>
            </a:r>
            <a:r>
              <a:rPr lang="fr-FR" sz="1800" b="1" dirty="0" smtClean="0"/>
              <a:t>certain nombre </a:t>
            </a:r>
            <a:r>
              <a:rPr lang="fr-FR" sz="1800" b="1" dirty="0"/>
              <a:t>d'objectifs opératoires à court, moyen et long terme, évolutifs au court du temps et </a:t>
            </a:r>
            <a:r>
              <a:rPr lang="fr-FR" sz="1800" b="1" dirty="0" smtClean="0"/>
              <a:t>qui jalonnent </a:t>
            </a:r>
            <a:r>
              <a:rPr lang="fr-FR" sz="1800" b="1" dirty="0"/>
              <a:t>le cheminement de l'entreprise dans la réalisation de sa vision stratégique.</a:t>
            </a:r>
            <a:endParaRPr lang="en-GB" sz="1800" b="1" dirty="0"/>
          </a:p>
        </p:txBody>
      </p:sp>
    </p:spTree>
    <p:extLst>
      <p:ext uri="{BB962C8B-B14F-4D97-AF65-F5344CB8AC3E}">
        <p14:creationId xmlns:p14="http://schemas.microsoft.com/office/powerpoint/2010/main" val="2089342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628" y="2329218"/>
            <a:ext cx="9085106" cy="4303593"/>
          </a:xfrm>
        </p:spPr>
        <p:txBody>
          <a:bodyPr>
            <a:normAutofit/>
          </a:bodyPr>
          <a:lstStyle/>
          <a:p>
            <a:pPr marL="0" indent="0">
              <a:buNone/>
            </a:pPr>
            <a:r>
              <a:rPr lang="fr-FR" sz="2400" b="1" dirty="0" smtClean="0">
                <a:solidFill>
                  <a:srgbClr val="4A4E5A"/>
                </a:solidFill>
              </a:rPr>
              <a:t>Cantillon </a:t>
            </a:r>
            <a:r>
              <a:rPr lang="fr-FR" sz="2400" b="1" dirty="0">
                <a:solidFill>
                  <a:srgbClr val="4A4E5A"/>
                </a:solidFill>
              </a:rPr>
              <a:t>est "le premier à définir le profil de l'entrepreneur et à mesurer les difficultés</a:t>
            </a:r>
            <a:endParaRPr lang="en-GB" sz="2400" b="1" dirty="0">
              <a:solidFill>
                <a:srgbClr val="4A4E5A"/>
              </a:solidFill>
            </a:endParaRPr>
          </a:p>
          <a:p>
            <a:pPr marL="0" indent="0">
              <a:buNone/>
            </a:pPr>
            <a:r>
              <a:rPr lang="fr-FR" sz="2400" b="1" dirty="0">
                <a:solidFill>
                  <a:srgbClr val="4A4E5A"/>
                </a:solidFill>
              </a:rPr>
              <a:t>d'une gestion qui affronte empiriquement l'imprévisible et l'incertain</a:t>
            </a:r>
            <a:r>
              <a:rPr lang="fr-FR" sz="2400" b="1" dirty="0" smtClean="0">
                <a:solidFill>
                  <a:srgbClr val="4A4E5A"/>
                </a:solidFill>
              </a:rPr>
              <a:t>". </a:t>
            </a:r>
            <a:r>
              <a:rPr lang="fr-FR" sz="2400" b="1" dirty="0">
                <a:solidFill>
                  <a:srgbClr val="4A4E5A"/>
                </a:solidFill>
              </a:rPr>
              <a:t>Il fait</a:t>
            </a:r>
            <a:endParaRPr lang="en-GB" sz="2400" b="1" dirty="0">
              <a:solidFill>
                <a:srgbClr val="4A4E5A"/>
              </a:solidFill>
            </a:endParaRPr>
          </a:p>
          <a:p>
            <a:pPr marL="0" indent="0">
              <a:buNone/>
            </a:pPr>
            <a:r>
              <a:rPr lang="fr-FR" sz="2400" b="1" dirty="0">
                <a:solidFill>
                  <a:srgbClr val="4A4E5A"/>
                </a:solidFill>
              </a:rPr>
              <a:t>de l'entrepreneur la pièce maîtresse de la dynamique économique </a:t>
            </a:r>
            <a:r>
              <a:rPr lang="fr-FR" sz="2400" b="1" dirty="0" smtClean="0">
                <a:solidFill>
                  <a:srgbClr val="4A4E5A"/>
                </a:solidFill>
              </a:rPr>
              <a:t>l'entrepreneur est</a:t>
            </a:r>
            <a:r>
              <a:rPr lang="en-GB" sz="2400" b="1" dirty="0">
                <a:solidFill>
                  <a:srgbClr val="4A4E5A"/>
                </a:solidFill>
              </a:rPr>
              <a:t> </a:t>
            </a:r>
            <a:r>
              <a:rPr lang="fr-FR" sz="2400" b="1" dirty="0" smtClean="0">
                <a:solidFill>
                  <a:srgbClr val="4A4E5A"/>
                </a:solidFill>
              </a:rPr>
              <a:t>celui </a:t>
            </a:r>
            <a:r>
              <a:rPr lang="fr-FR" sz="2400" b="1" dirty="0">
                <a:solidFill>
                  <a:srgbClr val="4A4E5A"/>
                </a:solidFill>
              </a:rPr>
              <a:t>qui exerce son jugement pour faire face à l' </a:t>
            </a:r>
            <a:r>
              <a:rPr lang="fr-FR" sz="2400" b="1" i="1" dirty="0">
                <a:solidFill>
                  <a:srgbClr val="4A4E5A"/>
                </a:solidFill>
              </a:rPr>
              <a:t>incertitude</a:t>
            </a:r>
            <a:r>
              <a:rPr lang="fr-FR" sz="2400" b="1" dirty="0">
                <a:solidFill>
                  <a:srgbClr val="4A4E5A"/>
                </a:solidFill>
              </a:rPr>
              <a:t>. L'entrepreneur y est défini comme une</a:t>
            </a:r>
            <a:endParaRPr lang="en-GB" sz="2400" b="1" dirty="0">
              <a:solidFill>
                <a:srgbClr val="4A4E5A"/>
              </a:solidFill>
            </a:endParaRPr>
          </a:p>
          <a:p>
            <a:pPr marL="0" indent="0">
              <a:buNone/>
            </a:pPr>
            <a:r>
              <a:rPr lang="fr-FR" sz="2400" b="1" dirty="0">
                <a:solidFill>
                  <a:srgbClr val="4A4E5A"/>
                </a:solidFill>
              </a:rPr>
              <a:t>"personne indépendante</a:t>
            </a:r>
            <a:r>
              <a:rPr lang="fr-FR" sz="2400" b="1" dirty="0" smtClean="0">
                <a:solidFill>
                  <a:srgbClr val="4A4E5A"/>
                </a:solidFill>
              </a:rPr>
              <a:t>"</a:t>
            </a:r>
            <a:endParaRPr lang="en-GB" sz="2400" b="1" dirty="0">
              <a:solidFill>
                <a:srgbClr val="4A4E5A"/>
              </a:solidFill>
            </a:endParaRPr>
          </a:p>
        </p:txBody>
      </p:sp>
      <p:sp>
        <p:nvSpPr>
          <p:cNvPr id="4" name="Rectangle 3"/>
          <p:cNvSpPr/>
          <p:nvPr/>
        </p:nvSpPr>
        <p:spPr>
          <a:xfrm>
            <a:off x="2897628" y="1460310"/>
            <a:ext cx="3898958" cy="646331"/>
          </a:xfrm>
          <a:prstGeom prst="rect">
            <a:avLst/>
          </a:prstGeom>
        </p:spPr>
        <p:txBody>
          <a:bodyPr wrap="square">
            <a:spAutoFit/>
          </a:bodyPr>
          <a:lstStyle/>
          <a:p>
            <a:pPr>
              <a:buFont typeface="Wingdings" panose="05000000000000000000" pitchFamily="2" charset="2"/>
              <a:buChar char="Ø"/>
            </a:pPr>
            <a:r>
              <a:rPr lang="fr-FR" sz="3600" b="1" dirty="0">
                <a:solidFill>
                  <a:srgbClr val="4A4E5A"/>
                </a:solidFill>
              </a:rPr>
              <a:t>Richard Cantillon</a:t>
            </a:r>
            <a:r>
              <a:rPr lang="fr-FR" sz="3600" b="1" dirty="0"/>
              <a:t> </a:t>
            </a:r>
            <a:endParaRPr lang="en-GB" sz="3600" dirty="0"/>
          </a:p>
        </p:txBody>
      </p:sp>
    </p:spTree>
    <p:extLst>
      <p:ext uri="{BB962C8B-B14F-4D97-AF65-F5344CB8AC3E}">
        <p14:creationId xmlns:p14="http://schemas.microsoft.com/office/powerpoint/2010/main" val="1059635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278028"/>
            <a:ext cx="8770571" cy="864670"/>
          </a:xfrm>
        </p:spPr>
        <p:txBody>
          <a:bodyPr/>
          <a:lstStyle/>
          <a:p>
            <a:pPr marL="571500" indent="-571500">
              <a:buFont typeface="Wingdings" panose="05000000000000000000" pitchFamily="2" charset="2"/>
              <a:buChar char="Ø"/>
            </a:pPr>
            <a:r>
              <a:rPr lang="fr-FR" b="1" dirty="0"/>
              <a:t>Jean-Baptiste Say</a:t>
            </a:r>
            <a:endParaRPr lang="en-GB" dirty="0"/>
          </a:p>
        </p:txBody>
      </p:sp>
      <p:sp>
        <p:nvSpPr>
          <p:cNvPr id="3" name="Content Placeholder 2"/>
          <p:cNvSpPr>
            <a:spLocks noGrp="1"/>
          </p:cNvSpPr>
          <p:nvPr>
            <p:ph idx="1"/>
          </p:nvPr>
        </p:nvSpPr>
        <p:spPr>
          <a:xfrm>
            <a:off x="2933700" y="2438400"/>
            <a:ext cx="8770571" cy="4419600"/>
          </a:xfrm>
        </p:spPr>
        <p:txBody>
          <a:bodyPr>
            <a:normAutofit fontScale="85000" lnSpcReduction="20000"/>
          </a:bodyPr>
          <a:lstStyle/>
          <a:p>
            <a:pPr marL="0" indent="0">
              <a:buNone/>
            </a:pPr>
            <a:r>
              <a:rPr lang="fr-FR" sz="2300" b="1" dirty="0">
                <a:solidFill>
                  <a:srgbClr val="4A4E5A"/>
                </a:solidFill>
              </a:rPr>
              <a:t>Dans cette optique, l'entrepreneur d'industrie peut se définir comme "celui qui</a:t>
            </a:r>
            <a:endParaRPr lang="en-GB" sz="2300" b="1" dirty="0">
              <a:solidFill>
                <a:srgbClr val="4A4E5A"/>
              </a:solidFill>
            </a:endParaRPr>
          </a:p>
          <a:p>
            <a:pPr marL="0" indent="0">
              <a:buNone/>
            </a:pPr>
            <a:r>
              <a:rPr lang="fr-FR" sz="2300" b="1" dirty="0">
                <a:solidFill>
                  <a:srgbClr val="4A4E5A"/>
                </a:solidFill>
              </a:rPr>
              <a:t>entreprend de créer pour son compte, à son profit et à ses risques, un produit quelconque</a:t>
            </a:r>
            <a:r>
              <a:rPr lang="fr-FR" sz="2300" b="1" dirty="0" smtClean="0">
                <a:solidFill>
                  <a:srgbClr val="4A4E5A"/>
                </a:solidFill>
              </a:rPr>
              <a:t>" </a:t>
            </a:r>
          </a:p>
          <a:p>
            <a:pPr marL="0" indent="0">
              <a:buNone/>
            </a:pPr>
            <a:r>
              <a:rPr lang="fr-FR" sz="2300" b="1" dirty="0" smtClean="0">
                <a:solidFill>
                  <a:srgbClr val="4A4E5A"/>
                </a:solidFill>
              </a:rPr>
              <a:t>"</a:t>
            </a:r>
            <a:r>
              <a:rPr lang="fr-FR" sz="2300" b="1" dirty="0">
                <a:solidFill>
                  <a:srgbClr val="4A4E5A"/>
                </a:solidFill>
              </a:rPr>
              <a:t>celui qui réunit et combine les moyens de production" (Bruyat, 1993).</a:t>
            </a:r>
            <a:endParaRPr lang="en-GB" sz="2300" b="1" dirty="0">
              <a:solidFill>
                <a:srgbClr val="4A4E5A"/>
              </a:solidFill>
            </a:endParaRPr>
          </a:p>
          <a:p>
            <a:pPr marL="0" indent="0">
              <a:buNone/>
            </a:pPr>
            <a:r>
              <a:rPr lang="fr-FR" sz="2300" b="1" dirty="0">
                <a:solidFill>
                  <a:srgbClr val="4A4E5A"/>
                </a:solidFill>
              </a:rPr>
              <a:t>Cette mission d'harmoniser les trois facteurs de production que sont la terre, le travail et le capital,</a:t>
            </a:r>
            <a:endParaRPr lang="en-GB" sz="2300" b="1" dirty="0">
              <a:solidFill>
                <a:srgbClr val="4A4E5A"/>
              </a:solidFill>
            </a:endParaRPr>
          </a:p>
          <a:p>
            <a:pPr marL="0" indent="0">
              <a:buNone/>
            </a:pPr>
            <a:r>
              <a:rPr lang="fr-FR" sz="2300" b="1" dirty="0">
                <a:solidFill>
                  <a:srgbClr val="4A4E5A"/>
                </a:solidFill>
              </a:rPr>
              <a:t>repose sur l'hypothèse que "le regroupement derrière les entrepreneurs" permet de dépasser les</a:t>
            </a:r>
            <a:endParaRPr lang="en-GB" sz="2300" b="1" dirty="0">
              <a:solidFill>
                <a:srgbClr val="4A4E5A"/>
              </a:solidFill>
            </a:endParaRPr>
          </a:p>
          <a:p>
            <a:pPr marL="0" indent="0">
              <a:buNone/>
            </a:pPr>
            <a:r>
              <a:rPr lang="fr-FR" sz="2300" b="1" dirty="0">
                <a:solidFill>
                  <a:srgbClr val="4A4E5A"/>
                </a:solidFill>
              </a:rPr>
              <a:t>éventuels obstacles à une combinaison optimale de ces </a:t>
            </a:r>
            <a:r>
              <a:rPr lang="fr-FR" sz="2300" b="1" dirty="0" smtClean="0">
                <a:solidFill>
                  <a:srgbClr val="4A4E5A"/>
                </a:solidFill>
              </a:rPr>
              <a:t>facteurs. </a:t>
            </a:r>
            <a:r>
              <a:rPr lang="fr-FR" sz="2300" b="1" dirty="0">
                <a:solidFill>
                  <a:srgbClr val="4A4E5A"/>
                </a:solidFill>
              </a:rPr>
              <a:t>Le but premier de</a:t>
            </a:r>
            <a:endParaRPr lang="en-GB" sz="2300" b="1" dirty="0">
              <a:solidFill>
                <a:srgbClr val="4A4E5A"/>
              </a:solidFill>
            </a:endParaRPr>
          </a:p>
          <a:p>
            <a:pPr marL="0" indent="0">
              <a:buNone/>
            </a:pPr>
            <a:r>
              <a:rPr lang="fr-FR" sz="2300" b="1" dirty="0">
                <a:solidFill>
                  <a:srgbClr val="4A4E5A"/>
                </a:solidFill>
              </a:rPr>
              <a:t>l'entrepreneur serait dès lors d'accroître la production, laissant la recherche du profit comme </a:t>
            </a:r>
            <a:r>
              <a:rPr lang="fr-FR" sz="2300" b="1" dirty="0" smtClean="0">
                <a:solidFill>
                  <a:srgbClr val="4A4E5A"/>
                </a:solidFill>
              </a:rPr>
              <a:t>objectif</a:t>
            </a:r>
            <a:r>
              <a:rPr lang="en-GB" sz="2300" b="1" dirty="0">
                <a:solidFill>
                  <a:srgbClr val="4A4E5A"/>
                </a:solidFill>
              </a:rPr>
              <a:t> </a:t>
            </a:r>
            <a:r>
              <a:rPr lang="fr-FR" sz="2300" b="1" dirty="0" smtClean="0">
                <a:solidFill>
                  <a:srgbClr val="4A4E5A"/>
                </a:solidFill>
              </a:rPr>
              <a:t>annexe.</a:t>
            </a:r>
            <a:endParaRPr lang="en-GB" sz="2300" b="1" dirty="0">
              <a:solidFill>
                <a:srgbClr val="4A4E5A"/>
              </a:solidFill>
            </a:endParaRPr>
          </a:p>
          <a:p>
            <a:endParaRPr lang="en-GB" dirty="0"/>
          </a:p>
        </p:txBody>
      </p:sp>
    </p:spTree>
    <p:extLst>
      <p:ext uri="{BB962C8B-B14F-4D97-AF65-F5344CB8AC3E}">
        <p14:creationId xmlns:p14="http://schemas.microsoft.com/office/powerpoint/2010/main" val="2050797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223437"/>
            <a:ext cx="8770571" cy="810079"/>
          </a:xfrm>
        </p:spPr>
        <p:txBody>
          <a:bodyPr/>
          <a:lstStyle/>
          <a:p>
            <a:pPr marL="571500" indent="-571500">
              <a:buFont typeface="Wingdings" panose="05000000000000000000" pitchFamily="2" charset="2"/>
              <a:buChar char="Ø"/>
            </a:pPr>
            <a:r>
              <a:rPr lang="fr-FR" b="1" dirty="0"/>
              <a:t>Joseph Schumpeter</a:t>
            </a:r>
            <a:endParaRPr lang="en-GB" dirty="0"/>
          </a:p>
        </p:txBody>
      </p:sp>
      <p:sp>
        <p:nvSpPr>
          <p:cNvPr id="3" name="Content Placeholder 2"/>
          <p:cNvSpPr>
            <a:spLocks noGrp="1"/>
          </p:cNvSpPr>
          <p:nvPr>
            <p:ph idx="1"/>
          </p:nvPr>
        </p:nvSpPr>
        <p:spPr>
          <a:xfrm>
            <a:off x="2933700" y="2438400"/>
            <a:ext cx="8770571" cy="4071582"/>
          </a:xfrm>
        </p:spPr>
        <p:txBody>
          <a:bodyPr>
            <a:normAutofit/>
          </a:bodyPr>
          <a:lstStyle/>
          <a:p>
            <a:pPr marL="0" indent="0">
              <a:buNone/>
            </a:pPr>
            <a:r>
              <a:rPr lang="fr-FR" sz="2800" b="1" dirty="0"/>
              <a:t>En résumé, Schumpeter fait de l'entrepreneur l'acteur explicatif de la dynamique</a:t>
            </a:r>
            <a:endParaRPr lang="en-GB" sz="2800" b="1" dirty="0"/>
          </a:p>
          <a:p>
            <a:pPr marL="0" indent="0">
              <a:buNone/>
            </a:pPr>
            <a:r>
              <a:rPr lang="fr-FR" sz="2800" b="1" dirty="0"/>
              <a:t>économique en adoptant une définition plus fonctionnelle dans laquelle le risque devient une variable</a:t>
            </a:r>
            <a:endParaRPr lang="en-GB" sz="2800" b="1" dirty="0"/>
          </a:p>
          <a:p>
            <a:pPr marL="0" indent="0">
              <a:buNone/>
            </a:pPr>
            <a:r>
              <a:rPr lang="fr-FR" sz="2800" b="1" dirty="0"/>
              <a:t>parmi d'autres de </a:t>
            </a:r>
            <a:r>
              <a:rPr lang="fr-FR" sz="2800" b="1" dirty="0" smtClean="0"/>
              <a:t>l'environnement. </a:t>
            </a:r>
            <a:r>
              <a:rPr lang="fr-FR" sz="2800" b="1" dirty="0"/>
              <a:t>Schumpeter met l'accent sur le leadership et </a:t>
            </a:r>
            <a:r>
              <a:rPr lang="fr-FR" sz="2800" b="1" dirty="0" smtClean="0"/>
              <a:t>pas</a:t>
            </a:r>
            <a:r>
              <a:rPr lang="en-GB" sz="2800" b="1" dirty="0"/>
              <a:t> </a:t>
            </a:r>
            <a:r>
              <a:rPr lang="fr-FR" sz="2800" b="1" dirty="0" smtClean="0"/>
              <a:t>sur </a:t>
            </a:r>
            <a:r>
              <a:rPr lang="fr-FR" sz="2800" b="1" dirty="0"/>
              <a:t>la </a:t>
            </a:r>
            <a:r>
              <a:rPr lang="fr-FR" sz="2800" b="1" dirty="0" smtClean="0"/>
              <a:t>propriété.</a:t>
            </a:r>
            <a:endParaRPr lang="en-GB" sz="2800" b="1" dirty="0"/>
          </a:p>
          <a:p>
            <a:endParaRPr lang="en-GB" dirty="0"/>
          </a:p>
        </p:txBody>
      </p:sp>
    </p:spTree>
    <p:extLst>
      <p:ext uri="{BB962C8B-B14F-4D97-AF65-F5344CB8AC3E}">
        <p14:creationId xmlns:p14="http://schemas.microsoft.com/office/powerpoint/2010/main" val="2163704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46267"/>
            <a:ext cx="8770571" cy="864670"/>
          </a:xfrm>
        </p:spPr>
        <p:txBody>
          <a:bodyPr>
            <a:normAutofit fontScale="90000"/>
          </a:bodyPr>
          <a:lstStyle/>
          <a:p>
            <a:pPr marL="857250" indent="-857250">
              <a:buFont typeface="+mj-lt"/>
              <a:buAutoNum type="romanUcPeriod" startAt="2"/>
            </a:pPr>
            <a:r>
              <a:rPr lang="en-GB" b="1" dirty="0"/>
              <a:t>Definition de l’entrepreneur</a:t>
            </a:r>
            <a:br>
              <a:rPr lang="en-GB" b="1" dirty="0"/>
            </a:br>
            <a:endParaRPr lang="en-GB" dirty="0"/>
          </a:p>
        </p:txBody>
      </p:sp>
      <p:sp>
        <p:nvSpPr>
          <p:cNvPr id="3" name="Content Placeholder 2"/>
          <p:cNvSpPr>
            <a:spLocks noGrp="1"/>
          </p:cNvSpPr>
          <p:nvPr>
            <p:ph idx="1"/>
          </p:nvPr>
        </p:nvSpPr>
        <p:spPr>
          <a:xfrm>
            <a:off x="2933700" y="2438400"/>
            <a:ext cx="8770571" cy="2897875"/>
          </a:xfrm>
        </p:spPr>
        <p:txBody>
          <a:bodyPr/>
          <a:lstStyle/>
          <a:p>
            <a:pPr>
              <a:buFont typeface="Wingdings" panose="05000000000000000000" pitchFamily="2" charset="2"/>
              <a:buChar char="ü"/>
            </a:pPr>
            <a:r>
              <a:rPr lang="fr-FR" sz="3200" b="1" dirty="0">
                <a:solidFill>
                  <a:srgbClr val="4A4E5A"/>
                </a:solidFill>
              </a:rPr>
              <a:t>Un entrepreneur est celui qui observe son environnement,  identifie les opportunités qui se présentent eu plan économique ou social, réunit les moyens nécessaires, met en œuvre l’activité et en retire un bénéfice matériel ou social.  </a:t>
            </a:r>
            <a:endParaRPr lang="en-GB" sz="3200" b="1" dirty="0">
              <a:solidFill>
                <a:srgbClr val="4A4E5A"/>
              </a:solidFill>
            </a:endParaRPr>
          </a:p>
          <a:p>
            <a:endParaRPr lang="en-GB" dirty="0"/>
          </a:p>
        </p:txBody>
      </p:sp>
    </p:spTree>
    <p:extLst>
      <p:ext uri="{BB962C8B-B14F-4D97-AF65-F5344CB8AC3E}">
        <p14:creationId xmlns:p14="http://schemas.microsoft.com/office/powerpoint/2010/main" val="1877258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69097"/>
            <a:ext cx="8770571" cy="578067"/>
          </a:xfrm>
        </p:spPr>
        <p:txBody>
          <a:bodyPr>
            <a:normAutofit fontScale="90000"/>
          </a:bodyPr>
          <a:lstStyle/>
          <a:p>
            <a:pPr marL="857250" indent="-857250">
              <a:buFont typeface="+mj-lt"/>
              <a:buAutoNum type="romanUcPeriod" startAt="3"/>
            </a:pPr>
            <a:r>
              <a:rPr lang="en-GB" sz="3600" b="1" dirty="0"/>
              <a:t>Les caract</a:t>
            </a:r>
            <a:r>
              <a:rPr lang="ar-MA" sz="3600" b="1" dirty="0"/>
              <a:t>é</a:t>
            </a:r>
            <a:r>
              <a:rPr lang="en-GB" sz="3600" b="1" dirty="0"/>
              <a:t>ristiques d’entrepreneur </a:t>
            </a:r>
            <a:r>
              <a:rPr lang="en-GB" sz="3200" b="1" dirty="0"/>
              <a:t/>
            </a:r>
            <a:br>
              <a:rPr lang="en-GB" sz="3200" b="1" dirty="0"/>
            </a:br>
            <a:r>
              <a:rPr lang="en-GB" sz="3200" b="1" dirty="0"/>
              <a:t/>
            </a:r>
            <a:br>
              <a:rPr lang="en-GB" sz="3200" b="1" dirty="0"/>
            </a:br>
            <a:endParaRPr lang="en-GB" sz="3200" dirty="0"/>
          </a:p>
        </p:txBody>
      </p:sp>
      <p:sp>
        <p:nvSpPr>
          <p:cNvPr id="3" name="Content Placeholder 2"/>
          <p:cNvSpPr>
            <a:spLocks noGrp="1"/>
          </p:cNvSpPr>
          <p:nvPr>
            <p:ph idx="1"/>
          </p:nvPr>
        </p:nvSpPr>
        <p:spPr>
          <a:xfrm>
            <a:off x="2933700" y="2438399"/>
            <a:ext cx="8770571" cy="4249003"/>
          </a:xfrm>
        </p:spPr>
        <p:txBody>
          <a:bodyPr>
            <a:normAutofit/>
          </a:bodyPr>
          <a:lstStyle/>
          <a:p>
            <a:pPr>
              <a:buFont typeface="Wingdings" panose="05000000000000000000" pitchFamily="2" charset="2"/>
              <a:buChar char="v"/>
            </a:pPr>
            <a:r>
              <a:rPr lang="fr-FR" b="1" dirty="0"/>
              <a:t>On reconnait un entrepreneur lorsqu'un profil est composé des caractéristiques </a:t>
            </a:r>
            <a:r>
              <a:rPr lang="fr-FR" b="1" dirty="0" smtClean="0"/>
              <a:t>suivantes:</a:t>
            </a:r>
          </a:p>
          <a:p>
            <a:pPr>
              <a:buFont typeface="Arial" panose="020B0604020202020204" pitchFamily="34" charset="0"/>
              <a:buChar char="•"/>
            </a:pPr>
            <a:r>
              <a:rPr lang="fr-FR" sz="2400" b="1" i="1" u="sng" dirty="0">
                <a:solidFill>
                  <a:srgbClr val="4F81BD"/>
                </a:solidFill>
              </a:rPr>
              <a:t>La passion : aimer son métier et son </a:t>
            </a:r>
            <a:r>
              <a:rPr lang="fr-FR" sz="2400" b="1" i="1" u="sng" dirty="0" smtClean="0">
                <a:solidFill>
                  <a:srgbClr val="4F81BD"/>
                </a:solidFill>
              </a:rPr>
              <a:t>entreprise:</a:t>
            </a:r>
          </a:p>
          <a:p>
            <a:pPr marL="0" indent="0">
              <a:buNone/>
            </a:pPr>
            <a:r>
              <a:rPr lang="fr-FR" i="1" dirty="0" smtClean="0">
                <a:solidFill>
                  <a:srgbClr val="4F81BD"/>
                </a:solidFill>
              </a:rPr>
              <a:t>     </a:t>
            </a:r>
            <a:r>
              <a:rPr lang="fr-FR" b="1" dirty="0"/>
              <a:t>Tout entrepreneur a au fond de lui une passion pour un domaine en particulier. Des nouvelles technologies à l’agronomie .La passion peut aussi être celle de l’argent. En effet, La grande particularité de la personnalité de l’entrepreneur est qu’il souhaite vivre de sa passion.  </a:t>
            </a:r>
            <a:endParaRPr lang="en-GB" b="1" dirty="0"/>
          </a:p>
          <a:p>
            <a:pPr marL="0" indent="0">
              <a:buNone/>
            </a:pPr>
            <a:endParaRPr lang="en-GB" i="1" dirty="0">
              <a:solidFill>
                <a:srgbClr val="4F81BD"/>
              </a:solidFill>
            </a:endParaRPr>
          </a:p>
          <a:p>
            <a:pPr>
              <a:buFont typeface="Arial" panose="020B0604020202020204" pitchFamily="34" charset="0"/>
              <a:buChar char="•"/>
            </a:pPr>
            <a:endParaRPr lang="en-GB" dirty="0"/>
          </a:p>
        </p:txBody>
      </p:sp>
    </p:spTree>
    <p:extLst>
      <p:ext uri="{BB962C8B-B14F-4D97-AF65-F5344CB8AC3E}">
        <p14:creationId xmlns:p14="http://schemas.microsoft.com/office/powerpoint/2010/main" val="2754711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964130"/>
            <a:ext cx="8770571" cy="1178569"/>
          </a:xfrm>
        </p:spPr>
        <p:txBody>
          <a:bodyPr>
            <a:noAutofit/>
          </a:bodyPr>
          <a:lstStyle/>
          <a:p>
            <a:pPr marL="571500" indent="-571500">
              <a:buFont typeface="Wingdings" panose="05000000000000000000" pitchFamily="2" charset="2"/>
              <a:buChar char="Ø"/>
            </a:pPr>
            <a:r>
              <a:rPr lang="fr-FR" sz="3200" b="1" i="1" dirty="0">
                <a:solidFill>
                  <a:srgbClr val="4A4E5A"/>
                </a:solidFill>
              </a:rPr>
              <a:t>La détermination et la persévérance : se relever après un échec</a:t>
            </a:r>
            <a:r>
              <a:rPr lang="en-GB" sz="3200" b="1" i="1" dirty="0">
                <a:solidFill>
                  <a:srgbClr val="4A4E5A"/>
                </a:solidFill>
              </a:rPr>
              <a:t/>
            </a:r>
            <a:br>
              <a:rPr lang="en-GB" sz="3200" b="1" i="1" dirty="0">
                <a:solidFill>
                  <a:srgbClr val="4A4E5A"/>
                </a:solidFill>
              </a:rPr>
            </a:br>
            <a:endParaRPr lang="en-GB" sz="3200" b="1" dirty="0">
              <a:solidFill>
                <a:srgbClr val="4A4E5A"/>
              </a:solidFill>
            </a:endParaRPr>
          </a:p>
        </p:txBody>
      </p:sp>
      <p:sp>
        <p:nvSpPr>
          <p:cNvPr id="3" name="Content Placeholder 2"/>
          <p:cNvSpPr>
            <a:spLocks noGrp="1"/>
          </p:cNvSpPr>
          <p:nvPr>
            <p:ph idx="1"/>
          </p:nvPr>
        </p:nvSpPr>
        <p:spPr/>
        <p:txBody>
          <a:bodyPr>
            <a:normAutofit/>
          </a:bodyPr>
          <a:lstStyle/>
          <a:p>
            <a:pPr marL="0" indent="0">
              <a:buNone/>
            </a:pPr>
            <a:r>
              <a:rPr lang="fr-FR" sz="2800" dirty="0">
                <a:solidFill>
                  <a:srgbClr val="4A4E5A"/>
                </a:solidFill>
              </a:rPr>
              <a:t>Une personne qui souhaite tellement que son rêve se réalise ne se laisse pas intimider par les obstacles qui se dressent face à elle. L’entrepreneur est passionné, il aime ce qu’il fait, c’est pourquoi il continuera toujours à exercer sa passion malgré vents et marais. La difficulté, ainsi que les obstacles humains ou financiers sont omniprésents dans le monde de l’entrepreneuriat. </a:t>
            </a:r>
            <a:endParaRPr lang="en-GB" sz="2800" dirty="0">
              <a:solidFill>
                <a:srgbClr val="4A4E5A"/>
              </a:solidFill>
            </a:endParaRPr>
          </a:p>
          <a:p>
            <a:pPr marL="0" indent="0">
              <a:buNone/>
            </a:pPr>
            <a:endParaRPr lang="en-GB" sz="2800" dirty="0">
              <a:solidFill>
                <a:srgbClr val="4A4E5A"/>
              </a:solidFill>
            </a:endParaRPr>
          </a:p>
        </p:txBody>
      </p:sp>
    </p:spTree>
    <p:extLst>
      <p:ext uri="{BB962C8B-B14F-4D97-AF65-F5344CB8AC3E}">
        <p14:creationId xmlns:p14="http://schemas.microsoft.com/office/powerpoint/2010/main" val="16085120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323</TotalTime>
  <Words>2406</Words>
  <Application>Microsoft Office PowerPoint</Application>
  <PresentationFormat>Widescreen</PresentationFormat>
  <Paragraphs>189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vt:lpstr>
      <vt:lpstr>Century Schoolbook</vt:lpstr>
      <vt:lpstr>Corbel</vt:lpstr>
      <vt:lpstr>Courier New</vt:lpstr>
      <vt:lpstr>Times New Roman</vt:lpstr>
      <vt:lpstr>Wingdings</vt:lpstr>
      <vt:lpstr>Feathered</vt:lpstr>
      <vt:lpstr>PowerPoint Presentation</vt:lpstr>
      <vt:lpstr>Plan de notre sujet </vt:lpstr>
      <vt:lpstr>Notion de l’entrepreneur</vt:lpstr>
      <vt:lpstr>PowerPoint Presentation</vt:lpstr>
      <vt:lpstr>Jean-Baptiste Say</vt:lpstr>
      <vt:lpstr>Joseph Schumpeter</vt:lpstr>
      <vt:lpstr>Definition de l’entrepreneur </vt:lpstr>
      <vt:lpstr>Les caractéristiques d’entrepreneur   </vt:lpstr>
      <vt:lpstr>La détermination et la persévérance : se relever après un échec </vt:lpstr>
      <vt:lpstr>Le goût du challenge : apprendre à s'imposer face à la concurrence  </vt:lpstr>
      <vt:lpstr>Le leadership : motiver ses salariés pour qu'ils atteignent un objectif  </vt:lpstr>
      <vt:lpstr>Les qualités requises  </vt:lpstr>
      <vt:lpstr>PowerPoint Presentation</vt:lpstr>
      <vt:lpstr>Les motivations de l’entrepreneur  </vt:lpstr>
      <vt:lpstr>PowerPoint Presentation</vt:lpstr>
      <vt:lpstr>Les motivations d’ordre personnel : </vt:lpstr>
      <vt:lpstr>PowerPoint Presentation</vt:lpstr>
      <vt:lpstr>PowerPoint Presentation</vt:lpstr>
      <vt:lpstr>PowerPoint Presentation</vt:lpstr>
      <vt:lpstr>PowerPoint Presentation</vt:lpstr>
      <vt:lpstr>PowerPoint Presentation</vt:lpstr>
      <vt:lpstr>Les motivations d'ordre financier </vt:lpstr>
      <vt:lpstr>PowerPoint Presentation</vt:lpstr>
      <vt:lpstr>Les objectifs d’un entrepreneur  </vt:lpstr>
      <vt:lpstr>4.1)La satisfaction des clients et la qualité :</vt:lpstr>
      <vt:lpstr>4.2)L'indépendance financière :</vt:lpstr>
      <vt:lpstr>PowerPoint Presentation</vt:lpstr>
      <vt:lpstr>4.3)La croissance du C.A. et la croissance des bénéfices : </vt:lpstr>
      <vt:lpstr>PowerPoint Presentation</vt:lpstr>
      <vt:lpstr>Vision stratégique d’un entrepreneur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2018-03-25T14:37:11Z</dcterms:created>
  <dcterms:modified xsi:type="dcterms:W3CDTF">2018-03-26T12:52:41Z</dcterms:modified>
</cp:coreProperties>
</file>