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B3"/>
    <a:srgbClr val="FF9966"/>
    <a:srgbClr val="EA4E00"/>
    <a:srgbClr val="F7BC47"/>
    <a:srgbClr val="BC8F00"/>
    <a:srgbClr val="B40000"/>
    <a:srgbClr val="FF0000"/>
    <a:srgbClr val="BDCF62"/>
    <a:srgbClr val="1CB6EF"/>
    <a:srgbClr val="DAD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444" autoAdjust="0"/>
  </p:normalViewPr>
  <p:slideViewPr>
    <p:cSldViewPr snapToGrid="0">
      <p:cViewPr>
        <p:scale>
          <a:sx n="75" d="100"/>
          <a:sy n="75" d="100"/>
        </p:scale>
        <p:origin x="57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9804544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5639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A5DB1A-0CC7-4370-B189-D5F72214D218}" type="slidenum">
              <a:rPr lang="en-GB" smtClean="0"/>
              <a:t>‹#›</a:t>
            </a:fld>
            <a:endParaRPr lang="en-GB"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54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3949608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A5DB1A-0CC7-4370-B189-D5F72214D218}" type="slidenum">
              <a:rPr lang="en-GB" smtClean="0"/>
              <a:t>‹#›</a:t>
            </a:fld>
            <a:endParaRPr lang="en-GB"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952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49600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301384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96714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40910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372276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311651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71376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65769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5121266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9755003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F85C9B-71AA-4EC6-BBCD-FF66BB42B0A6}" type="datetimeFigureOut">
              <a:rPr lang="en-GB" smtClean="0"/>
              <a:t>25/03/2018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A5DB1A-0CC7-4370-B189-D5F72214D218}" type="slidenum">
              <a:rPr lang="en-GB" smtClean="0"/>
              <a:t>‹#›</a:t>
            </a:fld>
            <a:endParaRPr lang="en-GB" dirty="0"/>
          </a:p>
        </p:txBody>
      </p:sp>
    </p:spTree>
    <p:extLst>
      <p:ext uri="{BB962C8B-B14F-4D97-AF65-F5344CB8AC3E}">
        <p14:creationId xmlns:p14="http://schemas.microsoft.com/office/powerpoint/2010/main" val="199894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F85C9B-71AA-4EC6-BBCD-FF66BB42B0A6}" type="datetimeFigureOut">
              <a:rPr lang="en-GB" smtClean="0"/>
              <a:t>25/03/2018</a:t>
            </a:fld>
            <a:endParaRPr lang="en-GB"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A5DB1A-0CC7-4370-B189-D5F72214D218}" type="slidenum">
              <a:rPr lang="en-GB" smtClean="0"/>
              <a:t>‹#›</a:t>
            </a:fld>
            <a:endParaRPr lang="en-GB" dirty="0"/>
          </a:p>
        </p:txBody>
      </p:sp>
    </p:spTree>
    <p:extLst>
      <p:ext uri="{BB962C8B-B14F-4D97-AF65-F5344CB8AC3E}">
        <p14:creationId xmlns:p14="http://schemas.microsoft.com/office/powerpoint/2010/main" val="373379432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p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49" y="191070"/>
            <a:ext cx="11682485" cy="63358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0709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526" y="1478507"/>
            <a:ext cx="11317856" cy="5208896"/>
          </a:xfrm>
        </p:spPr>
        <p:txBody>
          <a:bodyPr>
            <a:normAutofit/>
          </a:bodyPr>
          <a:lstStyle/>
          <a:p>
            <a:r>
              <a:rPr lang="fr-FR" sz="3600" b="1" dirty="0" smtClean="0">
                <a:solidFill>
                  <a:srgbClr val="BDCF62"/>
                </a:solidFill>
                <a:latin typeface="Segoe UI"/>
                <a:ea typeface="Times New Roman"/>
              </a:rPr>
              <a:t>ANALYSE:</a:t>
            </a:r>
          </a:p>
          <a:p>
            <a:r>
              <a:rPr lang="fr-FR" sz="2400" b="1" dirty="0" smtClean="0">
                <a:solidFill>
                  <a:srgbClr val="BDCF62"/>
                </a:solidFill>
                <a:latin typeface="Segoe UI"/>
              </a:rPr>
              <a:t>Cas de utilisation(Use Case):</a:t>
            </a:r>
          </a:p>
          <a:p>
            <a:pPr marL="0" indent="0">
              <a:buNone/>
            </a:pPr>
            <a:endParaRPr lang="en-GB" sz="2400" dirty="0"/>
          </a:p>
        </p:txBody>
      </p:sp>
      <p:sp>
        <p:nvSpPr>
          <p:cNvPr id="4" name="Pentagon 3"/>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618" y="2679701"/>
            <a:ext cx="7574407" cy="40622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1473274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98" y="696036"/>
            <a:ext cx="8911687" cy="617836"/>
          </a:xfrm>
        </p:spPr>
        <p:txBody>
          <a:bodyPr>
            <a:normAutofit fontScale="90000"/>
          </a:bodyPr>
          <a:lstStyle/>
          <a:p>
            <a:r>
              <a:rPr lang="fr-FR" b="1" dirty="0">
                <a:solidFill>
                  <a:srgbClr val="FFC000"/>
                </a:solidFill>
              </a:rPr>
              <a:t>Modèle MCD:</a:t>
            </a:r>
            <a:r>
              <a:rPr lang="en-GB" dirty="0"/>
              <a:t/>
            </a:r>
            <a:br>
              <a:rPr lang="en-GB" dirty="0"/>
            </a:b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513" y="1403086"/>
            <a:ext cx="10263211" cy="5291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Pentagon 3"/>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1970098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265" y="1411610"/>
            <a:ext cx="5892150" cy="521090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720336" y="832511"/>
            <a:ext cx="4803294" cy="490199"/>
          </a:xfrm>
          <a:prstGeom prst="rect">
            <a:avLst/>
          </a:prstGeom>
        </p:spPr>
        <p:txBody>
          <a:bodyPr wrap="square">
            <a:spAutoFit/>
          </a:bodyPr>
          <a:lstStyle/>
          <a:p>
            <a:pPr algn="just">
              <a:lnSpc>
                <a:spcPct val="115000"/>
              </a:lnSpc>
              <a:spcAft>
                <a:spcPts val="1000"/>
              </a:spcAft>
            </a:pPr>
            <a:r>
              <a:rPr lang="fr-FR" sz="2400" b="1" dirty="0">
                <a:solidFill>
                  <a:srgbClr val="BC8F00"/>
                </a:solidFill>
                <a:latin typeface="Times New Roman" panose="02020603050405020304" pitchFamily="18" charset="0"/>
                <a:ea typeface="Calibri" panose="020F0502020204030204" pitchFamily="34" charset="0"/>
                <a:cs typeface="Arial" panose="020B0604020202020204" pitchFamily="34" charset="0"/>
              </a:rPr>
              <a:t>Diagramme de base de données:</a:t>
            </a:r>
            <a:endParaRPr lang="en-GB" sz="2400" dirty="0">
              <a:solidFill>
                <a:srgbClr val="BC8F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Pentagon 5"/>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18801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25" y="696036"/>
            <a:ext cx="5496975" cy="545910"/>
          </a:xfrm>
        </p:spPr>
        <p:txBody>
          <a:bodyPr>
            <a:normAutofit fontScale="90000"/>
          </a:bodyPr>
          <a:lstStyle/>
          <a:p>
            <a:r>
              <a:rPr lang="fr-FR" b="1" dirty="0">
                <a:solidFill>
                  <a:srgbClr val="FFC000"/>
                </a:solidFill>
              </a:rPr>
              <a:t>Diagramme de séquence:</a:t>
            </a:r>
            <a:r>
              <a:rPr lang="en-GB" dirty="0">
                <a:solidFill>
                  <a:srgbClr val="FFC000"/>
                </a:solidFill>
              </a:rPr>
              <a:t/>
            </a:r>
            <a:br>
              <a:rPr lang="en-GB" dirty="0">
                <a:solidFill>
                  <a:srgbClr val="FFC000"/>
                </a:solidFill>
              </a:rPr>
            </a:br>
            <a:endParaRPr lang="en-GB" dirty="0">
              <a:solidFill>
                <a:srgbClr val="FFC000"/>
              </a:solidFill>
            </a:endParaRP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590800" y="1280046"/>
            <a:ext cx="7429499" cy="5392462"/>
          </a:xfrm>
          <a:prstGeom prst="rect">
            <a:avLst/>
          </a:prstGeom>
          <a:solidFill>
            <a:srgbClr val="FFFFFF">
              <a:shade val="85000"/>
            </a:srgbClr>
          </a:solidFill>
          <a:ln w="88900" cap="sq">
            <a:solidFill>
              <a:srgbClr val="FFFFFF"/>
            </a:solidFill>
            <a:miter lim="800000"/>
          </a:ln>
          <a:effectLst>
            <a:glow rad="101600">
              <a:schemeClr val="accent6">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Pentagon 3"/>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786224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5825" y="674910"/>
            <a:ext cx="3274475" cy="658590"/>
          </a:xfrm>
        </p:spPr>
        <p:txBody>
          <a:bodyPr>
            <a:normAutofit fontScale="90000"/>
          </a:bodyPr>
          <a:lstStyle/>
          <a:p>
            <a:r>
              <a:rPr lang="fr-FR" b="1" dirty="0">
                <a:solidFill>
                  <a:srgbClr val="FFC000"/>
                </a:solidFill>
              </a:rPr>
              <a:t>Modèle e</a:t>
            </a:r>
            <a:r>
              <a:rPr lang="fr-FR" b="1" dirty="0" smtClean="0">
                <a:solidFill>
                  <a:srgbClr val="FFC000"/>
                </a:solidFill>
              </a:rPr>
              <a:t>dmx:</a:t>
            </a:r>
            <a:endParaRPr lang="en-GB" dirty="0"/>
          </a:p>
        </p:txBody>
      </p:sp>
      <p:sp>
        <p:nvSpPr>
          <p:cNvPr id="3" name="Content Placeholder 2"/>
          <p:cNvSpPr>
            <a:spLocks noGrp="1"/>
          </p:cNvSpPr>
          <p:nvPr>
            <p:ph idx="1"/>
          </p:nvPr>
        </p:nvSpPr>
        <p:spPr>
          <a:xfrm>
            <a:off x="557212" y="1409700"/>
            <a:ext cx="11406188" cy="5308600"/>
          </a:xfrm>
        </p:spPr>
        <p:txBody>
          <a:bodyPr/>
          <a:lstStyle/>
          <a:p>
            <a:r>
              <a:rPr lang="en-GB" dirty="0" smtClean="0"/>
              <a:t>Ce mo</a:t>
            </a:r>
            <a:r>
              <a:rPr lang="fr-FR" dirty="0" smtClean="0"/>
              <a:t>dèle est la résulta de la plateforme </a:t>
            </a:r>
            <a:r>
              <a:rPr lang="en-GB" dirty="0" smtClean="0">
                <a:solidFill>
                  <a:srgbClr val="FF0000"/>
                </a:solidFill>
              </a:rPr>
              <a:t>Entity</a:t>
            </a:r>
            <a:r>
              <a:rPr lang="en-GB" dirty="0" smtClean="0"/>
              <a:t> </a:t>
            </a:r>
            <a:r>
              <a:rPr lang="en-GB" dirty="0" smtClean="0">
                <a:solidFill>
                  <a:srgbClr val="FF0000"/>
                </a:solidFill>
              </a:rPr>
              <a:t>Framework(Generate from database(Database First))</a:t>
            </a:r>
            <a:r>
              <a:rPr lang="fr-FR" dirty="0" smtClean="0">
                <a:solidFill>
                  <a:srgbClr val="FF0000"/>
                </a:solidFill>
              </a:rPr>
              <a:t>  </a:t>
            </a:r>
            <a:endParaRPr lang="en-GB"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73" y="1764609"/>
            <a:ext cx="9069066" cy="4953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Pentagon 4"/>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3455110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7220908" y="1676492"/>
            <a:ext cx="4865559" cy="4063908"/>
          </a:xfrm>
        </p:spPr>
        <p:txBody>
          <a:bodyPr>
            <a:normAutofit/>
          </a:bodyPr>
          <a:lstStyle/>
          <a:p>
            <a:r>
              <a:rPr lang="fr-FR" sz="2400" dirty="0"/>
              <a:t>Après l’authentification de l’utilisateur, il peut par la suite accéder à différentes fonctionnalités de l’application afin de bénéficier des multiples services associés à chaque profil d’utilisateur, à savoir le signalement des incidents et leur suivi.</a:t>
            </a:r>
            <a:endParaRPr lang="en-GB" sz="2400" dirty="0"/>
          </a:p>
          <a:p>
            <a:endParaRPr lang="en-GB"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2413" y="1384300"/>
            <a:ext cx="6866895"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4"/>
          <p:cNvSpPr txBox="1">
            <a:spLocks/>
          </p:cNvSpPr>
          <p:nvPr/>
        </p:nvSpPr>
        <p:spPr>
          <a:xfrm>
            <a:off x="3144619" y="715662"/>
            <a:ext cx="8911687" cy="582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b="1" dirty="0" smtClean="0">
                <a:solidFill>
                  <a:srgbClr val="FF0000"/>
                </a:solidFill>
                <a:latin typeface="Segoe UI"/>
                <a:ea typeface="Times New Roman"/>
              </a:rPr>
              <a:t>LES INTERFACES DE L’APPLICATION</a:t>
            </a:r>
            <a:br>
              <a:rPr lang="fr-FR" sz="2800" b="1" dirty="0" smtClean="0">
                <a:solidFill>
                  <a:srgbClr val="FF0000"/>
                </a:solidFill>
                <a:latin typeface="Segoe UI"/>
                <a:ea typeface="Times New Roman"/>
              </a:rPr>
            </a:br>
            <a:endParaRPr lang="en-GB" sz="2800" dirty="0">
              <a:solidFill>
                <a:srgbClr val="FF0000"/>
              </a:solidFill>
            </a:endParaRPr>
          </a:p>
        </p:txBody>
      </p:sp>
      <p:sp>
        <p:nvSpPr>
          <p:cNvPr id="7" name="Pentagon 6"/>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le 1"/>
          <p:cNvSpPr txBox="1">
            <a:spLocks/>
          </p:cNvSpPr>
          <p:nvPr/>
        </p:nvSpPr>
        <p:spPr>
          <a:xfrm>
            <a:off x="13648" y="715662"/>
            <a:ext cx="2042575" cy="6077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dirty="0" smtClean="0">
                <a:solidFill>
                  <a:srgbClr val="B40000"/>
                </a:solidFill>
                <a:effectLst>
                  <a:outerShdw blurRad="38100" dist="38100" dir="2700000" algn="tl">
                    <a:srgbClr val="000000">
                      <a:alpha val="43137"/>
                    </a:srgbClr>
                  </a:outerShdw>
                </a:effectLst>
                <a:latin typeface="Segoe UI"/>
                <a:ea typeface="Times New Roman"/>
              </a:rPr>
              <a:t>PARTIE 3:</a:t>
            </a:r>
            <a:r>
              <a:rPr lang="fr-FR" sz="2400" b="1" dirty="0" smtClean="0">
                <a:solidFill>
                  <a:srgbClr val="B40000"/>
                </a:solidFill>
                <a:effectLst>
                  <a:outerShdw blurRad="38100" dist="38100" dir="2700000" algn="tl">
                    <a:srgbClr val="000000">
                      <a:alpha val="43137"/>
                    </a:srgbClr>
                  </a:outerShdw>
                </a:effectLst>
                <a:latin typeface="Cambria"/>
                <a:ea typeface="Cambria"/>
                <a:cs typeface="Times New Roman"/>
              </a:rPr>
              <a:t/>
            </a:r>
            <a:br>
              <a:rPr lang="fr-FR" sz="2400" b="1" dirty="0" smtClean="0">
                <a:solidFill>
                  <a:srgbClr val="B40000"/>
                </a:solidFill>
                <a:effectLst>
                  <a:outerShdw blurRad="38100" dist="38100" dir="2700000" algn="tl">
                    <a:srgbClr val="000000">
                      <a:alpha val="43137"/>
                    </a:srgbClr>
                  </a:outerShdw>
                </a:effectLst>
                <a:latin typeface="Cambria"/>
                <a:ea typeface="Cambria"/>
                <a:cs typeface="Times New Roman"/>
              </a:rPr>
            </a:br>
            <a:endParaRPr lang="en-GB" sz="2400" dirty="0">
              <a:solidFill>
                <a:srgbClr val="B40000"/>
              </a:solidFill>
            </a:endParaRPr>
          </a:p>
        </p:txBody>
      </p:sp>
      <p:sp>
        <p:nvSpPr>
          <p:cNvPr id="9" name="Rectangle 8"/>
          <p:cNvSpPr/>
          <p:nvPr/>
        </p:nvSpPr>
        <p:spPr>
          <a:xfrm>
            <a:off x="2763273" y="873171"/>
            <a:ext cx="190500" cy="1909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39576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32413" y="5489055"/>
            <a:ext cx="11273887" cy="492645"/>
          </a:xfrm>
        </p:spPr>
        <p:txBody>
          <a:bodyPr>
            <a:noAutofit/>
          </a:bodyPr>
          <a:lstStyle/>
          <a:p>
            <a:r>
              <a:rPr lang="en-GB" sz="2800" b="1" dirty="0" smtClean="0"/>
              <a:t>C’est deux formes permettent de réaliser le mot de passe </a:t>
            </a:r>
            <a:endParaRPr lang="en-GB" sz="2800" b="1" dirty="0"/>
          </a:p>
        </p:txBody>
      </p:sp>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04800" y="1481138"/>
            <a:ext cx="5754688" cy="3425825"/>
          </a:xfrm>
        </p:spPr>
      </p:pic>
      <p:pic>
        <p:nvPicPr>
          <p:cNvPr id="7" name="Content Placeholder 6"/>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362700" y="1481138"/>
            <a:ext cx="5715000" cy="3425825"/>
          </a:xfrm>
        </p:spPr>
      </p:pic>
      <p:sp>
        <p:nvSpPr>
          <p:cNvPr id="5" name="Pentagon 4"/>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2727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7159" y="1387091"/>
            <a:ext cx="7847462" cy="5341255"/>
          </a:xfrm>
        </p:spPr>
      </p:pic>
      <p:sp>
        <p:nvSpPr>
          <p:cNvPr id="5" name="Pentagon 4"/>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3"/>
          <p:cNvSpPr>
            <a:spLocks noGrp="1"/>
          </p:cNvSpPr>
          <p:nvPr>
            <p:ph type="body" sz="half" idx="2"/>
          </p:nvPr>
        </p:nvSpPr>
        <p:spPr>
          <a:xfrm>
            <a:off x="446514" y="1605460"/>
            <a:ext cx="3505199" cy="4959117"/>
          </a:xfrm>
        </p:spPr>
        <p:txBody>
          <a:bodyPr>
            <a:normAutofit/>
          </a:bodyPr>
          <a:lstStyle/>
          <a:p>
            <a:r>
              <a:rPr lang="fr-FR" dirty="0"/>
              <a:t> </a:t>
            </a:r>
            <a:endParaRPr lang="en-GB" dirty="0"/>
          </a:p>
          <a:p>
            <a:r>
              <a:rPr lang="fr-FR" dirty="0"/>
              <a:t>   </a:t>
            </a:r>
            <a:r>
              <a:rPr lang="fr-FR" sz="1800" b="1" dirty="0"/>
              <a:t>L’administrateur se fait dans cette forme Personnel la :</a:t>
            </a:r>
            <a:endParaRPr lang="en-GB" sz="1800" b="1" dirty="0"/>
          </a:p>
          <a:p>
            <a:pPr marL="285750" lvl="0" indent="-285750">
              <a:buFont typeface="Arial" panose="020B0604020202020204" pitchFamily="34" charset="0"/>
              <a:buChar char="•"/>
            </a:pPr>
            <a:r>
              <a:rPr lang="fr-FR" sz="1800" b="1" dirty="0"/>
              <a:t>Modification d’un compte dans l’interface et aussi dans la base de données. </a:t>
            </a:r>
            <a:endParaRPr lang="en-GB" sz="1800" b="1" dirty="0"/>
          </a:p>
          <a:p>
            <a:pPr marL="285750" lvl="0" indent="-285750">
              <a:buFont typeface="Arial" panose="020B0604020202020204" pitchFamily="34" charset="0"/>
              <a:buChar char="•"/>
            </a:pPr>
            <a:r>
              <a:rPr lang="fr-FR" sz="1800" b="1" dirty="0"/>
              <a:t>Suppression d’un compte dans l’interface et aussi dans la base de données. </a:t>
            </a:r>
            <a:endParaRPr lang="en-GB" sz="1800" b="1" dirty="0"/>
          </a:p>
          <a:p>
            <a:pPr marL="285750" lvl="0" indent="-285750">
              <a:buFont typeface="Arial" panose="020B0604020202020204" pitchFamily="34" charset="0"/>
              <a:buChar char="•"/>
            </a:pPr>
            <a:r>
              <a:rPr lang="fr-FR" sz="1800" b="1" dirty="0"/>
              <a:t>L’ajout du nouveau compte dans l’interface et aussi la base de données. </a:t>
            </a:r>
            <a:endParaRPr lang="en-GB" sz="1800" b="1" dirty="0"/>
          </a:p>
          <a:p>
            <a:pPr marL="285750" lvl="0" indent="-285750">
              <a:buFont typeface="Arial" panose="020B0604020202020204" pitchFamily="34" charset="0"/>
              <a:buChar char="•"/>
            </a:pPr>
            <a:r>
              <a:rPr lang="fr-FR" sz="1800" b="1" dirty="0"/>
              <a:t>Recherche d’un compte depuis la BD et l’affiche dans datagridview. </a:t>
            </a:r>
            <a:endParaRPr lang="en-GB" sz="1800" b="1" dirty="0"/>
          </a:p>
          <a:p>
            <a:endParaRPr lang="en-GB" dirty="0"/>
          </a:p>
        </p:txBody>
      </p:sp>
      <p:sp>
        <p:nvSpPr>
          <p:cNvPr id="7" name="Title 1"/>
          <p:cNvSpPr>
            <a:spLocks noGrp="1"/>
          </p:cNvSpPr>
          <p:nvPr>
            <p:ph type="title"/>
          </p:nvPr>
        </p:nvSpPr>
        <p:spPr>
          <a:xfrm>
            <a:off x="4772858" y="414411"/>
            <a:ext cx="2320270" cy="836200"/>
          </a:xfrm>
        </p:spPr>
        <p:txBody>
          <a:bodyPr/>
          <a:lstStyle/>
          <a:p>
            <a:r>
              <a:rPr lang="en-GB" b="1" dirty="0" smtClean="0">
                <a:solidFill>
                  <a:srgbClr val="BC8F00"/>
                </a:solidFill>
              </a:rPr>
              <a:t>Dans l’espace d’administration </a:t>
            </a:r>
            <a:endParaRPr lang="en-GB" b="1" dirty="0">
              <a:solidFill>
                <a:srgbClr val="BC8F00"/>
              </a:solidFill>
            </a:endParaRPr>
          </a:p>
        </p:txBody>
      </p:sp>
    </p:spTree>
    <p:extLst>
      <p:ext uri="{BB962C8B-B14F-4D97-AF65-F5344CB8AC3E}">
        <p14:creationId xmlns:p14="http://schemas.microsoft.com/office/powerpoint/2010/main" val="81712135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04439"/>
          </a:xfrm>
        </p:spPr>
        <p:txBody>
          <a:bodyPr>
            <a:normAutofit fontScale="90000"/>
          </a:bodyPr>
          <a:lstStyle/>
          <a:p>
            <a:r>
              <a:rPr lang="fr-FR" sz="2200" b="1" dirty="0"/>
              <a:t>Dans l’espace l’administrateur en trouve aussi la gestion de grade est la gestion de service, ainsi que la manipulation des matériels</a:t>
            </a:r>
            <a:r>
              <a:rPr lang="fr-FR" dirty="0"/>
              <a:t>.</a:t>
            </a:r>
            <a:r>
              <a:rPr lang="en-GB" dirty="0"/>
              <a:t/>
            </a:r>
            <a:br>
              <a:rPr lang="en-GB" dirty="0"/>
            </a:b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8888" y="1528549"/>
            <a:ext cx="6029081" cy="4872251"/>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1616" y="1528549"/>
            <a:ext cx="5900383" cy="4872251"/>
          </a:xfrm>
        </p:spPr>
      </p:pic>
      <p:sp>
        <p:nvSpPr>
          <p:cNvPr id="6" name="Pentagon 5"/>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6782350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8212" y="1351130"/>
            <a:ext cx="6224475" cy="5295330"/>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91870" y="1351130"/>
            <a:ext cx="5445456" cy="5295330"/>
          </a:xfrm>
        </p:spPr>
      </p:pic>
      <p:sp>
        <p:nvSpPr>
          <p:cNvPr id="9" name="Pentagon 8"/>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80577495"/>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19" y="1910108"/>
            <a:ext cx="9591806" cy="842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1" name="Picture 40"/>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tretch>
            <a:fillRect/>
          </a:stretch>
        </p:blipFill>
        <p:spPr>
          <a:xfrm>
            <a:off x="245658" y="443266"/>
            <a:ext cx="1637731" cy="9266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003" y="464027"/>
            <a:ext cx="1778758" cy="9266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6" name="Rectangle 45"/>
          <p:cNvSpPr/>
          <p:nvPr/>
        </p:nvSpPr>
        <p:spPr>
          <a:xfrm>
            <a:off x="2831910" y="3084875"/>
            <a:ext cx="6810233" cy="2428357"/>
          </a:xfrm>
          <a:prstGeom prst="rect">
            <a:avLst/>
          </a:prstGeom>
        </p:spPr>
        <p:txBody>
          <a:bodyPr wrap="square">
            <a:spAutoFit/>
          </a:bodyPr>
          <a:lstStyle/>
          <a:p>
            <a:pPr algn="ctr">
              <a:lnSpc>
                <a:spcPct val="115000"/>
              </a:lnSpc>
              <a:spcAft>
                <a:spcPts val="0"/>
              </a:spcAft>
            </a:pPr>
            <a:r>
              <a:rPr lang="fr-FR" sz="4400" b="1" dirty="0">
                <a:solidFill>
                  <a:srgbClr val="4F81BD"/>
                </a:solidFill>
                <a:effectLst>
                  <a:outerShdw blurRad="38100" dist="38100" dir="2700000" algn="tl">
                    <a:srgbClr val="000000">
                      <a:alpha val="43137"/>
                    </a:srgbClr>
                  </a:outerShdw>
                </a:effectLst>
                <a:ea typeface="Times New Roman"/>
                <a:cs typeface="Arial"/>
              </a:rPr>
              <a:t>Réalisation D’une </a:t>
            </a:r>
          </a:p>
          <a:p>
            <a:pPr algn="ctr">
              <a:lnSpc>
                <a:spcPct val="115000"/>
              </a:lnSpc>
              <a:spcAft>
                <a:spcPts val="0"/>
              </a:spcAft>
            </a:pPr>
            <a:r>
              <a:rPr lang="fr-FR" sz="4400" b="1" dirty="0">
                <a:solidFill>
                  <a:srgbClr val="4F81BD"/>
                </a:solidFill>
                <a:effectLst>
                  <a:outerShdw blurRad="38100" dist="38100" dir="2700000" algn="tl">
                    <a:srgbClr val="000000">
                      <a:alpha val="43137"/>
                    </a:srgbClr>
                  </a:outerShdw>
                </a:effectLst>
                <a:ea typeface="Times New Roman"/>
                <a:cs typeface="Arial"/>
              </a:rPr>
              <a:t>Application De </a:t>
            </a:r>
          </a:p>
          <a:p>
            <a:pPr algn="ctr">
              <a:lnSpc>
                <a:spcPct val="115000"/>
              </a:lnSpc>
              <a:spcAft>
                <a:spcPts val="0"/>
              </a:spcAft>
            </a:pPr>
            <a:r>
              <a:rPr lang="fr-FR" sz="4400" b="1" dirty="0">
                <a:solidFill>
                  <a:srgbClr val="4F81BD"/>
                </a:solidFill>
                <a:effectLst>
                  <a:outerShdw blurRad="38100" dist="38100" dir="2700000" algn="tl">
                    <a:srgbClr val="000000">
                      <a:alpha val="43137"/>
                    </a:srgbClr>
                  </a:outerShdw>
                </a:effectLst>
                <a:ea typeface="Times New Roman"/>
                <a:cs typeface="Arial"/>
              </a:rPr>
              <a:t>Gestion </a:t>
            </a:r>
            <a:r>
              <a:rPr lang="fr-FR" sz="4400" b="1" dirty="0" smtClean="0">
                <a:solidFill>
                  <a:srgbClr val="4F81BD"/>
                </a:solidFill>
                <a:effectLst>
                  <a:outerShdw blurRad="38100" dist="38100" dir="2700000" algn="tl">
                    <a:srgbClr val="000000">
                      <a:alpha val="43137"/>
                    </a:srgbClr>
                  </a:outerShdw>
                </a:effectLst>
                <a:ea typeface="Times New Roman"/>
                <a:cs typeface="Arial"/>
              </a:rPr>
              <a:t>Des Incidents</a:t>
            </a:r>
            <a:endParaRPr lang="fr-FR" sz="4400" b="1" dirty="0">
              <a:solidFill>
                <a:srgbClr val="4F81BD"/>
              </a:solidFill>
              <a:effectLst>
                <a:outerShdw blurRad="38100" dist="38100" dir="2700000" algn="tl">
                  <a:srgbClr val="000000">
                    <a:alpha val="43137"/>
                  </a:srgbClr>
                </a:outerShdw>
              </a:effectLst>
              <a:ea typeface="Times New Roman"/>
              <a:cs typeface="Arial"/>
            </a:endParaRPr>
          </a:p>
        </p:txBody>
      </p:sp>
      <p:sp>
        <p:nvSpPr>
          <p:cNvPr id="47" name="Rectangle 46"/>
          <p:cNvSpPr/>
          <p:nvPr/>
        </p:nvSpPr>
        <p:spPr>
          <a:xfrm>
            <a:off x="141027" y="5513232"/>
            <a:ext cx="6096000" cy="835613"/>
          </a:xfrm>
          <a:prstGeom prst="rect">
            <a:avLst/>
          </a:prstGeom>
        </p:spPr>
        <p:txBody>
          <a:bodyPr>
            <a:spAutoFit/>
          </a:bodyPr>
          <a:lstStyle/>
          <a:p>
            <a:pPr lvl="0">
              <a:lnSpc>
                <a:spcPct val="115000"/>
              </a:lnSpc>
              <a:defRPr/>
            </a:pPr>
            <a:r>
              <a:rPr lang="fr-FR" sz="2400" kern="0" dirty="0">
                <a:solidFill>
                  <a:srgbClr val="215868"/>
                </a:solidFill>
                <a:latin typeface="Cambria"/>
                <a:ea typeface="Calibri"/>
                <a:cs typeface="Cambria"/>
              </a:rPr>
              <a:t>Réalisé  Par : </a:t>
            </a:r>
            <a:endParaRPr lang="fr-FR" sz="1600" kern="0" dirty="0">
              <a:solidFill>
                <a:sysClr val="windowText" lastClr="000000"/>
              </a:solidFill>
              <a:latin typeface="Cambria"/>
              <a:ea typeface="Calibri"/>
              <a:cs typeface="Times New Roman"/>
            </a:endParaRPr>
          </a:p>
          <a:p>
            <a:pPr lvl="0">
              <a:lnSpc>
                <a:spcPct val="115000"/>
              </a:lnSpc>
              <a:defRPr/>
            </a:pPr>
            <a:r>
              <a:rPr lang="fr-FR" sz="1600" kern="0" dirty="0">
                <a:solidFill>
                  <a:sysClr val="windowText" lastClr="000000"/>
                </a:solidFill>
                <a:latin typeface="Cambria"/>
                <a:ea typeface="Times New Roman"/>
                <a:cs typeface="Times New Roman"/>
              </a:rPr>
              <a:t>	</a:t>
            </a:r>
            <a:r>
              <a:rPr lang="fr-FR" kern="0" dirty="0" smtClean="0">
                <a:solidFill>
                  <a:srgbClr val="215868"/>
                </a:solidFill>
                <a:latin typeface="Cambria"/>
                <a:ea typeface="Times New Roman"/>
                <a:cs typeface="Times New Roman"/>
              </a:rPr>
              <a:t>ESSAIFI AHMED</a:t>
            </a:r>
            <a:endParaRPr lang="en-GB" dirty="0"/>
          </a:p>
        </p:txBody>
      </p:sp>
      <p:sp>
        <p:nvSpPr>
          <p:cNvPr id="48" name="Rectangle 47"/>
          <p:cNvSpPr/>
          <p:nvPr/>
        </p:nvSpPr>
        <p:spPr>
          <a:xfrm>
            <a:off x="8927910" y="5513232"/>
            <a:ext cx="6096000" cy="1047979"/>
          </a:xfrm>
          <a:prstGeom prst="rect">
            <a:avLst/>
          </a:prstGeom>
        </p:spPr>
        <p:txBody>
          <a:bodyPr>
            <a:spAutoFit/>
          </a:bodyPr>
          <a:lstStyle/>
          <a:p>
            <a:pPr lvl="0">
              <a:lnSpc>
                <a:spcPct val="115000"/>
              </a:lnSpc>
              <a:defRPr/>
            </a:pPr>
            <a:r>
              <a:rPr lang="fr-FR" kern="0" dirty="0" smtClean="0">
                <a:solidFill>
                  <a:srgbClr val="215868"/>
                </a:solidFill>
                <a:latin typeface="Cambria"/>
                <a:ea typeface="Calibri"/>
                <a:cs typeface="Cambria"/>
              </a:rPr>
              <a:t>Encadrer Par </a:t>
            </a:r>
            <a:r>
              <a:rPr lang="fr-FR" kern="0" dirty="0">
                <a:solidFill>
                  <a:srgbClr val="215868"/>
                </a:solidFill>
                <a:latin typeface="Cambria"/>
                <a:ea typeface="Calibri"/>
                <a:cs typeface="Cambria"/>
              </a:rPr>
              <a:t>: </a:t>
            </a:r>
            <a:endParaRPr lang="fr-FR" sz="1200" kern="0" dirty="0">
              <a:solidFill>
                <a:sysClr val="windowText" lastClr="000000"/>
              </a:solidFill>
              <a:latin typeface="Cambria"/>
              <a:ea typeface="Calibri"/>
              <a:cs typeface="Times New Roman"/>
            </a:endParaRPr>
          </a:p>
          <a:p>
            <a:pPr lvl="0">
              <a:lnSpc>
                <a:spcPct val="115000"/>
              </a:lnSpc>
              <a:defRPr/>
            </a:pPr>
            <a:r>
              <a:rPr lang="fr-FR" sz="1200" kern="0" dirty="0">
                <a:solidFill>
                  <a:sysClr val="windowText" lastClr="000000"/>
                </a:solidFill>
                <a:latin typeface="Cambria"/>
                <a:ea typeface="Times New Roman"/>
                <a:cs typeface="Times New Roman"/>
              </a:rPr>
              <a:t>	</a:t>
            </a:r>
            <a:r>
              <a:rPr lang="fr-FR" kern="0" dirty="0" smtClean="0">
                <a:solidFill>
                  <a:srgbClr val="215868"/>
                </a:solidFill>
                <a:latin typeface="Cambria"/>
                <a:ea typeface="Times New Roman"/>
                <a:cs typeface="Times New Roman"/>
              </a:rPr>
              <a:t>Mdm.JACKJOUD WIDAD</a:t>
            </a:r>
          </a:p>
          <a:p>
            <a:pPr lvl="0">
              <a:lnSpc>
                <a:spcPct val="115000"/>
              </a:lnSpc>
              <a:defRPr/>
            </a:pPr>
            <a:r>
              <a:rPr lang="fr-FR" kern="0" dirty="0">
                <a:solidFill>
                  <a:srgbClr val="215868"/>
                </a:solidFill>
                <a:latin typeface="Cambria"/>
                <a:cs typeface="Times New Roman"/>
              </a:rPr>
              <a:t>	</a:t>
            </a:r>
            <a:r>
              <a:rPr lang="fr-FR" kern="0" dirty="0">
                <a:solidFill>
                  <a:srgbClr val="215868"/>
                </a:solidFill>
                <a:latin typeface="Cambria"/>
                <a:ea typeface="Times New Roman"/>
                <a:cs typeface="Times New Roman"/>
              </a:rPr>
              <a:t> </a:t>
            </a:r>
            <a:r>
              <a:rPr lang="fr-FR" kern="0" dirty="0" smtClean="0">
                <a:solidFill>
                  <a:srgbClr val="215868"/>
                </a:solidFill>
                <a:latin typeface="Cambria"/>
                <a:ea typeface="Times New Roman"/>
                <a:cs typeface="Times New Roman"/>
              </a:rPr>
              <a:t>Mr. AKRAM ABDEADIM</a:t>
            </a:r>
            <a:endParaRPr lang="en-GB" dirty="0"/>
          </a:p>
        </p:txBody>
      </p:sp>
    </p:spTree>
    <p:extLst>
      <p:ext uri="{BB962C8B-B14F-4D97-AF65-F5344CB8AC3E}">
        <p14:creationId xmlns:p14="http://schemas.microsoft.com/office/powerpoint/2010/main" val="3139887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4716" y="1405718"/>
            <a:ext cx="5786651" cy="5227093"/>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68788" y="1405717"/>
            <a:ext cx="5923127" cy="5227094"/>
          </a:xfrm>
        </p:spPr>
      </p:pic>
      <p:sp>
        <p:nvSpPr>
          <p:cNvPr id="5" name="Pentagon 4"/>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98510913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361" y="328546"/>
            <a:ext cx="8911687" cy="1280890"/>
          </a:xfrm>
        </p:spPr>
        <p:txBody>
          <a:bodyPr/>
          <a:lstStyle/>
          <a:p>
            <a:r>
              <a:rPr lang="en-GB" dirty="0" smtClean="0"/>
              <a:t>Dans l’espace d’utilisateur,</a:t>
            </a:r>
            <a:br>
              <a:rPr lang="en-GB" dirty="0" smtClean="0"/>
            </a:br>
            <a:r>
              <a:rPr lang="en-GB" dirty="0" smtClean="0"/>
              <a:t>l’utilisateur </a:t>
            </a:r>
            <a:r>
              <a:rPr lang="fr-FR" dirty="0" smtClean="0"/>
              <a:t>peut </a:t>
            </a:r>
            <a:r>
              <a:rPr lang="fr-FR" dirty="0"/>
              <a:t>déclarer un incident </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786848"/>
            <a:ext cx="9211788" cy="4883495"/>
          </a:xfrm>
        </p:spPr>
      </p:pic>
      <p:sp>
        <p:nvSpPr>
          <p:cNvPr id="4" name="Pentagon 3"/>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9036997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04690"/>
          </a:xfrm>
        </p:spPr>
        <p:txBody>
          <a:bodyPr/>
          <a:lstStyle/>
          <a:p>
            <a:r>
              <a:rPr lang="fr-FR" b="1" dirty="0"/>
              <a:t>Dans l’espace technicien on peut voir les incidents déclarer</a:t>
            </a:r>
            <a:r>
              <a:rPr lang="fr-FR" dirty="0"/>
              <a:t> </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307" y="1828800"/>
            <a:ext cx="6878471" cy="4749421"/>
          </a:xfrm>
        </p:spPr>
      </p:pic>
      <p:sp>
        <p:nvSpPr>
          <p:cNvPr id="6" name="Pentagon 5"/>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7367515" y="2610410"/>
            <a:ext cx="4314969" cy="1200329"/>
          </a:xfrm>
          <a:prstGeom prst="rect">
            <a:avLst/>
          </a:prstGeom>
        </p:spPr>
        <p:txBody>
          <a:bodyPr wrap="square">
            <a:spAutoFit/>
          </a:bodyPr>
          <a:lstStyle/>
          <a:p>
            <a:r>
              <a:rPr lang="fr-FR" b="1" dirty="0">
                <a:latin typeface="Tahoma" panose="020B0604030504040204" pitchFamily="34" charset="0"/>
                <a:ea typeface="Calibri" panose="020F0502020204030204" pitchFamily="34" charset="0"/>
                <a:cs typeface="Arial" panose="020B0604020202020204" pitchFamily="34" charset="0"/>
              </a:rPr>
              <a:t>Même dans l’espace technicien s’il prend la décision de s’occuper d’un incident il faut quel remplir un fichier matériel</a:t>
            </a:r>
            <a:endParaRPr lang="en-GB" b="1" dirty="0"/>
          </a:p>
        </p:txBody>
      </p:sp>
    </p:spTree>
    <p:extLst>
      <p:ext uri="{BB962C8B-B14F-4D97-AF65-F5344CB8AC3E}">
        <p14:creationId xmlns:p14="http://schemas.microsoft.com/office/powerpoint/2010/main" val="201534802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181" y="1394662"/>
            <a:ext cx="8861764" cy="5320035"/>
          </a:xfrm>
        </p:spPr>
      </p:pic>
      <p:sp>
        <p:nvSpPr>
          <p:cNvPr id="5" name="Pentagon 4"/>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9344166" y="3064284"/>
            <a:ext cx="2847834" cy="1685077"/>
          </a:xfrm>
          <a:prstGeom prst="rect">
            <a:avLst/>
          </a:prstGeom>
        </p:spPr>
        <p:txBody>
          <a:bodyPr wrap="square">
            <a:spAutoFit/>
          </a:bodyPr>
          <a:lstStyle/>
          <a:p>
            <a:pPr algn="ctr">
              <a:lnSpc>
                <a:spcPct val="115000"/>
              </a:lnSpc>
              <a:spcAft>
                <a:spcPts val="1000"/>
              </a:spcAft>
            </a:pPr>
            <a:r>
              <a:rPr lang="fr-FR" b="1" dirty="0">
                <a:latin typeface="Tahoma" panose="020B0604030504040204" pitchFamily="34" charset="0"/>
                <a:ea typeface="Calibri" panose="020F0502020204030204" pitchFamily="34" charset="0"/>
                <a:cs typeface="Arial" panose="020B0604020202020204" pitchFamily="34" charset="0"/>
              </a:rPr>
              <a:t>Si le technicien n’arrive pas a résolu le problème il faut envoyer un </a:t>
            </a:r>
            <a:r>
              <a:rPr lang="fr-FR" b="1" dirty="0" smtClean="0">
                <a:latin typeface="Tahoma" panose="020B0604030504040204" pitchFamily="34" charset="0"/>
                <a:ea typeface="Calibri" panose="020F0502020204030204" pitchFamily="34" charset="0"/>
                <a:cs typeface="Arial" panose="020B0604020202020204" pitchFamily="34" charset="0"/>
              </a:rPr>
              <a:t>Gmail </a:t>
            </a:r>
            <a:r>
              <a:rPr lang="fr-FR" b="1" dirty="0">
                <a:latin typeface="Tahoma" panose="020B0604030504040204" pitchFamily="34" charset="0"/>
                <a:ea typeface="Calibri" panose="020F0502020204030204" pitchFamily="34" charset="0"/>
                <a:cs typeface="Arial" panose="020B0604020202020204" pitchFamily="34" charset="0"/>
              </a:rPr>
              <a:t>au fournisseur</a:t>
            </a:r>
            <a:endParaRPr lang="en-GB" sz="16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83944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8620" y="1451526"/>
            <a:ext cx="5954759" cy="4748365"/>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9857" y="1310184"/>
            <a:ext cx="5776781" cy="5446225"/>
          </a:xfrm>
        </p:spPr>
      </p:pic>
      <p:sp>
        <p:nvSpPr>
          <p:cNvPr id="6" name="Pentagon 5"/>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7171204" y="558109"/>
            <a:ext cx="4903074" cy="410882"/>
          </a:xfrm>
          <a:prstGeom prst="rect">
            <a:avLst/>
          </a:prstGeom>
        </p:spPr>
        <p:txBody>
          <a:bodyPr wrap="none">
            <a:spAutoFit/>
          </a:bodyPr>
          <a:lstStyle/>
          <a:p>
            <a:pPr algn="ctr">
              <a:lnSpc>
                <a:spcPct val="115000"/>
              </a:lnSpc>
              <a:spcAft>
                <a:spcPts val="1000"/>
              </a:spcAft>
            </a:pPr>
            <a:r>
              <a:rPr lang="en-GB" dirty="0">
                <a:latin typeface="Tahoma" panose="020B0604030504040204" pitchFamily="34" charset="0"/>
                <a:ea typeface="Calibri" panose="020F0502020204030204" pitchFamily="34" charset="0"/>
                <a:cs typeface="Arial" panose="020B0604020202020204" pitchFamily="34" charset="0"/>
              </a:rPr>
              <a:t> </a:t>
            </a:r>
            <a:r>
              <a:rPr lang="fr-FR" dirty="0">
                <a:latin typeface="Tahoma" panose="020B0604030504040204" pitchFamily="34" charset="0"/>
                <a:ea typeface="Calibri" panose="020F0502020204030204" pitchFamily="34" charset="0"/>
                <a:cs typeface="Arial" panose="020B0604020202020204" pitchFamily="34" charset="0"/>
              </a:rPr>
              <a:t>Et ensuite remplir cette forme de Fournisseur.</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636934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28490"/>
          </a:xfrm>
        </p:spPr>
        <p:txBody>
          <a:bodyPr>
            <a:normAutofit fontScale="90000"/>
          </a:bodyPr>
          <a:lstStyle/>
          <a:p>
            <a:r>
              <a:rPr lang="fr-FR" b="1" dirty="0"/>
              <a:t>Et la fin il faut exporter les donner vers l’Excel :</a:t>
            </a:r>
            <a:r>
              <a:rPr lang="en-GB" dirty="0"/>
              <a:t/>
            </a:r>
            <a:br>
              <a:rPr lang="en-GB" dirty="0"/>
            </a:b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167" y="1654882"/>
            <a:ext cx="11405233" cy="5012542"/>
          </a:xfrm>
        </p:spPr>
      </p:pic>
      <p:sp>
        <p:nvSpPr>
          <p:cNvPr id="4" name="Pentagon 3"/>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215878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608" y="1428464"/>
            <a:ext cx="11495992" cy="4998850"/>
          </a:xfrm>
        </p:spPr>
      </p:pic>
      <p:sp>
        <p:nvSpPr>
          <p:cNvPr id="4" name="Pentagon 3"/>
          <p:cNvSpPr/>
          <p:nvPr/>
        </p:nvSpPr>
        <p:spPr>
          <a:xfrm>
            <a:off x="13648" y="696036"/>
            <a:ext cx="1665027" cy="54591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361788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500410"/>
            <a:ext cx="8911687" cy="664362"/>
          </a:xfrm>
          <a:solidFill>
            <a:srgbClr val="FFCCB3"/>
          </a:solidFill>
        </p:spPr>
        <p:txBody>
          <a:bodyPr>
            <a:normAutofit/>
          </a:bodyPr>
          <a:lstStyle/>
          <a:p>
            <a:pPr marL="571500" indent="-571500">
              <a:buFont typeface="Wingdings" panose="05000000000000000000" pitchFamily="2" charset="2"/>
              <a:buChar char="v"/>
            </a:pPr>
            <a:r>
              <a:rPr lang="en-GB" dirty="0" smtClean="0"/>
              <a:t>Conclusion</a:t>
            </a:r>
            <a:endParaRPr lang="en-GB" dirty="0"/>
          </a:p>
        </p:txBody>
      </p:sp>
      <p:sp>
        <p:nvSpPr>
          <p:cNvPr id="3" name="Content Placeholder 2"/>
          <p:cNvSpPr>
            <a:spLocks noGrp="1"/>
          </p:cNvSpPr>
          <p:nvPr>
            <p:ph idx="1"/>
          </p:nvPr>
        </p:nvSpPr>
        <p:spPr>
          <a:xfrm>
            <a:off x="1052512" y="2806700"/>
            <a:ext cx="8915400" cy="3302000"/>
          </a:xfrm>
        </p:spPr>
        <p:txBody>
          <a:bodyPr>
            <a:noAutofit/>
          </a:bodyPr>
          <a:lstStyle/>
          <a:p>
            <a:r>
              <a:rPr lang="fr-FR" sz="2000" b="1" dirty="0"/>
              <a:t> Pendant ce mois de stage, </a:t>
            </a:r>
            <a:r>
              <a:rPr lang="fr-FR" sz="2000" b="1" dirty="0" smtClean="0"/>
              <a:t>j’ai vraiment </a:t>
            </a:r>
            <a:r>
              <a:rPr lang="fr-FR" sz="2000" b="1" dirty="0"/>
              <a:t>pris une expérience considérable dans le domaine de l’informatique et surtout en Programmation </a:t>
            </a:r>
            <a:r>
              <a:rPr lang="fr-FR" sz="2000" b="1" dirty="0" smtClean="0"/>
              <a:t>.</a:t>
            </a:r>
          </a:p>
          <a:p>
            <a:r>
              <a:rPr lang="fr-FR" sz="2000" b="1" dirty="0" smtClean="0"/>
              <a:t>En </a:t>
            </a:r>
            <a:r>
              <a:rPr lang="fr-FR" sz="2000" b="1" dirty="0"/>
              <a:t>plus de cela, nous avons vraiment vécu une période de professionnalité et de responsabilité dans Groupe OCP, et avec des encadrants qui m'a bien aidé et qui sont responsables, sérieux, et méritent tout le respect.     </a:t>
            </a:r>
            <a:endParaRPr lang="en-GB" sz="2000" b="1" dirty="0"/>
          </a:p>
          <a:p>
            <a:r>
              <a:rPr lang="fr-FR" sz="2000" b="1" dirty="0"/>
              <a:t>  	Je tiens encore à exprimer mes sincères remerciements et gratitudes </a:t>
            </a:r>
            <a:r>
              <a:rPr lang="fr-FR" sz="2000" b="1" dirty="0" smtClean="0"/>
              <a:t>à mes professeurs et aussi à Mr. AKRAM ABDEADIM </a:t>
            </a:r>
            <a:endParaRPr lang="en-GB" sz="2000" b="1" dirty="0"/>
          </a:p>
        </p:txBody>
      </p:sp>
      <p:sp>
        <p:nvSpPr>
          <p:cNvPr id="4" name="Pentagon 3"/>
          <p:cNvSpPr/>
          <p:nvPr/>
        </p:nvSpPr>
        <p:spPr>
          <a:xfrm>
            <a:off x="13648" y="696036"/>
            <a:ext cx="1665027" cy="545910"/>
          </a:xfrm>
          <a:prstGeom prst="homePlate">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Title 1"/>
          <p:cNvSpPr txBox="1">
            <a:spLocks/>
          </p:cNvSpPr>
          <p:nvPr/>
        </p:nvSpPr>
        <p:spPr>
          <a:xfrm>
            <a:off x="-50263" y="670636"/>
            <a:ext cx="1648875" cy="617836"/>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solidFill>
                  <a:srgbClr val="EA4E00"/>
                </a:solidFill>
              </a:rPr>
              <a:t>Partie 4</a:t>
            </a:r>
            <a:endParaRPr lang="en-GB" dirty="0">
              <a:solidFill>
                <a:srgbClr val="EA4E00"/>
              </a:solidFill>
            </a:endParaRPr>
          </a:p>
        </p:txBody>
      </p:sp>
    </p:spTree>
    <p:extLst>
      <p:ext uri="{BB962C8B-B14F-4D97-AF65-F5344CB8AC3E}">
        <p14:creationId xmlns:p14="http://schemas.microsoft.com/office/powerpoint/2010/main" val="1657921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799" y="2324100"/>
            <a:ext cx="8915400" cy="3777622"/>
          </a:xfrm>
        </p:spPr>
        <p:txBody>
          <a:bodyPr>
            <a:normAutofit/>
          </a:bodyPr>
          <a:lstStyle/>
          <a:p>
            <a:r>
              <a:rPr lang="en-GB" b="1" dirty="0"/>
              <a:t>[Julia_Lerman]_Programming_Entity_Framework_Build(BookSee.org)</a:t>
            </a:r>
          </a:p>
        </p:txBody>
      </p:sp>
      <p:sp>
        <p:nvSpPr>
          <p:cNvPr id="4" name="Title 1"/>
          <p:cNvSpPr>
            <a:spLocks noGrp="1"/>
          </p:cNvSpPr>
          <p:nvPr>
            <p:ph type="title"/>
          </p:nvPr>
        </p:nvSpPr>
        <p:spPr>
          <a:xfrm>
            <a:off x="1560512" y="1348010"/>
            <a:ext cx="8911687" cy="664362"/>
          </a:xfrm>
          <a:solidFill>
            <a:srgbClr val="FFCCB3"/>
          </a:solidFill>
        </p:spPr>
        <p:txBody>
          <a:bodyPr>
            <a:normAutofit/>
          </a:bodyPr>
          <a:lstStyle/>
          <a:p>
            <a:pPr marL="571500" indent="-571500">
              <a:buFont typeface="Wingdings" panose="05000000000000000000" pitchFamily="2" charset="2"/>
              <a:buChar char="v"/>
            </a:pPr>
            <a:r>
              <a:rPr lang="en-GB" dirty="0" smtClean="0"/>
              <a:t>Les resources </a:t>
            </a:r>
            <a:endParaRPr lang="en-GB" dirty="0"/>
          </a:p>
        </p:txBody>
      </p:sp>
      <p:sp>
        <p:nvSpPr>
          <p:cNvPr id="5" name="Pentagon 4"/>
          <p:cNvSpPr/>
          <p:nvPr/>
        </p:nvSpPr>
        <p:spPr>
          <a:xfrm>
            <a:off x="13648" y="696036"/>
            <a:ext cx="1665027" cy="545910"/>
          </a:xfrm>
          <a:prstGeom prst="homePlate">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09" y="2667000"/>
            <a:ext cx="2967642" cy="3909852"/>
          </a:xfrm>
          <a:prstGeom prst="rect">
            <a:avLst/>
          </a:prstGeom>
        </p:spPr>
      </p:pic>
    </p:spTree>
    <p:extLst>
      <p:ext uri="{BB962C8B-B14F-4D97-AF65-F5344CB8AC3E}">
        <p14:creationId xmlns:p14="http://schemas.microsoft.com/office/powerpoint/2010/main" val="2033424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356181"/>
            <a:ext cx="8400360" cy="5378610"/>
          </a:xfrm>
        </p:spPr>
        <p:txBody>
          <a:bodyPr>
            <a:normAutofit fontScale="62500" lnSpcReduction="20000"/>
          </a:bodyPr>
          <a:lstStyle/>
          <a:p>
            <a:pPr>
              <a:lnSpc>
                <a:spcPct val="115000"/>
              </a:lnSpc>
              <a:spcAft>
                <a:spcPts val="1000"/>
              </a:spcAft>
              <a:tabLst>
                <a:tab pos="5754370" algn="r"/>
              </a:tabLst>
            </a:pPr>
            <a:r>
              <a:rPr lang="fr-FR" sz="2000" b="1" dirty="0">
                <a:solidFill>
                  <a:srgbClr val="1CB6EF"/>
                </a:solidFill>
                <a:effectLst>
                  <a:outerShdw blurRad="38100" dist="38100" dir="2700000" algn="tl">
                    <a:srgbClr val="000000">
                      <a:alpha val="43137"/>
                    </a:srgbClr>
                  </a:outerShdw>
                </a:effectLst>
                <a:latin typeface="Segoe UI"/>
                <a:ea typeface="Times New Roman"/>
              </a:rPr>
              <a:t>PARTIE 1: </a:t>
            </a:r>
          </a:p>
          <a:p>
            <a:pPr lvl="1">
              <a:lnSpc>
                <a:spcPct val="115000"/>
              </a:lnSpc>
              <a:spcAft>
                <a:spcPts val="1000"/>
              </a:spcAft>
              <a:buBlip>
                <a:blip r:embed="rId2"/>
              </a:buBlip>
              <a:tabLst>
                <a:tab pos="5754370" algn="r"/>
              </a:tabLst>
            </a:pPr>
            <a:r>
              <a:rPr lang="fr-FR" sz="2000" b="1" dirty="0">
                <a:solidFill>
                  <a:srgbClr val="231F20"/>
                </a:solidFill>
                <a:latin typeface="Segoe UI"/>
                <a:ea typeface="Times New Roman"/>
              </a:rPr>
              <a:t> PRESENTATION DE </a:t>
            </a:r>
            <a:r>
              <a:rPr lang="fr-FR" sz="2000" b="1" dirty="0" smtClean="0">
                <a:solidFill>
                  <a:srgbClr val="231F20"/>
                </a:solidFill>
                <a:latin typeface="Segoe UI"/>
                <a:ea typeface="Times New Roman"/>
              </a:rPr>
              <a:t> OCP</a:t>
            </a:r>
            <a:r>
              <a:rPr lang="fr-FR" sz="2000" b="1" dirty="0">
                <a:solidFill>
                  <a:srgbClr val="231F20"/>
                </a:solidFill>
                <a:latin typeface="Segoe UI"/>
                <a:ea typeface="Times New Roman"/>
              </a:rPr>
              <a:t>	</a:t>
            </a:r>
          </a:p>
          <a:p>
            <a:pPr lvl="1">
              <a:lnSpc>
                <a:spcPct val="115000"/>
              </a:lnSpc>
              <a:spcAft>
                <a:spcPts val="1000"/>
              </a:spcAft>
              <a:buBlip>
                <a:blip r:embed="rId2"/>
              </a:buBlip>
              <a:tabLst>
                <a:tab pos="5754370" algn="r"/>
              </a:tabLst>
            </a:pPr>
            <a:r>
              <a:rPr lang="fr-FR" sz="2000" b="1" dirty="0" smtClean="0">
                <a:solidFill>
                  <a:srgbClr val="231F20"/>
                </a:solidFill>
                <a:latin typeface="Segoe UI"/>
                <a:ea typeface="Times New Roman"/>
              </a:rPr>
              <a:t> LES TRAVEAUX EFFECTUES PENDANT LE STAGE</a:t>
            </a:r>
          </a:p>
          <a:p>
            <a:pPr>
              <a:lnSpc>
                <a:spcPct val="115000"/>
              </a:lnSpc>
              <a:spcAft>
                <a:spcPts val="1000"/>
              </a:spcAft>
              <a:tabLst>
                <a:tab pos="5754370" algn="r"/>
              </a:tabLst>
            </a:pPr>
            <a:r>
              <a:rPr lang="fr-FR" sz="2000" b="1" dirty="0">
                <a:solidFill>
                  <a:srgbClr val="BDCF62"/>
                </a:solidFill>
                <a:effectLst>
                  <a:outerShdw blurRad="38100" dist="38100" dir="2700000" algn="tl">
                    <a:srgbClr val="000000">
                      <a:alpha val="43137"/>
                    </a:srgbClr>
                  </a:outerShdw>
                </a:effectLst>
                <a:latin typeface="Segoe UI"/>
                <a:ea typeface="Times New Roman"/>
              </a:rPr>
              <a:t>PARTIE </a:t>
            </a:r>
            <a:r>
              <a:rPr lang="fr-FR" sz="2000" b="1" dirty="0" smtClean="0">
                <a:solidFill>
                  <a:srgbClr val="BDCF62"/>
                </a:solidFill>
                <a:effectLst>
                  <a:outerShdw blurRad="38100" dist="38100" dir="2700000" algn="tl">
                    <a:srgbClr val="000000">
                      <a:alpha val="43137"/>
                    </a:srgbClr>
                  </a:outerShdw>
                </a:effectLst>
                <a:latin typeface="Segoe UI"/>
                <a:ea typeface="Times New Roman"/>
              </a:rPr>
              <a:t>2: </a:t>
            </a:r>
            <a:endParaRPr lang="fr-FR" sz="2000" b="1" dirty="0">
              <a:solidFill>
                <a:srgbClr val="BDCF62"/>
              </a:solidFill>
              <a:effectLst>
                <a:outerShdw blurRad="38100" dist="38100" dir="2700000" algn="tl">
                  <a:srgbClr val="000000">
                    <a:alpha val="43137"/>
                  </a:srgbClr>
                </a:outerShdw>
              </a:effectLst>
              <a:latin typeface="Segoe UI"/>
              <a:ea typeface="Times New Roman"/>
            </a:endParaRPr>
          </a:p>
          <a:p>
            <a:pPr marL="800100" lvl="1" indent="-342900">
              <a:lnSpc>
                <a:spcPct val="115000"/>
              </a:lnSpc>
              <a:spcAft>
                <a:spcPts val="1000"/>
              </a:spcAft>
              <a:buBlip>
                <a:blip r:embed="rId3"/>
              </a:buBlip>
              <a:tabLst>
                <a:tab pos="5754370" algn="r"/>
              </a:tabLst>
            </a:pPr>
            <a:r>
              <a:rPr lang="fr-FR" sz="2000" b="1" dirty="0">
                <a:solidFill>
                  <a:srgbClr val="231F20"/>
                </a:solidFill>
                <a:latin typeface="Segoe UI"/>
                <a:ea typeface="Times New Roman"/>
              </a:rPr>
              <a:t>INITIALISATION ‘PROBLEMATIQUE</a:t>
            </a:r>
            <a:r>
              <a:rPr lang="fr-FR" sz="2000" b="1" dirty="0" smtClean="0">
                <a:solidFill>
                  <a:srgbClr val="231F20"/>
                </a:solidFill>
                <a:latin typeface="Segoe UI"/>
                <a:ea typeface="Times New Roman"/>
              </a:rPr>
              <a:t>’</a:t>
            </a:r>
          </a:p>
          <a:p>
            <a:pPr marL="800100" lvl="1" indent="-342900">
              <a:lnSpc>
                <a:spcPct val="115000"/>
              </a:lnSpc>
              <a:spcAft>
                <a:spcPts val="1000"/>
              </a:spcAft>
              <a:buBlip>
                <a:blip r:embed="rId3"/>
              </a:buBlip>
              <a:tabLst>
                <a:tab pos="5754370" algn="r"/>
              </a:tabLst>
            </a:pPr>
            <a:r>
              <a:rPr lang="fr-FR" sz="2000" b="1" dirty="0" smtClean="0">
                <a:solidFill>
                  <a:srgbClr val="231F20"/>
                </a:solidFill>
                <a:latin typeface="Segoe UI"/>
                <a:ea typeface="Times New Roman"/>
              </a:rPr>
              <a:t>LES OUTILLES UTILISER</a:t>
            </a:r>
            <a:endParaRPr lang="fr-FR" sz="2000" b="1" dirty="0">
              <a:solidFill>
                <a:srgbClr val="231F20"/>
              </a:solidFill>
              <a:latin typeface="Segoe UI"/>
              <a:ea typeface="Times New Roman"/>
            </a:endParaRPr>
          </a:p>
          <a:p>
            <a:pPr marL="800100" lvl="1" indent="-342900">
              <a:lnSpc>
                <a:spcPct val="115000"/>
              </a:lnSpc>
              <a:spcAft>
                <a:spcPts val="1000"/>
              </a:spcAft>
              <a:buBlip>
                <a:blip r:embed="rId3"/>
              </a:buBlip>
              <a:tabLst>
                <a:tab pos="5754370" algn="r"/>
              </a:tabLst>
            </a:pPr>
            <a:r>
              <a:rPr lang="fr-FR" sz="2000" b="1" dirty="0" smtClean="0">
                <a:solidFill>
                  <a:srgbClr val="231F20"/>
                </a:solidFill>
                <a:latin typeface="Segoe UI"/>
                <a:ea typeface="Times New Roman"/>
              </a:rPr>
              <a:t>ANALYSE </a:t>
            </a:r>
            <a:r>
              <a:rPr lang="fr-FR" sz="2000" b="1" dirty="0">
                <a:solidFill>
                  <a:srgbClr val="231F20"/>
                </a:solidFill>
                <a:latin typeface="Segoe UI"/>
                <a:ea typeface="Times New Roman"/>
              </a:rPr>
              <a:t>ET CONCEPTION  ‘</a:t>
            </a:r>
            <a:r>
              <a:rPr lang="fr-FR" sz="2000" b="1" dirty="0" smtClean="0">
                <a:solidFill>
                  <a:srgbClr val="231F20"/>
                </a:solidFill>
                <a:latin typeface="Segoe UI"/>
                <a:ea typeface="Times New Roman"/>
              </a:rPr>
              <a:t>MERISE ET LE MODELE edmx’</a:t>
            </a:r>
          </a:p>
          <a:p>
            <a:pPr>
              <a:lnSpc>
                <a:spcPct val="115000"/>
              </a:lnSpc>
              <a:spcAft>
                <a:spcPts val="1000"/>
              </a:spcAft>
              <a:tabLst>
                <a:tab pos="5754370" algn="r"/>
              </a:tabLst>
            </a:pPr>
            <a:r>
              <a:rPr lang="fr-FR" sz="2000" b="1" dirty="0">
                <a:solidFill>
                  <a:srgbClr val="EE1F39"/>
                </a:solidFill>
                <a:effectLst>
                  <a:outerShdw blurRad="38100" dist="38100" dir="2700000" algn="tl">
                    <a:srgbClr val="000000">
                      <a:alpha val="43137"/>
                    </a:srgbClr>
                  </a:outerShdw>
                </a:effectLst>
                <a:latin typeface="Segoe UI"/>
                <a:ea typeface="Times New Roman"/>
              </a:rPr>
              <a:t>PARTIE 3:</a:t>
            </a:r>
            <a:endParaRPr lang="fr-FR" sz="2000" b="1" dirty="0">
              <a:effectLst>
                <a:outerShdw blurRad="38100" dist="38100" dir="2700000" algn="tl">
                  <a:srgbClr val="000000">
                    <a:alpha val="43137"/>
                  </a:srgbClr>
                </a:outerShdw>
              </a:effectLst>
              <a:latin typeface="Cambria"/>
              <a:ea typeface="Cambria"/>
              <a:cs typeface="Times New Roman"/>
            </a:endParaRPr>
          </a:p>
          <a:p>
            <a:pPr lvl="1">
              <a:lnSpc>
                <a:spcPct val="115000"/>
              </a:lnSpc>
              <a:spcAft>
                <a:spcPts val="1000"/>
              </a:spcAft>
              <a:buBlip>
                <a:blip r:embed="rId4"/>
              </a:buBlip>
              <a:tabLst>
                <a:tab pos="5754370" algn="r"/>
              </a:tabLst>
            </a:pPr>
            <a:r>
              <a:rPr lang="fr-FR" sz="2000" b="1" dirty="0">
                <a:solidFill>
                  <a:srgbClr val="231F20"/>
                </a:solidFill>
                <a:latin typeface="Segoe UI"/>
                <a:ea typeface="Times New Roman"/>
              </a:rPr>
              <a:t> LES INTERFACES DE </a:t>
            </a:r>
            <a:r>
              <a:rPr lang="fr-FR" sz="2000" b="1" dirty="0" smtClean="0">
                <a:solidFill>
                  <a:srgbClr val="231F20"/>
                </a:solidFill>
                <a:latin typeface="Segoe UI"/>
                <a:ea typeface="Times New Roman"/>
              </a:rPr>
              <a:t>L’APPLICATION</a:t>
            </a:r>
          </a:p>
          <a:p>
            <a:pPr>
              <a:lnSpc>
                <a:spcPct val="115000"/>
              </a:lnSpc>
              <a:spcAft>
                <a:spcPts val="1000"/>
              </a:spcAft>
              <a:tabLst>
                <a:tab pos="5754370" algn="r"/>
              </a:tabLst>
            </a:pPr>
            <a:r>
              <a:rPr lang="fr-FR" sz="2000" b="1" dirty="0">
                <a:solidFill>
                  <a:srgbClr val="FF9966"/>
                </a:solidFill>
                <a:effectLst>
                  <a:outerShdw blurRad="38100" dist="38100" dir="2700000" algn="tl">
                    <a:srgbClr val="000000">
                      <a:alpha val="43137"/>
                    </a:srgbClr>
                  </a:outerShdw>
                </a:effectLst>
                <a:latin typeface="Segoe UI"/>
                <a:ea typeface="Times New Roman"/>
              </a:rPr>
              <a:t>PARTIE </a:t>
            </a:r>
            <a:r>
              <a:rPr lang="fr-FR" sz="2000" b="1" dirty="0" smtClean="0">
                <a:solidFill>
                  <a:srgbClr val="FF9966"/>
                </a:solidFill>
                <a:effectLst>
                  <a:outerShdw blurRad="38100" dist="38100" dir="2700000" algn="tl">
                    <a:srgbClr val="000000">
                      <a:alpha val="43137"/>
                    </a:srgbClr>
                  </a:outerShdw>
                </a:effectLst>
                <a:latin typeface="Segoe UI"/>
                <a:ea typeface="Times New Roman"/>
              </a:rPr>
              <a:t>4:</a:t>
            </a:r>
          </a:p>
          <a:p>
            <a:pPr marL="0" indent="0">
              <a:lnSpc>
                <a:spcPct val="115000"/>
              </a:lnSpc>
              <a:spcAft>
                <a:spcPts val="1000"/>
              </a:spcAft>
              <a:buNone/>
              <a:tabLst>
                <a:tab pos="5754370" algn="r"/>
              </a:tabLst>
            </a:pPr>
            <a:r>
              <a:rPr lang="fr-FR" sz="2000" b="1" dirty="0">
                <a:solidFill>
                  <a:schemeClr val="tx1"/>
                </a:solidFill>
                <a:effectLst>
                  <a:outerShdw blurRad="38100" dist="38100" dir="2700000" algn="tl">
                    <a:srgbClr val="000000">
                      <a:alpha val="43137"/>
                    </a:srgbClr>
                  </a:outerShdw>
                </a:effectLst>
                <a:latin typeface="Segoe UI"/>
                <a:ea typeface="Times New Roman"/>
              </a:rPr>
              <a:t> </a:t>
            </a:r>
            <a:r>
              <a:rPr lang="fr-FR" sz="2000" b="1" dirty="0" smtClean="0">
                <a:solidFill>
                  <a:schemeClr val="tx1"/>
                </a:solidFill>
                <a:effectLst>
                  <a:outerShdw blurRad="38100" dist="38100" dir="2700000" algn="tl">
                    <a:srgbClr val="000000">
                      <a:alpha val="43137"/>
                    </a:srgbClr>
                  </a:outerShdw>
                </a:effectLst>
                <a:latin typeface="Segoe UI"/>
                <a:ea typeface="Times New Roman"/>
              </a:rPr>
              <a:t>             </a:t>
            </a:r>
            <a:r>
              <a:rPr lang="fr-FR" sz="2000" dirty="0" smtClean="0">
                <a:solidFill>
                  <a:schemeClr val="tx1"/>
                </a:solidFill>
                <a:effectLst>
                  <a:outerShdw blurRad="38100" dist="38100" dir="2700000" algn="tl">
                    <a:srgbClr val="000000">
                      <a:alpha val="43137"/>
                    </a:srgbClr>
                  </a:outerShdw>
                </a:effectLst>
                <a:latin typeface="Segoe UI"/>
                <a:ea typeface="Times New Roman"/>
              </a:rPr>
              <a:t>Conclusion</a:t>
            </a:r>
            <a:endParaRPr lang="fr-FR" sz="2000" b="1" dirty="0">
              <a:solidFill>
                <a:srgbClr val="FF9966"/>
              </a:solidFill>
              <a:effectLst>
                <a:outerShdw blurRad="38100" dist="38100" dir="2700000" algn="tl">
                  <a:srgbClr val="000000">
                    <a:alpha val="43137"/>
                  </a:srgbClr>
                </a:outerShdw>
              </a:effectLst>
              <a:latin typeface="Cambria"/>
              <a:ea typeface="Times New Roman"/>
              <a:cs typeface="Times New Roman"/>
            </a:endParaRPr>
          </a:p>
          <a:p>
            <a:pPr marL="0" indent="0">
              <a:lnSpc>
                <a:spcPct val="115000"/>
              </a:lnSpc>
              <a:spcAft>
                <a:spcPts val="1000"/>
              </a:spcAft>
              <a:buNone/>
              <a:tabLst>
                <a:tab pos="5754370" algn="r"/>
              </a:tabLst>
            </a:pPr>
            <a:r>
              <a:rPr lang="fr-FR" sz="2000" b="1" dirty="0" smtClean="0">
                <a:solidFill>
                  <a:srgbClr val="FF9966"/>
                </a:solidFill>
                <a:effectLst>
                  <a:outerShdw blurRad="38100" dist="38100" dir="2700000" algn="tl">
                    <a:srgbClr val="000000">
                      <a:alpha val="43137"/>
                    </a:srgbClr>
                  </a:outerShdw>
                </a:effectLst>
                <a:latin typeface="Cambria"/>
                <a:ea typeface="Times New Roman"/>
                <a:cs typeface="Times New Roman"/>
              </a:rPr>
              <a:t>                 </a:t>
            </a:r>
            <a:r>
              <a:rPr lang="fr-FR" sz="2000" dirty="0" smtClean="0">
                <a:solidFill>
                  <a:schemeClr val="tx1"/>
                </a:solidFill>
                <a:effectLst>
                  <a:outerShdw blurRad="38100" dist="38100" dir="2700000" algn="tl">
                    <a:srgbClr val="000000">
                      <a:alpha val="43137"/>
                    </a:srgbClr>
                  </a:outerShdw>
                </a:effectLst>
                <a:latin typeface="Segoe UI"/>
                <a:ea typeface="Times New Roman"/>
              </a:rPr>
              <a:t>Les recourses</a:t>
            </a:r>
            <a:endParaRPr lang="fr-FR" sz="2000" b="1" dirty="0" smtClean="0">
              <a:solidFill>
                <a:srgbClr val="231F20"/>
              </a:solidFill>
              <a:latin typeface="Segoe UI"/>
              <a:ea typeface="Times New Roman"/>
            </a:endParaRPr>
          </a:p>
          <a:p>
            <a:pPr marL="457200" lvl="1" indent="0">
              <a:lnSpc>
                <a:spcPct val="115000"/>
              </a:lnSpc>
              <a:spcAft>
                <a:spcPts val="1000"/>
              </a:spcAft>
              <a:buNone/>
              <a:tabLst>
                <a:tab pos="5754370" algn="r"/>
              </a:tabLst>
            </a:pPr>
            <a:endParaRPr lang="fr-FR" b="1" dirty="0">
              <a:solidFill>
                <a:srgbClr val="231F20"/>
              </a:solidFill>
              <a:latin typeface="Segoe UI"/>
              <a:ea typeface="Times New Roman"/>
            </a:endParaRPr>
          </a:p>
          <a:p>
            <a:pPr marL="457200" lvl="1" indent="0">
              <a:lnSpc>
                <a:spcPct val="115000"/>
              </a:lnSpc>
              <a:spcAft>
                <a:spcPts val="1000"/>
              </a:spcAft>
              <a:buSzPct val="100000"/>
              <a:buNone/>
              <a:tabLst>
                <a:tab pos="5754370" algn="r"/>
              </a:tabLst>
            </a:pPr>
            <a:endParaRPr lang="fr-FR" b="1" dirty="0" smtClean="0">
              <a:solidFill>
                <a:schemeClr val="tx1"/>
              </a:solidFill>
              <a:latin typeface="Segoe UI"/>
              <a:ea typeface="Times New Roman"/>
            </a:endParaRPr>
          </a:p>
        </p:txBody>
      </p:sp>
      <p:sp>
        <p:nvSpPr>
          <p:cNvPr id="9" name="Pentagon 8"/>
          <p:cNvSpPr/>
          <p:nvPr/>
        </p:nvSpPr>
        <p:spPr>
          <a:xfrm>
            <a:off x="1" y="682388"/>
            <a:ext cx="4667534" cy="545912"/>
          </a:xfrm>
          <a:prstGeom prst="homePlate">
            <a:avLst>
              <a:gd name="adj" fmla="val 93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76201" y="631243"/>
            <a:ext cx="4307184" cy="7281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solidFill>
                  <a:schemeClr val="accent1">
                    <a:lumMod val="50000"/>
                  </a:schemeClr>
                </a:solidFill>
              </a:rPr>
              <a:t>TABLE DE METIERES </a:t>
            </a:r>
            <a:endParaRPr lang="en-GB" dirty="0">
              <a:solidFill>
                <a:schemeClr val="accent1">
                  <a:lumMod val="50000"/>
                </a:schemeClr>
              </a:solidFill>
            </a:endParaRPr>
          </a:p>
        </p:txBody>
      </p:sp>
      <p:pic>
        <p:nvPicPr>
          <p:cNvPr id="15" name="Picture 2" descr="D:\Es-Soufi\Image\TP HTML\3D_Figures\fotolia_3384017.jpg"/>
          <p:cNvPicPr>
            <a:picLocks noChangeAspect="1" noChangeArrowheads="1"/>
          </p:cNvPicPr>
          <p:nvPr/>
        </p:nvPicPr>
        <p:blipFill>
          <a:blip r:embed="rId5" cstate="print"/>
          <a:srcRect/>
          <a:stretch>
            <a:fillRect/>
          </a:stretch>
        </p:blipFill>
        <p:spPr bwMode="auto">
          <a:xfrm>
            <a:off x="9601200" y="2973556"/>
            <a:ext cx="2549856" cy="3857148"/>
          </a:xfrm>
          <a:prstGeom prst="rect">
            <a:avLst/>
          </a:prstGeom>
          <a:noFill/>
        </p:spPr>
      </p:pic>
      <p:sp>
        <p:nvSpPr>
          <p:cNvPr id="16" name="Rectangle 15"/>
          <p:cNvSpPr/>
          <p:nvPr/>
        </p:nvSpPr>
        <p:spPr>
          <a:xfrm rot="215076">
            <a:off x="10184668" y="3787778"/>
            <a:ext cx="979277" cy="369332"/>
          </a:xfrm>
          <a:prstGeom prst="rect">
            <a:avLst/>
          </a:prstGeom>
        </p:spPr>
        <p:txBody>
          <a:bodyPr wrap="square">
            <a:spAutoFit/>
          </a:bodyPr>
          <a:lstStyle/>
          <a:p>
            <a:r>
              <a:rPr lang="en-GB" dirty="0" smtClean="0">
                <a:solidFill>
                  <a:srgbClr val="FF0000"/>
                </a:solidFill>
              </a:rPr>
              <a:t>Le Plan</a:t>
            </a:r>
            <a:endParaRPr lang="en-GB" dirty="0">
              <a:solidFill>
                <a:srgbClr val="FF0000"/>
              </a:solidFill>
            </a:endParaRPr>
          </a:p>
        </p:txBody>
      </p:sp>
      <p:sp>
        <p:nvSpPr>
          <p:cNvPr id="8" name="Rectangle 7"/>
          <p:cNvSpPr/>
          <p:nvPr/>
        </p:nvSpPr>
        <p:spPr>
          <a:xfrm>
            <a:off x="1473200" y="5943600"/>
            <a:ext cx="88900" cy="88899"/>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Rectangle 10"/>
          <p:cNvSpPr/>
          <p:nvPr/>
        </p:nvSpPr>
        <p:spPr>
          <a:xfrm>
            <a:off x="1473200" y="6375400"/>
            <a:ext cx="88900" cy="88899"/>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587229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824" y="1519449"/>
            <a:ext cx="8915400" cy="6519081"/>
          </a:xfrm>
        </p:spPr>
        <p:txBody>
          <a:bodyPr/>
          <a:lstStyle/>
          <a:p>
            <a:r>
              <a:rPr lang="fr-FR" sz="2400" b="1" dirty="0">
                <a:solidFill>
                  <a:srgbClr val="1CB6EF"/>
                </a:solidFill>
                <a:effectLst>
                  <a:outerShdw blurRad="38100" dist="38100" dir="2700000" algn="tl">
                    <a:srgbClr val="000000">
                      <a:alpha val="43137"/>
                    </a:srgbClr>
                  </a:outerShdw>
                </a:effectLst>
                <a:latin typeface="Segoe UI"/>
                <a:ea typeface="Times New Roman"/>
              </a:rPr>
              <a:t>PRESENTATION DE </a:t>
            </a:r>
            <a:r>
              <a:rPr lang="fr-FR" sz="2400" b="1" dirty="0" smtClean="0">
                <a:solidFill>
                  <a:srgbClr val="1CB6EF"/>
                </a:solidFill>
                <a:effectLst>
                  <a:outerShdw blurRad="38100" dist="38100" dir="2700000" algn="tl">
                    <a:srgbClr val="000000">
                      <a:alpha val="43137"/>
                    </a:srgbClr>
                  </a:outerShdw>
                </a:effectLst>
                <a:latin typeface="Segoe UI"/>
                <a:ea typeface="Times New Roman"/>
              </a:rPr>
              <a:t>OCP :</a:t>
            </a:r>
          </a:p>
          <a:p>
            <a:endParaRPr lang="fr-FR" sz="2400" b="1" dirty="0" smtClean="0">
              <a:solidFill>
                <a:srgbClr val="1CB6EF"/>
              </a:solidFill>
              <a:effectLst>
                <a:outerShdw blurRad="38100" dist="38100" dir="2700000" algn="tl">
                  <a:srgbClr val="000000">
                    <a:alpha val="43137"/>
                  </a:srgbClr>
                </a:outerShdw>
              </a:effectLst>
              <a:latin typeface="Segoe UI"/>
              <a:ea typeface="Times New Roman"/>
            </a:endParaRPr>
          </a:p>
          <a:p>
            <a:r>
              <a:rPr lang="fr-FR" dirty="0" smtClean="0"/>
              <a:t> </a:t>
            </a:r>
            <a:r>
              <a:rPr lang="fr-FR" sz="2000" dirty="0" smtClean="0"/>
              <a:t>Le </a:t>
            </a:r>
            <a:r>
              <a:rPr lang="fr-FR" sz="2000" dirty="0"/>
              <a:t>groupe Office Chérifien des Phosphates, constitué de L’O.C. P et de ses filiales est un établissement public à vacation industrielle et commerciale.</a:t>
            </a:r>
            <a:endParaRPr lang="en-GB" sz="2000" dirty="0"/>
          </a:p>
          <a:p>
            <a:r>
              <a:rPr lang="fr-FR" sz="2000" dirty="0"/>
              <a:t>     Il a le monopole de l’exploitation et de valorisation des phosphates du royaume, depuis la prospection minière jusqu’à la commercialisation du minerai et de ses dérivés transformés localement. Le groupe Office Chérifien des Phosphates exploite trois zones minières (KHOURIBGA, GANTOUR, BOUKRAA) et dispose de deux sites industriels chimiques (SAFI et JORF LASFAR). Son siège est situé à Casablanca.</a:t>
            </a:r>
            <a:endParaRPr lang="fr-FR" sz="2000" b="1" dirty="0">
              <a:solidFill>
                <a:srgbClr val="1CB6EF"/>
              </a:solidFill>
              <a:effectLst>
                <a:outerShdw blurRad="38100" dist="38100" dir="2700000" algn="tl">
                  <a:srgbClr val="000000">
                    <a:alpha val="43137"/>
                  </a:srgbClr>
                </a:outerShdw>
              </a:effectLst>
              <a:latin typeface="Segoe UI"/>
              <a:ea typeface="Times New Roman"/>
            </a:endParaRPr>
          </a:p>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387" y="1519449"/>
            <a:ext cx="1032467" cy="717601"/>
          </a:xfrm>
          <a:prstGeom prst="rect">
            <a:avLst/>
          </a:prstGeom>
        </p:spPr>
      </p:pic>
      <p:sp>
        <p:nvSpPr>
          <p:cNvPr id="6" name="Pentagon 5"/>
          <p:cNvSpPr/>
          <p:nvPr/>
        </p:nvSpPr>
        <p:spPr>
          <a:xfrm>
            <a:off x="13648" y="696036"/>
            <a:ext cx="1665027" cy="545910"/>
          </a:xfrm>
          <a:prstGeom prst="homePlate">
            <a:avLst/>
          </a:prstGeom>
          <a:solidFill>
            <a:srgbClr val="1CB6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728700"/>
            <a:ext cx="1554913" cy="480581"/>
          </a:xfrm>
          <a:prstGeom prst="rect">
            <a:avLst/>
          </a:prstGeom>
        </p:spPr>
        <p:txBody>
          <a:bodyPr wrap="none">
            <a:spAutoFit/>
          </a:bodyPr>
          <a:lstStyle/>
          <a:p>
            <a:pPr>
              <a:lnSpc>
                <a:spcPct val="115000"/>
              </a:lnSpc>
              <a:spcAft>
                <a:spcPts val="1000"/>
              </a:spcAft>
              <a:tabLst>
                <a:tab pos="5754370" algn="r"/>
              </a:tabLst>
            </a:pPr>
            <a:r>
              <a:rPr lang="fr-FR" sz="2400" b="1" dirty="0">
                <a:solidFill>
                  <a:srgbClr val="0070C0"/>
                </a:solidFill>
                <a:effectLst>
                  <a:outerShdw blurRad="38100" dist="38100" dir="2700000" algn="tl">
                    <a:srgbClr val="000000">
                      <a:alpha val="43137"/>
                    </a:srgbClr>
                  </a:outerShdw>
                </a:effectLst>
                <a:latin typeface="Segoe UI"/>
                <a:ea typeface="Times New Roman"/>
              </a:rPr>
              <a:t>PARTIE </a:t>
            </a:r>
            <a:r>
              <a:rPr lang="fr-FR" sz="2400" b="1" dirty="0" smtClean="0">
                <a:solidFill>
                  <a:srgbClr val="0070C0"/>
                </a:solidFill>
                <a:effectLst>
                  <a:outerShdw blurRad="38100" dist="38100" dir="2700000" algn="tl">
                    <a:srgbClr val="000000">
                      <a:alpha val="43137"/>
                    </a:srgbClr>
                  </a:outerShdw>
                </a:effectLst>
                <a:latin typeface="Segoe UI"/>
                <a:ea typeface="Times New Roman"/>
              </a:rPr>
              <a:t>1 </a:t>
            </a:r>
            <a:endParaRPr lang="fr-FR" sz="2400" b="1" dirty="0">
              <a:solidFill>
                <a:srgbClr val="0070C0"/>
              </a:solidFill>
              <a:effectLst>
                <a:outerShdw blurRad="38100" dist="38100" dir="2700000" algn="tl">
                  <a:srgbClr val="000000">
                    <a:alpha val="43137"/>
                  </a:srgbClr>
                </a:outerShdw>
              </a:effectLst>
              <a:latin typeface="Segoe UI"/>
              <a:ea typeface="Times New Roman"/>
            </a:endParaRPr>
          </a:p>
        </p:txBody>
      </p:sp>
    </p:spTree>
    <p:extLst>
      <p:ext uri="{BB962C8B-B14F-4D97-AF65-F5344CB8AC3E}">
        <p14:creationId xmlns:p14="http://schemas.microsoft.com/office/powerpoint/2010/main" val="345713336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369" y="518616"/>
            <a:ext cx="8048735" cy="6010358"/>
          </a:xfrm>
        </p:spPr>
      </p:pic>
      <p:sp>
        <p:nvSpPr>
          <p:cNvPr id="2" name="Pentagon 1"/>
          <p:cNvSpPr/>
          <p:nvPr/>
        </p:nvSpPr>
        <p:spPr>
          <a:xfrm>
            <a:off x="13648" y="696036"/>
            <a:ext cx="1665027" cy="545910"/>
          </a:xfrm>
          <a:prstGeom prst="homePlate">
            <a:avLst/>
          </a:prstGeom>
          <a:solidFill>
            <a:srgbClr val="1CB6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11342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1" y="1328382"/>
            <a:ext cx="11832609" cy="5427260"/>
          </a:xfrm>
        </p:spPr>
        <p:txBody>
          <a:bodyPr>
            <a:normAutofit/>
          </a:bodyPr>
          <a:lstStyle/>
          <a:p>
            <a:r>
              <a:rPr lang="fr-FR" sz="3200" b="1" dirty="0">
                <a:solidFill>
                  <a:srgbClr val="231F20"/>
                </a:solidFill>
                <a:effectLst>
                  <a:outerShdw blurRad="38100" dist="38100" dir="2700000" algn="tl">
                    <a:srgbClr val="000000">
                      <a:alpha val="43137"/>
                    </a:srgbClr>
                  </a:outerShdw>
                </a:effectLst>
                <a:latin typeface="Segoe UI"/>
                <a:ea typeface="Times New Roman"/>
              </a:rPr>
              <a:t> </a:t>
            </a:r>
            <a:r>
              <a:rPr lang="fr-FR" sz="3200" b="1" dirty="0">
                <a:solidFill>
                  <a:srgbClr val="1CB6EF"/>
                </a:solidFill>
                <a:effectLst>
                  <a:outerShdw blurRad="38100" dist="38100" dir="2700000" algn="tl">
                    <a:srgbClr val="000000">
                      <a:alpha val="43137"/>
                    </a:srgbClr>
                  </a:outerShdw>
                </a:effectLst>
                <a:latin typeface="Segoe UI"/>
                <a:ea typeface="Times New Roman"/>
              </a:rPr>
              <a:t>LES TRAVEAUX EFFECTUES PENDANT LE </a:t>
            </a:r>
            <a:r>
              <a:rPr lang="fr-FR" sz="3200" b="1" dirty="0" smtClean="0">
                <a:solidFill>
                  <a:srgbClr val="1CB6EF"/>
                </a:solidFill>
                <a:effectLst>
                  <a:outerShdw blurRad="38100" dist="38100" dir="2700000" algn="tl">
                    <a:srgbClr val="000000">
                      <a:alpha val="43137"/>
                    </a:srgbClr>
                  </a:outerShdw>
                </a:effectLst>
                <a:latin typeface="Segoe UI"/>
                <a:ea typeface="Times New Roman"/>
              </a:rPr>
              <a:t>STAGE :</a:t>
            </a:r>
          </a:p>
          <a:p>
            <a:pPr marL="0" indent="0">
              <a:buNone/>
            </a:pPr>
            <a:r>
              <a:rPr lang="fr-FR" sz="3200" b="1" dirty="0">
                <a:solidFill>
                  <a:srgbClr val="1CB6EF"/>
                </a:solidFill>
                <a:effectLst>
                  <a:outerShdw blurRad="38100" dist="38100" dir="2700000" algn="tl">
                    <a:srgbClr val="000000">
                      <a:alpha val="43137"/>
                    </a:srgbClr>
                  </a:outerShdw>
                </a:effectLst>
                <a:latin typeface="Segoe UI"/>
              </a:rPr>
              <a:t>	</a:t>
            </a:r>
            <a:r>
              <a:rPr lang="fr-FR" sz="3200" dirty="0">
                <a:solidFill>
                  <a:srgbClr val="000000"/>
                </a:solidFill>
                <a:latin typeface="Constantia"/>
                <a:ea typeface="Cambria"/>
                <a:cs typeface="Franklin Gothic Book"/>
              </a:rPr>
              <a:t> Au cours de ce  stage </a:t>
            </a:r>
            <a:r>
              <a:rPr lang="fr-FR" sz="3200" dirty="0" smtClean="0">
                <a:solidFill>
                  <a:srgbClr val="000000"/>
                </a:solidFill>
                <a:latin typeface="Constantia"/>
                <a:ea typeface="Cambria"/>
                <a:cs typeface="Franklin Gothic Book"/>
              </a:rPr>
              <a:t>j’ai appris une nouvelle plateforme pour programmer c’est une plateforme plus intéresser et je l’</a:t>
            </a:r>
            <a:r>
              <a:rPr lang="fr-FR" sz="3200" dirty="0">
                <a:solidFill>
                  <a:srgbClr val="000000"/>
                </a:solidFill>
                <a:latin typeface="Constantia"/>
                <a:ea typeface="Cambria"/>
                <a:cs typeface="Franklin Gothic Book"/>
              </a:rPr>
              <a:t>é</a:t>
            </a:r>
            <a:r>
              <a:rPr lang="fr-FR" sz="3200" dirty="0" smtClean="0">
                <a:solidFill>
                  <a:srgbClr val="000000"/>
                </a:solidFill>
                <a:latin typeface="Constantia"/>
                <a:ea typeface="Cambria"/>
                <a:cs typeface="Franklin Gothic Book"/>
              </a:rPr>
              <a:t>tuliser dons mon projet, elle s’appelé </a:t>
            </a:r>
            <a:r>
              <a:rPr lang="fr-FR" sz="3200" dirty="0" smtClean="0">
                <a:solidFill>
                  <a:srgbClr val="FF0000"/>
                </a:solidFill>
                <a:latin typeface="Constantia"/>
                <a:ea typeface="Cambria"/>
                <a:cs typeface="Franklin Gothic Book"/>
              </a:rPr>
              <a:t>Entity Framework version 6.2.0 </a:t>
            </a:r>
          </a:p>
          <a:p>
            <a:pPr marL="0" indent="0">
              <a:buNone/>
            </a:pPr>
            <a:r>
              <a:rPr lang="fr-FR" sz="3200" b="1" dirty="0" smtClean="0">
                <a:solidFill>
                  <a:srgbClr val="1CB6EF"/>
                </a:solidFill>
                <a:effectLst>
                  <a:outerShdw blurRad="38100" dist="38100" dir="2700000" algn="tl">
                    <a:srgbClr val="000000">
                      <a:alpha val="43137"/>
                    </a:srgbClr>
                  </a:outerShdw>
                </a:effectLst>
                <a:latin typeface="Segoe UI"/>
                <a:ea typeface="Times New Roman"/>
              </a:rPr>
              <a:t>   CRÉATION D’UNE MINI APPLICATION : </a:t>
            </a:r>
          </a:p>
          <a:p>
            <a:pPr marL="0" indent="0">
              <a:buNone/>
            </a:pPr>
            <a:r>
              <a:rPr lang="fr-FR" sz="3200" b="1" dirty="0">
                <a:solidFill>
                  <a:srgbClr val="1CB6EF"/>
                </a:solidFill>
                <a:effectLst>
                  <a:outerShdw blurRad="38100" dist="38100" dir="2700000" algn="tl">
                    <a:srgbClr val="000000">
                      <a:alpha val="43137"/>
                    </a:srgbClr>
                  </a:outerShdw>
                </a:effectLst>
                <a:latin typeface="Segoe UI"/>
              </a:rPr>
              <a:t>	</a:t>
            </a:r>
            <a:r>
              <a:rPr lang="fr-FR" sz="3200" dirty="0" smtClean="0">
                <a:solidFill>
                  <a:schemeClr val="tx1"/>
                </a:solidFill>
                <a:latin typeface="Constantia" panose="02030602050306030303" pitchFamily="18" charset="0"/>
              </a:rPr>
              <a:t>j’ai </a:t>
            </a:r>
            <a:r>
              <a:rPr lang="fr-FR" sz="3200" dirty="0">
                <a:solidFill>
                  <a:schemeClr val="tx1"/>
                </a:solidFill>
                <a:latin typeface="Constantia" panose="02030602050306030303" pitchFamily="18" charset="0"/>
              </a:rPr>
              <a:t>programmé une petit application en langage c#  qui  fait la gestion des </a:t>
            </a:r>
            <a:r>
              <a:rPr lang="fr-FR" sz="3200" dirty="0" smtClean="0">
                <a:solidFill>
                  <a:schemeClr val="tx1"/>
                </a:solidFill>
                <a:latin typeface="Constantia" panose="02030602050306030303" pitchFamily="18" charset="0"/>
              </a:rPr>
              <a:t>incidents </a:t>
            </a:r>
            <a:r>
              <a:rPr lang="fr-FR" sz="3200" dirty="0">
                <a:solidFill>
                  <a:schemeClr val="tx1"/>
                </a:solidFill>
                <a:latin typeface="Constantia" panose="02030602050306030303" pitchFamily="18" charset="0"/>
              </a:rPr>
              <a:t>dans </a:t>
            </a:r>
            <a:r>
              <a:rPr lang="fr-FR" sz="3200" dirty="0" smtClean="0">
                <a:solidFill>
                  <a:schemeClr val="tx1"/>
                </a:solidFill>
                <a:latin typeface="Constantia" panose="02030602050306030303" pitchFamily="18" charset="0"/>
              </a:rPr>
              <a:t>le service informatique à OCP, elle </a:t>
            </a:r>
            <a:r>
              <a:rPr lang="fr-FR" sz="3200" dirty="0">
                <a:solidFill>
                  <a:schemeClr val="tx1"/>
                </a:solidFill>
                <a:latin typeface="Constantia" panose="02030602050306030303" pitchFamily="18" charset="0"/>
              </a:rPr>
              <a:t>permet </a:t>
            </a:r>
            <a:r>
              <a:rPr lang="fr-FR" sz="3200" dirty="0" smtClean="0">
                <a:solidFill>
                  <a:schemeClr val="tx1"/>
                </a:solidFill>
                <a:latin typeface="Constantia" panose="02030602050306030303" pitchFamily="18" charset="0"/>
              </a:rPr>
              <a:t>de déclarer des incidents, clôturer des incidents</a:t>
            </a:r>
            <a:r>
              <a:rPr lang="en-GB" sz="3200" dirty="0" smtClean="0">
                <a:solidFill>
                  <a:schemeClr val="tx1"/>
                </a:solidFill>
                <a:latin typeface="Constantia" panose="02030602050306030303" pitchFamily="18" charset="0"/>
              </a:rPr>
              <a:t>…</a:t>
            </a:r>
            <a:endParaRPr lang="fr-FR" sz="3200" dirty="0">
              <a:solidFill>
                <a:schemeClr val="tx1"/>
              </a:solidFill>
              <a:latin typeface="Constantia" panose="02030602050306030303" pitchFamily="18" charset="0"/>
            </a:endParaRPr>
          </a:p>
          <a:p>
            <a:pPr marL="0" indent="0">
              <a:buNone/>
            </a:pPr>
            <a:endParaRPr lang="en-GB" sz="3200" dirty="0" smtClean="0">
              <a:effectLst>
                <a:outerShdw blurRad="38100" dist="38100" dir="2700000" algn="tl">
                  <a:srgbClr val="000000">
                    <a:alpha val="43137"/>
                  </a:srgbClr>
                </a:outerShdw>
              </a:effectLst>
            </a:endParaRPr>
          </a:p>
        </p:txBody>
      </p:sp>
      <p:sp>
        <p:nvSpPr>
          <p:cNvPr id="4" name="Pentagon 3"/>
          <p:cNvSpPr/>
          <p:nvPr/>
        </p:nvSpPr>
        <p:spPr>
          <a:xfrm>
            <a:off x="13648" y="696036"/>
            <a:ext cx="1665027" cy="545910"/>
          </a:xfrm>
          <a:prstGeom prst="homePlate">
            <a:avLst/>
          </a:prstGeom>
          <a:solidFill>
            <a:srgbClr val="1CB6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259307" y="3698543"/>
            <a:ext cx="245660" cy="300251"/>
          </a:xfrm>
          <a:prstGeom prst="rect">
            <a:avLst/>
          </a:prstGeom>
          <a:solidFill>
            <a:srgbClr val="1CB6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608" y="3489103"/>
            <a:ext cx="801812" cy="719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17132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371" y="1419370"/>
            <a:ext cx="10890914" cy="5308978"/>
          </a:xfrm>
        </p:spPr>
        <p:txBody>
          <a:bodyPr/>
          <a:lstStyle/>
          <a:p>
            <a:r>
              <a:rPr lang="fr-FR" sz="3200" b="1" dirty="0" smtClean="0">
                <a:solidFill>
                  <a:srgbClr val="A5C419"/>
                </a:solidFill>
                <a:effectLst>
                  <a:outerShdw blurRad="38100" dist="38100" dir="2700000" algn="tl">
                    <a:srgbClr val="000000">
                      <a:alpha val="43137"/>
                    </a:srgbClr>
                  </a:outerShdw>
                </a:effectLst>
                <a:latin typeface="Segoe UI"/>
                <a:ea typeface="Times New Roman"/>
              </a:rPr>
              <a:t> INITIALISATION </a:t>
            </a:r>
            <a:r>
              <a:rPr lang="fr-FR" sz="3200" b="1" dirty="0">
                <a:solidFill>
                  <a:srgbClr val="A5C419"/>
                </a:solidFill>
                <a:effectLst>
                  <a:outerShdw blurRad="38100" dist="38100" dir="2700000" algn="tl">
                    <a:srgbClr val="000000">
                      <a:alpha val="43137"/>
                    </a:srgbClr>
                  </a:outerShdw>
                </a:effectLst>
                <a:latin typeface="Segoe UI"/>
                <a:ea typeface="Times New Roman"/>
              </a:rPr>
              <a:t>(PROBLÉMATIQUE) </a:t>
            </a:r>
            <a:r>
              <a:rPr lang="fr-FR" sz="3200" b="1" dirty="0" smtClean="0">
                <a:solidFill>
                  <a:srgbClr val="A5C419"/>
                </a:solidFill>
                <a:effectLst>
                  <a:outerShdw blurRad="38100" dist="38100" dir="2700000" algn="tl">
                    <a:srgbClr val="000000">
                      <a:alpha val="43137"/>
                    </a:srgbClr>
                  </a:outerShdw>
                </a:effectLst>
                <a:latin typeface="Segoe UI"/>
                <a:ea typeface="Times New Roman"/>
              </a:rPr>
              <a:t>:</a:t>
            </a:r>
          </a:p>
          <a:p>
            <a:pPr marL="0" indent="0">
              <a:buNone/>
            </a:pPr>
            <a:r>
              <a:rPr lang="fr-FR" sz="3200" b="1" dirty="0" smtClean="0">
                <a:solidFill>
                  <a:srgbClr val="A5C419"/>
                </a:solidFill>
                <a:effectLst>
                  <a:outerShdw blurRad="38100" dist="38100" dir="2700000" algn="tl">
                    <a:srgbClr val="000000">
                      <a:alpha val="43137"/>
                    </a:srgbClr>
                  </a:outerShdw>
                </a:effectLst>
                <a:latin typeface="Segoe UI"/>
              </a:rPr>
              <a:t>	</a:t>
            </a:r>
            <a:r>
              <a:rPr lang="fr-FR" sz="2000" b="1" dirty="0" smtClean="0"/>
              <a:t>Le </a:t>
            </a:r>
            <a:r>
              <a:rPr lang="fr-FR" sz="2000" b="1" dirty="0"/>
              <a:t>service informatique révèle un besoin au niveau de la gestion des interventions de l’ensemble des informaticiens, ce qui provoque dans la plupart du temps des décalages au niveau de la réparation de pannes survenues dans les différents services.</a:t>
            </a:r>
            <a:endParaRPr lang="en-GB" sz="2000" dirty="0"/>
          </a:p>
          <a:p>
            <a:pPr marL="0" indent="0">
              <a:buNone/>
            </a:pPr>
            <a:r>
              <a:rPr lang="fr-FR" sz="2000" b="1" dirty="0" smtClean="0"/>
              <a:t>	Le </a:t>
            </a:r>
            <a:r>
              <a:rPr lang="fr-FR" sz="2000" b="1" dirty="0"/>
              <a:t>manque d’un moyen de communication entre les agents réclamant des problèmes et les informaticiens nécessite une plate-forme partagée qui précise les demandes des agents d’une part et la réponse aux réclamations d’une autre part.</a:t>
            </a:r>
            <a:endParaRPr lang="en-GB" sz="2000" dirty="0"/>
          </a:p>
          <a:p>
            <a:pPr marL="0" indent="0">
              <a:buNone/>
            </a:pPr>
            <a:r>
              <a:rPr lang="fr-FR" sz="2000" b="1" dirty="0" smtClean="0"/>
              <a:t>	Le </a:t>
            </a:r>
            <a:r>
              <a:rPr lang="fr-FR" sz="2000" b="1" dirty="0"/>
              <a:t>temps de réponse aux réclamations reste contraignant surtout dans le cas de pannes prioritaires (critiques) qu’on doit être traités dans un temps minimal.</a:t>
            </a:r>
            <a:endParaRPr lang="en-GB" sz="2000" dirty="0"/>
          </a:p>
          <a:p>
            <a:pPr marL="0" indent="0">
              <a:buNone/>
            </a:pPr>
            <a:r>
              <a:rPr lang="fr-FR" sz="2000" b="1" dirty="0" smtClean="0"/>
              <a:t>	La </a:t>
            </a:r>
            <a:r>
              <a:rPr lang="fr-FR" sz="2000" b="1" dirty="0"/>
              <a:t>supervision du travail de l’équipe doit être jugé et comptabilisé.</a:t>
            </a:r>
            <a:endParaRPr lang="en-GB" sz="2000" dirty="0"/>
          </a:p>
          <a:p>
            <a:pPr marL="0" indent="0">
              <a:buNone/>
            </a:pPr>
            <a:endParaRPr lang="fr-FR" sz="3200" b="1" dirty="0">
              <a:solidFill>
                <a:srgbClr val="A5C419"/>
              </a:solidFill>
              <a:effectLst>
                <a:outerShdw blurRad="38100" dist="38100" dir="2700000" algn="tl">
                  <a:srgbClr val="000000">
                    <a:alpha val="43137"/>
                  </a:srgbClr>
                </a:outerShdw>
              </a:effectLst>
              <a:latin typeface="Segoe UI"/>
              <a:ea typeface="Times New Roman"/>
            </a:endParaRPr>
          </a:p>
          <a:p>
            <a:endParaRPr lang="en-GB" dirty="0"/>
          </a:p>
        </p:txBody>
      </p:sp>
      <p:sp>
        <p:nvSpPr>
          <p:cNvPr id="5" name="Pentagon 4"/>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13648" y="777925"/>
            <a:ext cx="1535448" cy="641445"/>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solidFill>
                  <a:srgbClr val="00B050"/>
                </a:solidFill>
              </a:rPr>
              <a:t>Partie 2</a:t>
            </a:r>
            <a:endParaRPr lang="en-GB" dirty="0">
              <a:solidFill>
                <a:srgbClr val="00B050"/>
              </a:solidFill>
            </a:endParaRPr>
          </a:p>
        </p:txBody>
      </p:sp>
    </p:spTree>
    <p:extLst>
      <p:ext uri="{BB962C8B-B14F-4D97-AF65-F5344CB8AC3E}">
        <p14:creationId xmlns:p14="http://schemas.microsoft.com/office/powerpoint/2010/main" val="3167425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932" y="1801504"/>
            <a:ext cx="6817805" cy="4012442"/>
          </a:xfrm>
        </p:spPr>
        <p:txBody>
          <a:bodyPr>
            <a:normAutofit lnSpcReduction="10000"/>
          </a:bodyPr>
          <a:lstStyle/>
          <a:p>
            <a:pPr>
              <a:lnSpc>
                <a:spcPct val="150000"/>
              </a:lnSpc>
            </a:pPr>
            <a:r>
              <a:rPr lang="fr-FR" sz="2800" b="1" dirty="0" smtClean="0">
                <a:solidFill>
                  <a:srgbClr val="A5C419"/>
                </a:solidFill>
                <a:effectLst>
                  <a:outerShdw blurRad="38100" dist="38100" dir="2700000" algn="tl">
                    <a:srgbClr val="000000">
                      <a:alpha val="43137"/>
                    </a:srgbClr>
                  </a:outerShdw>
                </a:effectLst>
                <a:latin typeface="Segoe UI"/>
                <a:ea typeface="Times New Roman"/>
              </a:rPr>
              <a:t>	</a:t>
            </a:r>
            <a:r>
              <a:rPr lang="fr-FR" sz="2400" dirty="0" smtClean="0">
                <a:solidFill>
                  <a:srgbClr val="000000"/>
                </a:solidFill>
                <a:latin typeface="Constantia"/>
                <a:ea typeface="Cambria"/>
                <a:cs typeface="Verdana"/>
              </a:rPr>
              <a:t>Systèmes de gestion de bases de données : </a:t>
            </a:r>
          </a:p>
          <a:p>
            <a:pPr lvl="1">
              <a:lnSpc>
                <a:spcPct val="150000"/>
              </a:lnSpc>
              <a:buFont typeface="Wingdings" pitchFamily="2" charset="2"/>
              <a:buChar char="§"/>
            </a:pPr>
            <a:r>
              <a:rPr lang="fr-FR" sz="2000" dirty="0" smtClean="0">
                <a:solidFill>
                  <a:srgbClr val="000000"/>
                </a:solidFill>
                <a:latin typeface="Constantia"/>
                <a:ea typeface="Cambria"/>
                <a:cs typeface="Verdana"/>
              </a:rPr>
              <a:t>	Microsoft SQL Server 2012</a:t>
            </a:r>
          </a:p>
          <a:p>
            <a:pPr>
              <a:lnSpc>
                <a:spcPct val="150000"/>
              </a:lnSpc>
            </a:pPr>
            <a:r>
              <a:rPr lang="fr-FR" sz="2000" dirty="0">
                <a:solidFill>
                  <a:srgbClr val="000000"/>
                </a:solidFill>
                <a:latin typeface="Constantia"/>
                <a:ea typeface="Cambria"/>
                <a:cs typeface="Verdana"/>
              </a:rPr>
              <a:t> Logiciel de programmation :</a:t>
            </a:r>
          </a:p>
          <a:p>
            <a:pPr lvl="1">
              <a:lnSpc>
                <a:spcPct val="150000"/>
              </a:lnSpc>
              <a:buFont typeface="Wingdings" pitchFamily="2" charset="2"/>
              <a:buChar char="§"/>
            </a:pPr>
            <a:r>
              <a:rPr lang="fr-FR" sz="2000" dirty="0">
                <a:solidFill>
                  <a:srgbClr val="000000"/>
                </a:solidFill>
                <a:latin typeface="Constantia"/>
                <a:ea typeface="Cambria"/>
                <a:cs typeface="Verdana"/>
              </a:rPr>
              <a:t>	</a:t>
            </a:r>
            <a:r>
              <a:rPr lang="fr-FR" sz="2000" dirty="0" smtClean="0">
                <a:solidFill>
                  <a:srgbClr val="000000"/>
                </a:solidFill>
                <a:latin typeface="Constantia"/>
                <a:ea typeface="Cambria"/>
                <a:cs typeface="Verdana"/>
              </a:rPr>
              <a:t>Microsoft Visual </a:t>
            </a:r>
            <a:r>
              <a:rPr lang="fr-FR" sz="2000" dirty="0">
                <a:solidFill>
                  <a:srgbClr val="000000"/>
                </a:solidFill>
                <a:latin typeface="Constantia"/>
                <a:ea typeface="Cambria"/>
                <a:cs typeface="Verdana"/>
              </a:rPr>
              <a:t>studio </a:t>
            </a:r>
            <a:r>
              <a:rPr lang="fr-FR" sz="2000" dirty="0" smtClean="0">
                <a:solidFill>
                  <a:srgbClr val="000000"/>
                </a:solidFill>
                <a:latin typeface="Constantia"/>
                <a:ea typeface="Cambria"/>
                <a:cs typeface="Verdana"/>
              </a:rPr>
              <a:t>2015 c#</a:t>
            </a:r>
          </a:p>
          <a:p>
            <a:pPr lvl="1">
              <a:lnSpc>
                <a:spcPct val="150000"/>
              </a:lnSpc>
              <a:buFont typeface="Wingdings" pitchFamily="2" charset="2"/>
              <a:buChar char="§"/>
            </a:pPr>
            <a:r>
              <a:rPr lang="fr-FR" sz="1800" dirty="0" smtClean="0">
                <a:solidFill>
                  <a:srgbClr val="000000"/>
                </a:solidFill>
                <a:latin typeface="Constantia"/>
                <a:ea typeface="Cambria"/>
                <a:cs typeface="Verdana"/>
              </a:rPr>
              <a:t>Plateforme Entity  Framework  v6 </a:t>
            </a:r>
            <a:endParaRPr lang="fr-FR" sz="1800" dirty="0">
              <a:solidFill>
                <a:srgbClr val="000000"/>
              </a:solidFill>
              <a:latin typeface="Constantia"/>
              <a:ea typeface="Cambria"/>
              <a:cs typeface="Verdana"/>
            </a:endParaRPr>
          </a:p>
          <a:p>
            <a:pPr>
              <a:lnSpc>
                <a:spcPct val="150000"/>
              </a:lnSpc>
            </a:pPr>
            <a:r>
              <a:rPr lang="fr-FR" sz="2000" dirty="0">
                <a:solidFill>
                  <a:srgbClr val="000000"/>
                </a:solidFill>
                <a:latin typeface="Constantia"/>
                <a:ea typeface="Cambria"/>
                <a:cs typeface="Verdana"/>
              </a:rPr>
              <a:t> Logiciel de Modélisation :</a:t>
            </a:r>
          </a:p>
          <a:p>
            <a:pPr lvl="1">
              <a:lnSpc>
                <a:spcPct val="150000"/>
              </a:lnSpc>
              <a:buFont typeface="Wingdings" pitchFamily="2" charset="2"/>
              <a:buChar char="§"/>
            </a:pPr>
            <a:r>
              <a:rPr lang="fr-FR" sz="2000" dirty="0">
                <a:solidFill>
                  <a:srgbClr val="000000"/>
                </a:solidFill>
                <a:latin typeface="Constantia"/>
                <a:ea typeface="Cambria"/>
                <a:cs typeface="Verdana"/>
              </a:rPr>
              <a:t>	Power </a:t>
            </a:r>
            <a:r>
              <a:rPr lang="fr-FR" sz="2000" dirty="0" smtClean="0">
                <a:solidFill>
                  <a:srgbClr val="000000"/>
                </a:solidFill>
                <a:latin typeface="Constantia"/>
                <a:ea typeface="Cambria"/>
                <a:cs typeface="Verdana"/>
              </a:rPr>
              <a:t>AMC </a:t>
            </a:r>
            <a:endParaRPr lang="fr-FR" sz="2000" dirty="0">
              <a:solidFill>
                <a:srgbClr val="000000"/>
              </a:solidFill>
              <a:latin typeface="Constantia"/>
              <a:ea typeface="Cambria"/>
              <a:cs typeface="Verdana"/>
            </a:endParaRPr>
          </a:p>
          <a:p>
            <a:pPr marL="457200" lvl="1" indent="0">
              <a:lnSpc>
                <a:spcPct val="150000"/>
              </a:lnSpc>
              <a:buNone/>
            </a:pPr>
            <a:endParaRPr lang="fr-FR" sz="2000" dirty="0" smtClean="0">
              <a:solidFill>
                <a:srgbClr val="000000"/>
              </a:solidFill>
              <a:latin typeface="Constantia"/>
              <a:ea typeface="Cambria"/>
              <a:cs typeface="Verdana"/>
            </a:endParaRPr>
          </a:p>
          <a:p>
            <a:pPr marL="0" indent="0">
              <a:buNone/>
            </a:pPr>
            <a:endParaRPr lang="fr-FR" sz="2800" b="1" dirty="0">
              <a:solidFill>
                <a:srgbClr val="A5C419"/>
              </a:solidFill>
              <a:effectLst>
                <a:outerShdw blurRad="38100" dist="38100" dir="2700000" algn="tl">
                  <a:srgbClr val="000000">
                    <a:alpha val="43137"/>
                  </a:srgbClr>
                </a:outerShdw>
              </a:effectLst>
              <a:latin typeface="Segoe UI"/>
              <a:ea typeface="Times New Roman"/>
            </a:endParaRPr>
          </a:p>
        </p:txBody>
      </p:sp>
      <p:sp>
        <p:nvSpPr>
          <p:cNvPr id="4" name="Pentagon 3"/>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846160" y="1241946"/>
            <a:ext cx="3731914" cy="461665"/>
          </a:xfrm>
          <a:prstGeom prst="rect">
            <a:avLst/>
          </a:prstGeom>
          <a:effectLst>
            <a:outerShdw blurRad="127000" dist="38100" dir="2700000" algn="tl" rotWithShape="0">
              <a:prstClr val="black">
                <a:alpha val="40000"/>
              </a:prstClr>
            </a:outerShdw>
          </a:effectLst>
        </p:spPr>
        <p:txBody>
          <a:bodyPr wrap="square">
            <a:spAutoFit/>
          </a:bodyPr>
          <a:lstStyle/>
          <a:p>
            <a:r>
              <a:rPr lang="fr-FR" sz="2400" b="1" dirty="0">
                <a:solidFill>
                  <a:srgbClr val="A5C419"/>
                </a:solidFill>
                <a:effectLst>
                  <a:outerShdw blurRad="38100" dist="38100" dir="2700000" algn="tl">
                    <a:srgbClr val="000000">
                      <a:alpha val="43137"/>
                    </a:srgbClr>
                  </a:outerShdw>
                </a:effectLst>
                <a:latin typeface="Segoe UI"/>
                <a:ea typeface="Times New Roman"/>
              </a:rPr>
              <a:t>LES OUTILLES </a:t>
            </a:r>
            <a:r>
              <a:rPr lang="fr-FR" sz="2400" b="1" dirty="0" smtClean="0">
                <a:solidFill>
                  <a:srgbClr val="A5C419"/>
                </a:solidFill>
                <a:effectLst>
                  <a:outerShdw blurRad="38100" dist="38100" dir="2700000" algn="tl">
                    <a:srgbClr val="000000">
                      <a:alpha val="43137"/>
                    </a:srgbClr>
                  </a:outerShdw>
                </a:effectLst>
                <a:latin typeface="Segoe UI"/>
                <a:ea typeface="Times New Roman"/>
              </a:rPr>
              <a:t>UTILISER :</a:t>
            </a:r>
            <a:endParaRPr lang="fr-FR" sz="2400" b="1" dirty="0">
              <a:solidFill>
                <a:srgbClr val="A5C419"/>
              </a:solidFill>
              <a:effectLst>
                <a:outerShdw blurRad="38100" dist="38100" dir="2700000" algn="tl">
                  <a:srgbClr val="000000">
                    <a:alpha val="43137"/>
                  </a:srgbClr>
                </a:outerShdw>
              </a:effectLst>
              <a:latin typeface="Segoe UI"/>
              <a:ea typeface="Times New Roman"/>
            </a:endParaRPr>
          </a:p>
        </p:txBody>
      </p:sp>
      <p:sp>
        <p:nvSpPr>
          <p:cNvPr id="6" name="Rectangle 5"/>
          <p:cNvSpPr/>
          <p:nvPr/>
        </p:nvSpPr>
        <p:spPr>
          <a:xfrm>
            <a:off x="586854" y="1392072"/>
            <a:ext cx="150125" cy="204716"/>
          </a:xfrm>
          <a:prstGeom prst="rect">
            <a:avLst/>
          </a:prstGeom>
          <a:solidFill>
            <a:srgbClr val="BDCF6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215" y="2347413"/>
            <a:ext cx="1535575" cy="96337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4619" y="3392783"/>
            <a:ext cx="1875776" cy="73346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8509" y="5136518"/>
            <a:ext cx="2176110" cy="77532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4619" y="4208244"/>
            <a:ext cx="1875776" cy="928274"/>
          </a:xfrm>
          <a:prstGeom prst="rect">
            <a:avLst/>
          </a:prstGeom>
        </p:spPr>
      </p:pic>
    </p:spTree>
    <p:extLst>
      <p:ext uri="{BB962C8B-B14F-4D97-AF65-F5344CB8AC3E}">
        <p14:creationId xmlns:p14="http://schemas.microsoft.com/office/powerpoint/2010/main" val="25882924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5062" y="736979"/>
            <a:ext cx="9816603" cy="600502"/>
          </a:xfrm>
        </p:spPr>
        <p:txBody>
          <a:bodyPr>
            <a:normAutofit fontScale="90000"/>
          </a:bodyPr>
          <a:lstStyle/>
          <a:p>
            <a:r>
              <a:rPr lang="fr-FR" sz="3100" b="1" dirty="0">
                <a:solidFill>
                  <a:srgbClr val="BDCF62"/>
                </a:solidFill>
                <a:latin typeface="Segoe UI"/>
                <a:ea typeface="Times New Roman"/>
              </a:rPr>
              <a:t>ANALYSE ET CONCEPTION </a:t>
            </a:r>
            <a:r>
              <a:rPr lang="fr-FR" sz="3100" b="1" dirty="0" smtClean="0">
                <a:solidFill>
                  <a:srgbClr val="BDCF62"/>
                </a:solidFill>
                <a:latin typeface="Segoe UI"/>
                <a:ea typeface="Times New Roman"/>
              </a:rPr>
              <a:t>‘</a:t>
            </a:r>
            <a:r>
              <a:rPr lang="fr-FR" sz="3100" b="1" dirty="0">
                <a:solidFill>
                  <a:srgbClr val="BDCF62"/>
                </a:solidFill>
                <a:latin typeface="Segoe UI"/>
                <a:ea typeface="Times New Roman"/>
              </a:rPr>
              <a:t>MERISE ET </a:t>
            </a:r>
            <a:r>
              <a:rPr lang="fr-FR" sz="3100" b="1" dirty="0" smtClean="0">
                <a:solidFill>
                  <a:srgbClr val="BDCF62"/>
                </a:solidFill>
                <a:latin typeface="Segoe UI"/>
                <a:ea typeface="Times New Roman"/>
              </a:rPr>
              <a:t>LE MODELE </a:t>
            </a:r>
            <a:r>
              <a:rPr lang="fr-FR" sz="3100" b="1" dirty="0">
                <a:solidFill>
                  <a:srgbClr val="BDCF62"/>
                </a:solidFill>
                <a:latin typeface="Segoe UI"/>
                <a:ea typeface="Times New Roman"/>
              </a:rPr>
              <a:t>edmx’</a:t>
            </a:r>
            <a:r>
              <a:rPr lang="fr-FR" b="1" dirty="0">
                <a:solidFill>
                  <a:srgbClr val="231F20"/>
                </a:solidFill>
                <a:latin typeface="Segoe UI"/>
                <a:ea typeface="Times New Roman"/>
              </a:rPr>
              <a:t/>
            </a:r>
            <a:br>
              <a:rPr lang="fr-FR" b="1" dirty="0">
                <a:solidFill>
                  <a:srgbClr val="231F20"/>
                </a:solidFill>
                <a:latin typeface="Segoe UI"/>
                <a:ea typeface="Times New Roman"/>
              </a:rPr>
            </a:br>
            <a:endParaRPr lang="en-GB" dirty="0"/>
          </a:p>
        </p:txBody>
      </p:sp>
      <p:sp>
        <p:nvSpPr>
          <p:cNvPr id="3" name="Content Placeholder 2"/>
          <p:cNvSpPr>
            <a:spLocks noGrp="1"/>
          </p:cNvSpPr>
          <p:nvPr>
            <p:ph idx="1"/>
          </p:nvPr>
        </p:nvSpPr>
        <p:spPr>
          <a:xfrm>
            <a:off x="269092" y="1583139"/>
            <a:ext cx="11522573" cy="5131559"/>
          </a:xfrm>
        </p:spPr>
        <p:txBody>
          <a:bodyPr>
            <a:normAutofit fontScale="92500" lnSpcReduction="20000"/>
          </a:bodyPr>
          <a:lstStyle/>
          <a:p>
            <a:r>
              <a:rPr lang="fr-FR" sz="3200" b="1" i="1" dirty="0" smtClean="0">
                <a:solidFill>
                  <a:srgbClr val="FFC000"/>
                </a:solidFill>
              </a:rPr>
              <a:t>Conception:</a:t>
            </a:r>
          </a:p>
          <a:p>
            <a:pPr marL="0" indent="0">
              <a:buNone/>
            </a:pPr>
            <a:r>
              <a:rPr lang="fr-FR" b="1" dirty="0" smtClean="0"/>
              <a:t>	</a:t>
            </a:r>
            <a:r>
              <a:rPr lang="fr-FR" sz="1900" b="1" dirty="0" smtClean="0">
                <a:solidFill>
                  <a:srgbClr val="C00000"/>
                </a:solidFill>
              </a:rPr>
              <a:t>Pour </a:t>
            </a:r>
            <a:r>
              <a:rPr lang="fr-FR" sz="1900" b="1" dirty="0">
                <a:solidFill>
                  <a:srgbClr val="C00000"/>
                </a:solidFill>
              </a:rPr>
              <a:t>un Utilisateur</a:t>
            </a:r>
            <a:r>
              <a:rPr lang="fr-FR" sz="1900" b="1" dirty="0" smtClean="0">
                <a:solidFill>
                  <a:srgbClr val="C00000"/>
                </a:solidFill>
              </a:rPr>
              <a:t>:</a:t>
            </a:r>
            <a:endParaRPr lang="en-GB" sz="1900" dirty="0">
              <a:solidFill>
                <a:srgbClr val="C00000"/>
              </a:solidFill>
            </a:endParaRPr>
          </a:p>
          <a:p>
            <a:pPr marL="0" indent="0">
              <a:buNone/>
            </a:pPr>
            <a:r>
              <a:rPr lang="en-GB" sz="1900" dirty="0"/>
              <a:t>	</a:t>
            </a:r>
            <a:r>
              <a:rPr lang="fr-FR" sz="1900" dirty="0" smtClean="0"/>
              <a:t>  </a:t>
            </a:r>
            <a:r>
              <a:rPr lang="fr-FR" sz="1900" dirty="0"/>
              <a:t>Est l’un du personnel du staff de l’OCP – Jorf Lasfar ayant droit d’accès à l’application et bénéficiant d’un « compte User », si l’utilisateur est confronté à une panne informatique, il peut :</a:t>
            </a:r>
            <a:endParaRPr lang="en-GB" sz="1900" dirty="0"/>
          </a:p>
          <a:p>
            <a:pPr lvl="1"/>
            <a:r>
              <a:rPr lang="fr-FR" sz="1900" dirty="0"/>
              <a:t>Signaler </a:t>
            </a:r>
            <a:r>
              <a:rPr lang="fr-FR" sz="1900" dirty="0" smtClean="0"/>
              <a:t>l’incident.</a:t>
            </a:r>
          </a:p>
          <a:p>
            <a:pPr marL="457200" lvl="1" indent="0">
              <a:buNone/>
            </a:pPr>
            <a:r>
              <a:rPr lang="fr-FR" sz="1900" b="1" dirty="0">
                <a:solidFill>
                  <a:srgbClr val="C00000"/>
                </a:solidFill>
              </a:rPr>
              <a:t>Pour un Technicien :</a:t>
            </a:r>
            <a:endParaRPr lang="en-GB" sz="1900" dirty="0">
              <a:solidFill>
                <a:srgbClr val="C00000"/>
              </a:solidFill>
            </a:endParaRPr>
          </a:p>
          <a:p>
            <a:pPr marL="457200" lvl="1" indent="0">
              <a:buNone/>
            </a:pPr>
            <a:r>
              <a:rPr lang="fr-FR" sz="1900" dirty="0" smtClean="0"/>
              <a:t>Est </a:t>
            </a:r>
            <a:r>
              <a:rPr lang="fr-FR" sz="1900" dirty="0"/>
              <a:t>l’un du personnel du staff du service informatique de l’OCP – Jorf Lasfar, il peut : Prendre en charge un incident ou plusieurs.</a:t>
            </a:r>
            <a:endParaRPr lang="en-GB" sz="1900" dirty="0"/>
          </a:p>
          <a:p>
            <a:pPr lvl="1"/>
            <a:r>
              <a:rPr lang="fr-FR" sz="1900" dirty="0"/>
              <a:t>Clôturer une intervention.</a:t>
            </a:r>
            <a:endParaRPr lang="en-GB" sz="1900" dirty="0"/>
          </a:p>
          <a:p>
            <a:pPr lvl="1"/>
            <a:r>
              <a:rPr lang="fr-FR" sz="1900" dirty="0"/>
              <a:t>Consulter l’historique des interventions.</a:t>
            </a:r>
            <a:endParaRPr lang="en-GB" sz="1900" dirty="0"/>
          </a:p>
          <a:p>
            <a:pPr marL="0" indent="0">
              <a:buNone/>
            </a:pPr>
            <a:r>
              <a:rPr lang="fr-FR" sz="1900" dirty="0" smtClean="0"/>
              <a:t>		En </a:t>
            </a:r>
            <a:r>
              <a:rPr lang="fr-FR" sz="1900" dirty="0"/>
              <a:t>cours de traitement.</a:t>
            </a:r>
            <a:endParaRPr lang="en-GB" sz="1900" dirty="0"/>
          </a:p>
          <a:p>
            <a:pPr marL="0" lvl="0" indent="0">
              <a:buNone/>
            </a:pPr>
            <a:r>
              <a:rPr lang="fr-FR" sz="1900" dirty="0" smtClean="0"/>
              <a:t>		Si </a:t>
            </a:r>
            <a:r>
              <a:rPr lang="fr-FR" sz="1900" dirty="0"/>
              <a:t>le technicien n’arrive pas a résolu le problème il faut envoyer un E-mail au fournisseur. </a:t>
            </a:r>
            <a:endParaRPr lang="en-GB" sz="1900" dirty="0"/>
          </a:p>
          <a:p>
            <a:pPr marL="0" indent="0">
              <a:buNone/>
            </a:pPr>
            <a:r>
              <a:rPr lang="fr-FR" sz="1900" b="1" dirty="0" smtClean="0"/>
              <a:t>	</a:t>
            </a:r>
            <a:r>
              <a:rPr lang="fr-FR" sz="1900" b="1" dirty="0" smtClean="0">
                <a:solidFill>
                  <a:srgbClr val="C00000"/>
                </a:solidFill>
              </a:rPr>
              <a:t>Pour </a:t>
            </a:r>
            <a:r>
              <a:rPr lang="fr-FR" sz="1900" b="1" dirty="0">
                <a:solidFill>
                  <a:srgbClr val="C00000"/>
                </a:solidFill>
              </a:rPr>
              <a:t>un Administrateur :</a:t>
            </a:r>
            <a:endParaRPr lang="en-GB" sz="1900" dirty="0">
              <a:solidFill>
                <a:srgbClr val="C00000"/>
              </a:solidFill>
            </a:endParaRPr>
          </a:p>
          <a:p>
            <a:pPr lvl="1"/>
            <a:r>
              <a:rPr lang="fr-FR" sz="1900" b="1" dirty="0"/>
              <a:t>  </a:t>
            </a:r>
            <a:r>
              <a:rPr lang="fr-FR" sz="1900" dirty="0"/>
              <a:t>Création des nouveaux comptes.</a:t>
            </a:r>
            <a:endParaRPr lang="en-GB" sz="1900" dirty="0"/>
          </a:p>
          <a:p>
            <a:pPr lvl="1"/>
            <a:r>
              <a:rPr lang="fr-FR" sz="1900" dirty="0"/>
              <a:t>Tout ce qui mise à jour pour l’application.</a:t>
            </a:r>
            <a:endParaRPr lang="en-GB" sz="1900" dirty="0"/>
          </a:p>
          <a:p>
            <a:pPr marL="0" indent="0">
              <a:buNone/>
            </a:pPr>
            <a:endParaRPr lang="en-GB" sz="3200" dirty="0">
              <a:solidFill>
                <a:srgbClr val="FFC000"/>
              </a:solidFill>
            </a:endParaRPr>
          </a:p>
          <a:p>
            <a:endParaRPr lang="en-GB" dirty="0"/>
          </a:p>
        </p:txBody>
      </p:sp>
      <p:sp>
        <p:nvSpPr>
          <p:cNvPr id="4" name="Pentagon 3"/>
          <p:cNvSpPr/>
          <p:nvPr/>
        </p:nvSpPr>
        <p:spPr>
          <a:xfrm>
            <a:off x="13648" y="696036"/>
            <a:ext cx="1665027" cy="545910"/>
          </a:xfrm>
          <a:prstGeom prst="homePlate">
            <a:avLst/>
          </a:prstGeom>
          <a:solidFill>
            <a:srgbClr val="BDC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319582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893</TotalTime>
  <Words>416</Words>
  <Application>Microsoft Office PowerPoint</Application>
  <PresentationFormat>Widescreen</PresentationFormat>
  <Paragraphs>91</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Cambria</vt:lpstr>
      <vt:lpstr>Century Gothic</vt:lpstr>
      <vt:lpstr>Constantia</vt:lpstr>
      <vt:lpstr>Franklin Gothic Book</vt:lpstr>
      <vt:lpstr>Segoe UI</vt:lpstr>
      <vt:lpstr>Tahoma</vt:lpstr>
      <vt:lpstr>Times New Roman</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ANALYSE ET CONCEPTION ‘MERISE ET LE MODELE edmx’ </vt:lpstr>
      <vt:lpstr>PowerPoint Presentation</vt:lpstr>
      <vt:lpstr>Modèle MCD: </vt:lpstr>
      <vt:lpstr>PowerPoint Presentation</vt:lpstr>
      <vt:lpstr>Diagramme de séquence: </vt:lpstr>
      <vt:lpstr>Modèle edmx:</vt:lpstr>
      <vt:lpstr>PowerPoint Presentation</vt:lpstr>
      <vt:lpstr>C’est deux formes permettent de réaliser le mot de passe </vt:lpstr>
      <vt:lpstr>Dans l’espace d’administration </vt:lpstr>
      <vt:lpstr>Dans l’espace l’administrateur en trouve aussi la gestion de grade est la gestion de service, ainsi que la manipulation des matériels. </vt:lpstr>
      <vt:lpstr>PowerPoint Presentation</vt:lpstr>
      <vt:lpstr>PowerPoint Presentation</vt:lpstr>
      <vt:lpstr>Dans l’espace d’utilisateur, l’utilisateur peut déclarer un incident </vt:lpstr>
      <vt:lpstr>Dans l’espace technicien on peut voir les incidents déclarer </vt:lpstr>
      <vt:lpstr>PowerPoint Presentation</vt:lpstr>
      <vt:lpstr>PowerPoint Presentation</vt:lpstr>
      <vt:lpstr>Et la fin il faut exporter les donner vers l’Excel : </vt:lpstr>
      <vt:lpstr>PowerPoint Presentation</vt:lpstr>
      <vt:lpstr>Conclusion</vt:lpstr>
      <vt:lpstr>Les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62</cp:revision>
  <dcterms:created xsi:type="dcterms:W3CDTF">2018-03-23T20:21:40Z</dcterms:created>
  <dcterms:modified xsi:type="dcterms:W3CDTF">2018-03-25T12:33:09Z</dcterms:modified>
</cp:coreProperties>
</file>