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10394C-5AF2-40F7-83A7-CB470EE65A9F}"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416858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0394C-5AF2-40F7-83A7-CB470EE65A9F}"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343753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0394C-5AF2-40F7-83A7-CB470EE65A9F}"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178276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0394C-5AF2-40F7-83A7-CB470EE65A9F}"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73650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0394C-5AF2-40F7-83A7-CB470EE65A9F}"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73978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10394C-5AF2-40F7-83A7-CB470EE65A9F}"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32106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10394C-5AF2-40F7-83A7-CB470EE65A9F}"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331487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10394C-5AF2-40F7-83A7-CB470EE65A9F}"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89145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0394C-5AF2-40F7-83A7-CB470EE65A9F}"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371098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10394C-5AF2-40F7-83A7-CB470EE65A9F}"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229397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10394C-5AF2-40F7-83A7-CB470EE65A9F}"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2CC27-7F08-47C9-B934-1BD4AE3C1591}" type="slidenum">
              <a:rPr lang="en-US" smtClean="0"/>
              <a:t>‹#›</a:t>
            </a:fld>
            <a:endParaRPr lang="en-US"/>
          </a:p>
        </p:txBody>
      </p:sp>
    </p:spTree>
    <p:extLst>
      <p:ext uri="{BB962C8B-B14F-4D97-AF65-F5344CB8AC3E}">
        <p14:creationId xmlns:p14="http://schemas.microsoft.com/office/powerpoint/2010/main" val="990868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0394C-5AF2-40F7-83A7-CB470EE65A9F}" type="datetimeFigureOut">
              <a:rPr lang="en-US" smtClean="0"/>
              <a:t>9/28/2022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2CC27-7F08-47C9-B934-1BD4AE3C1591}" type="slidenum">
              <a:rPr lang="en-US" smtClean="0"/>
              <a:t>‹#›</a:t>
            </a:fld>
            <a:endParaRPr lang="en-US"/>
          </a:p>
        </p:txBody>
      </p:sp>
    </p:spTree>
    <p:extLst>
      <p:ext uri="{BB962C8B-B14F-4D97-AF65-F5344CB8AC3E}">
        <p14:creationId xmlns:p14="http://schemas.microsoft.com/office/powerpoint/2010/main" val="155854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CS 383 - Module 2: Enterprise web application Architecture</a:t>
            </a:r>
            <a:endParaRPr lang="en-US" dirty="0"/>
          </a:p>
        </p:txBody>
      </p:sp>
      <p:sp>
        <p:nvSpPr>
          <p:cNvPr id="3" name="Subtitle 2"/>
          <p:cNvSpPr>
            <a:spLocks noGrp="1"/>
          </p:cNvSpPr>
          <p:nvPr>
            <p:ph type="subTitle" idx="1"/>
          </p:nvPr>
        </p:nvSpPr>
        <p:spPr/>
        <p:txBody>
          <a:bodyPr/>
          <a:lstStyle/>
          <a:p>
            <a:r>
              <a:rPr lang="en-US" i="1" dirty="0" smtClean="0">
                <a:solidFill>
                  <a:schemeClr val="tx1">
                    <a:lumMod val="50000"/>
                    <a:lumOff val="50000"/>
                  </a:schemeClr>
                </a:solidFill>
              </a:rPr>
              <a:t>Classical, Ajax, SPA </a:t>
            </a:r>
            <a:endParaRPr lang="en-US" i="1" dirty="0">
              <a:solidFill>
                <a:schemeClr val="tx1">
                  <a:lumMod val="50000"/>
                  <a:lumOff val="50000"/>
                </a:schemeClr>
              </a:solidFill>
            </a:endParaRPr>
          </a:p>
        </p:txBody>
      </p:sp>
    </p:spTree>
    <p:extLst>
      <p:ext uri="{BB962C8B-B14F-4D97-AF65-F5344CB8AC3E}">
        <p14:creationId xmlns:p14="http://schemas.microsoft.com/office/powerpoint/2010/main" val="350683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The single page application (SPA) architecture</a:t>
            </a:r>
            <a:endParaRPr lang="en-US" b="1" dirty="0">
              <a:effectLst/>
            </a:endParaRPr>
          </a:p>
        </p:txBody>
      </p:sp>
      <p:sp>
        <p:nvSpPr>
          <p:cNvPr id="3" name="Content Placeholder 2"/>
          <p:cNvSpPr>
            <a:spLocks noGrp="1"/>
          </p:cNvSpPr>
          <p:nvPr>
            <p:ph idx="1"/>
          </p:nvPr>
        </p:nvSpPr>
        <p:spPr>
          <a:xfrm>
            <a:off x="838199" y="1800688"/>
            <a:ext cx="10300856" cy="4109662"/>
          </a:xfrm>
        </p:spPr>
        <p:txBody>
          <a:bodyPr>
            <a:normAutofit/>
          </a:bodyPr>
          <a:lstStyle/>
          <a:p>
            <a:pPr algn="just"/>
            <a:r>
              <a:rPr lang="en-US" sz="2400" dirty="0" smtClean="0"/>
              <a:t>Advantages:</a:t>
            </a:r>
          </a:p>
          <a:p>
            <a:pPr lvl="1" algn="just"/>
            <a:r>
              <a:rPr lang="en-US" sz="2000" dirty="0"/>
              <a:t>P</a:t>
            </a:r>
            <a:r>
              <a:rPr lang="en-US" sz="2000" dirty="0" smtClean="0"/>
              <a:t>rovides client-side routing, preventing full page reloads</a:t>
            </a:r>
          </a:p>
          <a:p>
            <a:pPr marL="457200" lvl="1" indent="0" algn="just">
              <a:buNone/>
            </a:pPr>
            <a:endParaRPr lang="en-US" sz="2000" dirty="0"/>
          </a:p>
          <a:p>
            <a:pPr algn="just"/>
            <a:r>
              <a:rPr lang="en-US" sz="2400" dirty="0" smtClean="0"/>
              <a:t>Disadvantages:</a:t>
            </a:r>
          </a:p>
          <a:p>
            <a:pPr lvl="1" algn="just"/>
            <a:r>
              <a:rPr lang="en-US" sz="2000" dirty="0" smtClean="0"/>
              <a:t>The initial page loads are perceived to be slower</a:t>
            </a:r>
          </a:p>
          <a:p>
            <a:pPr lvl="1" algn="just"/>
            <a:r>
              <a:rPr lang="en-US" sz="2000" dirty="0" smtClean="0"/>
              <a:t>Reduced search engine discoverability</a:t>
            </a:r>
          </a:p>
        </p:txBody>
      </p:sp>
    </p:spTree>
    <p:extLst>
      <p:ext uri="{BB962C8B-B14F-4D97-AF65-F5344CB8AC3E}">
        <p14:creationId xmlns:p14="http://schemas.microsoft.com/office/powerpoint/2010/main" val="97484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
            </a:r>
            <a:r>
              <a:rPr lang="en-US" b="1" dirty="0" smtClean="0">
                <a:effectLst/>
              </a:rPr>
              <a:t>lassic web application architecture</a:t>
            </a:r>
            <a:endParaRPr lang="en-US" dirty="0"/>
          </a:p>
        </p:txBody>
      </p:sp>
      <p:sp>
        <p:nvSpPr>
          <p:cNvPr id="3" name="Content Placeholder 2"/>
          <p:cNvSpPr>
            <a:spLocks noGrp="1"/>
          </p:cNvSpPr>
          <p:nvPr>
            <p:ph idx="1"/>
          </p:nvPr>
        </p:nvSpPr>
        <p:spPr>
          <a:xfrm>
            <a:off x="838199" y="1800688"/>
            <a:ext cx="4114749" cy="4109662"/>
          </a:xfrm>
        </p:spPr>
        <p:txBody>
          <a:bodyPr>
            <a:normAutofit/>
          </a:bodyPr>
          <a:lstStyle/>
          <a:p>
            <a:pPr algn="just"/>
            <a:r>
              <a:rPr lang="en-US" sz="2400" dirty="0" smtClean="0"/>
              <a:t>The classic web application architecture dates back to the early 1990s, when graphical web browsers started to gain traction. When the user interacts with a web server using a web browser, each user interaction, makes a request to a web server using HTTP</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49" y="1529202"/>
            <a:ext cx="6935049" cy="4023699"/>
          </a:xfrm>
          <a:prstGeom prst="rect">
            <a:avLst/>
          </a:prstGeom>
        </p:spPr>
      </p:pic>
    </p:spTree>
    <p:extLst>
      <p:ext uri="{BB962C8B-B14F-4D97-AF65-F5344CB8AC3E}">
        <p14:creationId xmlns:p14="http://schemas.microsoft.com/office/powerpoint/2010/main" val="880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
            </a:r>
            <a:r>
              <a:rPr lang="en-US" b="1" dirty="0" smtClean="0">
                <a:effectLst/>
              </a:rPr>
              <a:t>lassic web application architecture</a:t>
            </a:r>
            <a:endParaRPr lang="en-US" dirty="0"/>
          </a:p>
        </p:txBody>
      </p:sp>
      <p:sp>
        <p:nvSpPr>
          <p:cNvPr id="3" name="Content Placeholder 2"/>
          <p:cNvSpPr>
            <a:spLocks noGrp="1"/>
          </p:cNvSpPr>
          <p:nvPr>
            <p:ph idx="1"/>
          </p:nvPr>
        </p:nvSpPr>
        <p:spPr>
          <a:xfrm>
            <a:off x="838199" y="1800688"/>
            <a:ext cx="10300856" cy="4109662"/>
          </a:xfrm>
        </p:spPr>
        <p:txBody>
          <a:bodyPr>
            <a:normAutofit/>
          </a:bodyPr>
          <a:lstStyle/>
          <a:p>
            <a:pPr algn="just"/>
            <a:r>
              <a:rPr lang="en-US" sz="2400" dirty="0" smtClean="0"/>
              <a:t>There are two types of resources that the web server can return in the form of a response: a </a:t>
            </a:r>
            <a:r>
              <a:rPr lang="en-US" sz="2400" b="1" i="1" dirty="0" smtClean="0"/>
              <a:t>static</a:t>
            </a:r>
            <a:r>
              <a:rPr lang="en-US" sz="2400" dirty="0" smtClean="0"/>
              <a:t> resource and a </a:t>
            </a:r>
            <a:r>
              <a:rPr lang="en-US" sz="2400" b="1" i="1" dirty="0" smtClean="0"/>
              <a:t>dynamic</a:t>
            </a:r>
            <a:r>
              <a:rPr lang="en-US" sz="2400" dirty="0" smtClean="0"/>
              <a:t> resource.</a:t>
            </a:r>
          </a:p>
          <a:p>
            <a:r>
              <a:rPr lang="en-US" sz="2400" dirty="0" smtClean="0"/>
              <a:t>A </a:t>
            </a:r>
            <a:r>
              <a:rPr lang="en-US" sz="2400" b="1" dirty="0" smtClean="0"/>
              <a:t>static resource</a:t>
            </a:r>
            <a:r>
              <a:rPr lang="en-US" sz="2400" dirty="0" smtClean="0"/>
              <a:t> is a file. For example, it could be an HTML, JPEG, PDF, or MP4 file that lives on the web server. The server will return the document specified by the request in its response body.</a:t>
            </a:r>
          </a:p>
          <a:p>
            <a:r>
              <a:rPr lang="en-US" sz="2400" dirty="0" smtClean="0"/>
              <a:t>A </a:t>
            </a:r>
            <a:r>
              <a:rPr lang="en-US" sz="2400" b="1" dirty="0" smtClean="0"/>
              <a:t>dynamic resource</a:t>
            </a:r>
            <a:r>
              <a:rPr lang="en-US" sz="2400" dirty="0" smtClean="0"/>
              <a:t> is a resource that gets built by the server on the fly. An example of a dynamic resource is a search engine's search results page. Usually, the response body of a dynamic request will be formatted in HTML.</a:t>
            </a:r>
          </a:p>
          <a:p>
            <a:pPr algn="just"/>
            <a:r>
              <a:rPr lang="en-US" sz="2400" dirty="0" smtClean="0"/>
              <a:t>A server-side programming language (such as Go, Perl, PHP, Python, Ruby, and Java) is used to process the requests sent from the web browser</a:t>
            </a:r>
            <a:endParaRPr lang="en-US" sz="2400" dirty="0"/>
          </a:p>
        </p:txBody>
      </p:sp>
    </p:spTree>
    <p:extLst>
      <p:ext uri="{BB962C8B-B14F-4D97-AF65-F5344CB8AC3E}">
        <p14:creationId xmlns:p14="http://schemas.microsoft.com/office/powerpoint/2010/main" val="188766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
            </a:r>
            <a:r>
              <a:rPr lang="en-US" b="1" dirty="0" smtClean="0">
                <a:effectLst/>
              </a:rPr>
              <a:t>lassic web application architecture</a:t>
            </a:r>
            <a:endParaRPr lang="en-US" dirty="0"/>
          </a:p>
        </p:txBody>
      </p:sp>
      <p:sp>
        <p:nvSpPr>
          <p:cNvPr id="3" name="Content Placeholder 2"/>
          <p:cNvSpPr>
            <a:spLocks noGrp="1"/>
          </p:cNvSpPr>
          <p:nvPr>
            <p:ph idx="1"/>
          </p:nvPr>
        </p:nvSpPr>
        <p:spPr>
          <a:xfrm>
            <a:off x="838199" y="1800688"/>
            <a:ext cx="10300856" cy="4109662"/>
          </a:xfrm>
        </p:spPr>
        <p:txBody>
          <a:bodyPr>
            <a:normAutofit/>
          </a:bodyPr>
          <a:lstStyle/>
          <a:p>
            <a:pPr algn="just"/>
            <a:r>
              <a:rPr lang="en-US" sz="2400" dirty="0" smtClean="0"/>
              <a:t>Advantages:</a:t>
            </a:r>
          </a:p>
          <a:p>
            <a:pPr lvl="1" algn="just"/>
            <a:r>
              <a:rPr lang="en-US" sz="2000" dirty="0" smtClean="0"/>
              <a:t>Faster initial page loads</a:t>
            </a:r>
          </a:p>
          <a:p>
            <a:pPr lvl="1" algn="just"/>
            <a:r>
              <a:rPr lang="en-US" sz="2000" dirty="0" smtClean="0"/>
              <a:t>Greater search engine discoverability</a:t>
            </a:r>
          </a:p>
          <a:p>
            <a:pPr lvl="1" algn="just"/>
            <a:endParaRPr lang="en-US" sz="2000" dirty="0"/>
          </a:p>
          <a:p>
            <a:pPr algn="just"/>
            <a:r>
              <a:rPr lang="en-US" sz="2400" dirty="0" smtClean="0"/>
              <a:t>Disadvantages:</a:t>
            </a:r>
          </a:p>
          <a:p>
            <a:pPr lvl="1" algn="just"/>
            <a:r>
              <a:rPr lang="en-US" sz="2000" dirty="0" smtClean="0"/>
              <a:t>all user interactions require a full page reload.</a:t>
            </a:r>
          </a:p>
        </p:txBody>
      </p:sp>
    </p:spTree>
    <p:extLst>
      <p:ext uri="{BB962C8B-B14F-4D97-AF65-F5344CB8AC3E}">
        <p14:creationId xmlns:p14="http://schemas.microsoft.com/office/powerpoint/2010/main" val="116098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The AJAX web application architecture</a:t>
            </a:r>
            <a:endParaRPr lang="en-US" b="1" dirty="0">
              <a:effectLst/>
            </a:endParaRPr>
          </a:p>
        </p:txBody>
      </p:sp>
      <p:sp>
        <p:nvSpPr>
          <p:cNvPr id="3" name="Content Placeholder 2"/>
          <p:cNvSpPr>
            <a:spLocks noGrp="1"/>
          </p:cNvSpPr>
          <p:nvPr>
            <p:ph idx="1"/>
          </p:nvPr>
        </p:nvSpPr>
        <p:spPr>
          <a:xfrm>
            <a:off x="838199" y="1800688"/>
            <a:ext cx="4332317" cy="4109662"/>
          </a:xfrm>
        </p:spPr>
        <p:txBody>
          <a:bodyPr>
            <a:normAutofit/>
          </a:bodyPr>
          <a:lstStyle/>
          <a:p>
            <a:r>
              <a:rPr lang="en-US" sz="2400" dirty="0" smtClean="0"/>
              <a:t>With the advent of the </a:t>
            </a:r>
            <a:r>
              <a:rPr lang="en-US" sz="2400" b="1" dirty="0" err="1" smtClean="0"/>
              <a:t>XMLHttpRequest</a:t>
            </a:r>
            <a:r>
              <a:rPr lang="en-US" sz="2400" dirty="0" smtClean="0"/>
              <a:t> (</a:t>
            </a:r>
            <a:r>
              <a:rPr lang="en-US" sz="2400" b="1" dirty="0" smtClean="0"/>
              <a:t>XHR</a:t>
            </a:r>
            <a:r>
              <a:rPr lang="en-US" sz="2400" dirty="0" smtClean="0"/>
              <a:t>) object, the </a:t>
            </a:r>
            <a:r>
              <a:rPr lang="en-US" sz="2400" b="1" dirty="0" smtClean="0"/>
              <a:t>Asynchronous JavaScript And XML</a:t>
            </a:r>
            <a:r>
              <a:rPr lang="en-US" sz="2400" dirty="0" smtClean="0"/>
              <a:t> (</a:t>
            </a:r>
            <a:r>
              <a:rPr lang="en-US" sz="2400" b="1" dirty="0" smtClean="0"/>
              <a:t>AJAX</a:t>
            </a:r>
            <a:r>
              <a:rPr lang="en-US" sz="2400" dirty="0" smtClean="0"/>
              <a:t>) era began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6" y="1363287"/>
            <a:ext cx="6948920" cy="4297680"/>
          </a:xfrm>
          <a:prstGeom prst="rect">
            <a:avLst/>
          </a:prstGeom>
        </p:spPr>
      </p:pic>
    </p:spTree>
    <p:extLst>
      <p:ext uri="{BB962C8B-B14F-4D97-AF65-F5344CB8AC3E}">
        <p14:creationId xmlns:p14="http://schemas.microsoft.com/office/powerpoint/2010/main" val="220522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The AJAX web application architecture</a:t>
            </a:r>
            <a:endParaRPr lang="en-US" dirty="0"/>
          </a:p>
        </p:txBody>
      </p:sp>
      <p:sp>
        <p:nvSpPr>
          <p:cNvPr id="3" name="Content Placeholder 2"/>
          <p:cNvSpPr>
            <a:spLocks noGrp="1"/>
          </p:cNvSpPr>
          <p:nvPr>
            <p:ph idx="1"/>
          </p:nvPr>
        </p:nvSpPr>
        <p:spPr>
          <a:xfrm>
            <a:off x="838199" y="1800688"/>
            <a:ext cx="10300856" cy="4109662"/>
          </a:xfrm>
        </p:spPr>
        <p:txBody>
          <a:bodyPr>
            <a:normAutofit/>
          </a:bodyPr>
          <a:lstStyle/>
          <a:p>
            <a:pPr algn="just"/>
            <a:r>
              <a:rPr lang="en-US" sz="2400" dirty="0" smtClean="0"/>
              <a:t>After the client's initial request, the server sends back a web page response containing HTML, CSS, and JavaScript. Once the web page has finished loading, the JavaScript application on the client side may initiate asynchronous requests back to the web server over HTTP, using the XHR object.</a:t>
            </a:r>
          </a:p>
          <a:p>
            <a:pPr algn="just"/>
            <a:r>
              <a:rPr lang="en-US" sz="2400" dirty="0" smtClean="0"/>
              <a:t>Some observers have characterized the advent of AJAX as the </a:t>
            </a:r>
            <a:r>
              <a:rPr lang="en-US" sz="2400" i="1" dirty="0" smtClean="0"/>
              <a:t>Web 2.0 era</a:t>
            </a:r>
          </a:p>
          <a:p>
            <a:pPr algn="just"/>
            <a:r>
              <a:rPr lang="en-US" sz="2400" dirty="0" smtClean="0"/>
              <a:t>Because the XHR calls are asynchronous in nature, they don't block the single threaded JavaScript application running in the web browser. Once a response is received from the server for a given XHR request, an action can be taken with the data that was returned from the server.</a:t>
            </a:r>
            <a:endParaRPr lang="en-US" sz="2400" dirty="0"/>
          </a:p>
        </p:txBody>
      </p:sp>
    </p:spTree>
    <p:extLst>
      <p:ext uri="{BB962C8B-B14F-4D97-AF65-F5344CB8AC3E}">
        <p14:creationId xmlns:p14="http://schemas.microsoft.com/office/powerpoint/2010/main" val="343120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The AJAX web application architecture</a:t>
            </a:r>
            <a:endParaRPr lang="en-US" dirty="0"/>
          </a:p>
        </p:txBody>
      </p:sp>
      <p:sp>
        <p:nvSpPr>
          <p:cNvPr id="3" name="Content Placeholder 2"/>
          <p:cNvSpPr>
            <a:spLocks noGrp="1"/>
          </p:cNvSpPr>
          <p:nvPr>
            <p:ph idx="1"/>
          </p:nvPr>
        </p:nvSpPr>
        <p:spPr>
          <a:xfrm>
            <a:off x="838199" y="1800688"/>
            <a:ext cx="10300856" cy="4109662"/>
          </a:xfrm>
        </p:spPr>
        <p:txBody>
          <a:bodyPr>
            <a:normAutofit/>
          </a:bodyPr>
          <a:lstStyle/>
          <a:p>
            <a:pPr algn="just"/>
            <a:r>
              <a:rPr lang="en-US" sz="2400" dirty="0" smtClean="0"/>
              <a:t>Advantages:</a:t>
            </a:r>
          </a:p>
          <a:p>
            <a:pPr lvl="1" algn="just"/>
            <a:r>
              <a:rPr lang="en-US" sz="2000" dirty="0"/>
              <a:t>R</a:t>
            </a:r>
            <a:r>
              <a:rPr lang="en-US" sz="2000" dirty="0" smtClean="0"/>
              <a:t>emoves the need to perform a full page reload</a:t>
            </a:r>
          </a:p>
          <a:p>
            <a:pPr marL="457200" lvl="1" indent="0" algn="just">
              <a:buNone/>
            </a:pPr>
            <a:endParaRPr lang="en-US" sz="2000" dirty="0"/>
          </a:p>
          <a:p>
            <a:pPr algn="just"/>
            <a:r>
              <a:rPr lang="en-US" sz="2400" dirty="0" smtClean="0"/>
              <a:t>Disadvantages:</a:t>
            </a:r>
          </a:p>
          <a:p>
            <a:pPr lvl="1" algn="just"/>
            <a:r>
              <a:rPr lang="en-US" sz="2000" dirty="0" smtClean="0"/>
              <a:t> Handling the mental context switch between two programming languages</a:t>
            </a:r>
          </a:p>
          <a:p>
            <a:pPr lvl="1" algn="just"/>
            <a:r>
              <a:rPr lang="en-US" sz="2000" dirty="0" smtClean="0"/>
              <a:t> The complexity introduced by performing piecemeal client-side rendering</a:t>
            </a:r>
          </a:p>
          <a:p>
            <a:pPr lvl="1" algn="just"/>
            <a:r>
              <a:rPr lang="en-US" sz="2000" dirty="0" smtClean="0"/>
              <a:t> The duplication of efforts</a:t>
            </a:r>
          </a:p>
        </p:txBody>
      </p:sp>
    </p:spTree>
    <p:extLst>
      <p:ext uri="{BB962C8B-B14F-4D97-AF65-F5344CB8AC3E}">
        <p14:creationId xmlns:p14="http://schemas.microsoft.com/office/powerpoint/2010/main" val="105131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The single page application (SPA) architecture</a:t>
            </a:r>
            <a:endParaRPr lang="en-US" b="1" dirty="0">
              <a:effectLst/>
            </a:endParaRPr>
          </a:p>
        </p:txBody>
      </p:sp>
      <p:sp>
        <p:nvSpPr>
          <p:cNvPr id="3" name="Content Placeholder 2"/>
          <p:cNvSpPr>
            <a:spLocks noGrp="1"/>
          </p:cNvSpPr>
          <p:nvPr>
            <p:ph idx="1"/>
          </p:nvPr>
        </p:nvSpPr>
        <p:spPr>
          <a:xfrm>
            <a:off x="838199" y="1800688"/>
            <a:ext cx="4332317" cy="4109662"/>
          </a:xfrm>
        </p:spPr>
        <p:txBody>
          <a:bodyPr>
            <a:normAutofit/>
          </a:bodyPr>
          <a:lstStyle/>
          <a:p>
            <a:pPr algn="just"/>
            <a:r>
              <a:rPr lang="en-US" sz="2400" dirty="0" smtClean="0"/>
              <a:t>In 2004, the </a:t>
            </a:r>
            <a:r>
              <a:rPr lang="en-US" sz="2400" b="1" dirty="0" smtClean="0"/>
              <a:t>World Wide Web Consortium</a:t>
            </a:r>
            <a:r>
              <a:rPr lang="en-US" sz="2400" dirty="0" smtClean="0"/>
              <a:t> (</a:t>
            </a:r>
            <a:r>
              <a:rPr lang="en-US" sz="2400" b="1" dirty="0" smtClean="0"/>
              <a:t>W3C</a:t>
            </a:r>
            <a:r>
              <a:rPr lang="en-US" sz="2400" dirty="0" smtClean="0"/>
              <a:t>) started working on the new HTML standard, which was to be the precursor to HTML5. In 2010, HTML5 started to pick up speed, and features from the specification started to make their way into the major web browsers and the HTML5 functionality became very popular</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516" y="1545191"/>
            <a:ext cx="7021484" cy="4365159"/>
          </a:xfrm>
          <a:prstGeom prst="rect">
            <a:avLst/>
          </a:prstGeom>
        </p:spPr>
      </p:pic>
    </p:spTree>
    <p:extLst>
      <p:ext uri="{BB962C8B-B14F-4D97-AF65-F5344CB8AC3E}">
        <p14:creationId xmlns:p14="http://schemas.microsoft.com/office/powerpoint/2010/main" val="43526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The single page application (SPA) architecture</a:t>
            </a:r>
            <a:endParaRPr lang="en-US" b="1" dirty="0">
              <a:effectLst/>
            </a:endParaRPr>
          </a:p>
        </p:txBody>
      </p:sp>
      <p:sp>
        <p:nvSpPr>
          <p:cNvPr id="3" name="Content Placeholder 2"/>
          <p:cNvSpPr>
            <a:spLocks noGrp="1"/>
          </p:cNvSpPr>
          <p:nvPr>
            <p:ph idx="1"/>
          </p:nvPr>
        </p:nvSpPr>
        <p:spPr>
          <a:xfrm>
            <a:off x="838199" y="1800688"/>
            <a:ext cx="10300856" cy="4109662"/>
          </a:xfrm>
        </p:spPr>
        <p:txBody>
          <a:bodyPr>
            <a:normAutofit fontScale="92500"/>
          </a:bodyPr>
          <a:lstStyle/>
          <a:p>
            <a:pPr algn="just"/>
            <a:r>
              <a:rPr lang="en-US" sz="2400" dirty="0" smtClean="0"/>
              <a:t>HTML5 introduces capabilities that would allow web applications to behave more like native applications. A new set of APIs that were accessible through JavaScript were introduced. These APIs included the functionality to store data locally on the user's device, better control of the forward and back button (using the web browser's History API), a 2D canvas for rendering graphics, and the second version of the XHR object that included greater capabilities than its predecessor.</a:t>
            </a:r>
          </a:p>
          <a:p>
            <a:pPr algn="just"/>
            <a:r>
              <a:rPr lang="en-US" sz="2400" dirty="0" smtClean="0"/>
              <a:t>In the early 2010s, JavaScript frameworks began to emerge, which facilitated in the development of a new type of architecture, the SPA architecture</a:t>
            </a:r>
          </a:p>
          <a:p>
            <a:pPr algn="just"/>
            <a:r>
              <a:rPr lang="en-US" sz="2400" dirty="0" smtClean="0"/>
              <a:t>The SPA architecture removes the duplication of efforts for user interface responsibilities. It does so by consolidating all UI code to the client. Doing so eliminates the duplication of efforts on the server side in terms of the user interface.</a:t>
            </a:r>
            <a:endParaRPr lang="en-US" sz="2400" dirty="0"/>
          </a:p>
        </p:txBody>
      </p:sp>
    </p:spTree>
    <p:extLst>
      <p:ext uri="{BB962C8B-B14F-4D97-AF65-F5344CB8AC3E}">
        <p14:creationId xmlns:p14="http://schemas.microsoft.com/office/powerpoint/2010/main" val="177912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638</Words>
  <Application>Microsoft Office PowerPoint</Application>
  <PresentationFormat>Custom</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CS 383 - Module 2: Enterprise web application Architecture</vt:lpstr>
      <vt:lpstr>Classic web application architecture</vt:lpstr>
      <vt:lpstr>Classic web application architecture</vt:lpstr>
      <vt:lpstr>Classic web application architecture</vt:lpstr>
      <vt:lpstr>The AJAX web application architecture</vt:lpstr>
      <vt:lpstr>The AJAX web application architecture</vt:lpstr>
      <vt:lpstr>The AJAX web application architecture</vt:lpstr>
      <vt:lpstr>The single page application (SPA) architecture</vt:lpstr>
      <vt:lpstr>The single page application (SPA) architecture</vt:lpstr>
      <vt:lpstr>The single page application (SPA) architecture</vt:lpstr>
    </vt:vector>
  </TitlesOfParts>
  <Company>RCY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383 - Module 2: Enterprise web application Architecture</dc:title>
  <dc:creator>Younis Y. Aburahima</dc:creator>
  <cp:lastModifiedBy>safa alshwaiki</cp:lastModifiedBy>
  <cp:revision>5</cp:revision>
  <dcterms:created xsi:type="dcterms:W3CDTF">2022-03-01T05:30:33Z</dcterms:created>
  <dcterms:modified xsi:type="dcterms:W3CDTF">2022-09-28T04:36:31Z</dcterms:modified>
</cp:coreProperties>
</file>