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889B592-5695-4E32-9871-314EFA743D3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07817D-E711-49AA-AB4D-EA58677748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examples/" TargetMode="External"/><Relationship Id="rId2" Type="http://schemas.openxmlformats.org/officeDocument/2006/relationships/hyperlink" Target="https://getbootstrap.com/docs/4.0/content/typograph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CS383 - </a:t>
            </a:r>
            <a:r>
              <a:rPr lang="en-US" b="1" dirty="0"/>
              <a:t>Enterprise Web Application Development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1: Bootstrap</a:t>
            </a:r>
          </a:p>
          <a:p>
            <a:r>
              <a:rPr lang="en-US" dirty="0" smtClean="0"/>
              <a:t>Part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343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5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Stylized </a:t>
            </a:r>
            <a:r>
              <a:rPr lang="en-US" dirty="0"/>
              <a:t>implementation of HTML’s </a:t>
            </a:r>
            <a:r>
              <a:rPr lang="en-US" b="1" dirty="0"/>
              <a:t>&lt;</a:t>
            </a:r>
            <a:r>
              <a:rPr lang="en-US" b="1" dirty="0" err="1"/>
              <a:t>abbr</a:t>
            </a:r>
            <a:r>
              <a:rPr lang="en-US" b="1" dirty="0"/>
              <a:t>&gt; </a:t>
            </a:r>
            <a:r>
              <a:rPr lang="en-US" dirty="0"/>
              <a:t>element for abbreviations and acronyms to show the expanded version on </a:t>
            </a:r>
            <a:r>
              <a:rPr lang="en-US" i="1" dirty="0" smtClean="0"/>
              <a:t>hover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rgbClr val="7030A0"/>
                </a:solidFill>
              </a:rPr>
              <a:t>.initialism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an abbreviation for a slightly smaller font-size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Abbreviations (initialism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3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for </a:t>
            </a:r>
            <a:r>
              <a:rPr lang="en-US" dirty="0"/>
              <a:t>quoting blocks of content from another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Blockquotes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89" y="2819400"/>
            <a:ext cx="739541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75247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5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the </a:t>
            </a:r>
            <a:r>
              <a:rPr lang="en-US" b="1" dirty="0" smtClean="0"/>
              <a:t>source name</a:t>
            </a:r>
            <a:r>
              <a:rPr lang="en-US" dirty="0" smtClean="0"/>
              <a:t>, </a:t>
            </a:r>
            <a:r>
              <a:rPr lang="en-US" dirty="0"/>
              <a:t>use: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&lt;footer class="</a:t>
            </a:r>
            <a:r>
              <a:rPr lang="en-US" b="1" dirty="0" err="1">
                <a:solidFill>
                  <a:srgbClr val="7030A0"/>
                </a:solidFill>
              </a:rPr>
              <a:t>blockquote</a:t>
            </a:r>
            <a:r>
              <a:rPr lang="en-US" b="1" dirty="0">
                <a:solidFill>
                  <a:srgbClr val="7030A0"/>
                </a:solidFill>
              </a:rPr>
              <a:t>-footer</a:t>
            </a:r>
            <a:r>
              <a:rPr lang="en-US" b="1" dirty="0" smtClean="0">
                <a:solidFill>
                  <a:srgbClr val="7030A0"/>
                </a:solidFill>
              </a:rPr>
              <a:t>"&gt;</a:t>
            </a:r>
          </a:p>
          <a:p>
            <a:r>
              <a:rPr lang="en-US" b="1" dirty="0" smtClean="0"/>
              <a:t>Example: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Output: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Blockquotes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704701" cy="131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79057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Unstyled</a:t>
            </a:r>
            <a:r>
              <a:rPr lang="en-US" b="1" dirty="0" smtClean="0"/>
              <a:t> : removing the default list-style using </a:t>
            </a:r>
            <a:r>
              <a:rPr lang="en-US" b="1" dirty="0" smtClean="0">
                <a:solidFill>
                  <a:srgbClr val="7030A0"/>
                </a:solidFill>
              </a:rPr>
              <a:t>.list-</a:t>
            </a:r>
            <a:r>
              <a:rPr lang="en-US" b="1" dirty="0" err="1" smtClean="0">
                <a:solidFill>
                  <a:srgbClr val="7030A0"/>
                </a:solidFill>
              </a:rPr>
              <a:t>unstyled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/>
              <a:t>Example:			 Output: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5143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9925"/>
            <a:ext cx="32861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4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i="1" dirty="0" smtClean="0"/>
              <a:t>SELF EXERCISE</a:t>
            </a:r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b="1" dirty="0" smtClean="0"/>
              <a:t>Does the </a:t>
            </a:r>
            <a:r>
              <a:rPr lang="en-US" b="1" dirty="0">
                <a:solidFill>
                  <a:srgbClr val="7030A0"/>
                </a:solidFill>
              </a:rPr>
              <a:t>.list-</a:t>
            </a:r>
            <a:r>
              <a:rPr lang="en-US" b="1" dirty="0" err="1">
                <a:solidFill>
                  <a:srgbClr val="7030A0"/>
                </a:solidFill>
              </a:rPr>
              <a:t>unstyled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apply to nested lists?</a:t>
            </a:r>
          </a:p>
          <a:p>
            <a:endParaRPr lang="en-US" b="1" dirty="0"/>
          </a:p>
          <a:p>
            <a:r>
              <a:rPr lang="en-US" b="1" dirty="0" smtClean="0"/>
              <a:t>Example: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795" y="3433011"/>
            <a:ext cx="45624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8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tutorial on Typography with examples on: </a:t>
            </a:r>
            <a:r>
              <a:rPr lang="en-US" sz="1400" dirty="0">
                <a:hlinkClick r:id="rId2"/>
              </a:rPr>
              <a:t>https://getbootstrap.com/docs/4.0/content/typography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109728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Offline copy of bootstrap/docs/Examples: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1400" dirty="0">
                <a:hlinkClick r:id="rId3"/>
              </a:rPr>
              <a:t>https://getbootstrap.com/docs/4.0/examples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/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Headings</a:t>
            </a:r>
          </a:p>
          <a:p>
            <a:pPr lvl="0"/>
            <a:r>
              <a:rPr lang="en-US" dirty="0" smtClean="0"/>
              <a:t>Lead</a:t>
            </a:r>
          </a:p>
          <a:p>
            <a:pPr lvl="0"/>
            <a:r>
              <a:rPr lang="en-US" dirty="0"/>
              <a:t>Inline </a:t>
            </a:r>
            <a:r>
              <a:rPr lang="en-US" dirty="0" smtClean="0"/>
              <a:t>text</a:t>
            </a:r>
          </a:p>
          <a:p>
            <a:pPr lvl="0"/>
            <a:r>
              <a:rPr lang="en-US" dirty="0"/>
              <a:t>Abbreviations (</a:t>
            </a:r>
            <a:r>
              <a:rPr lang="en-US" dirty="0" smtClean="0"/>
              <a:t>initialism)</a:t>
            </a:r>
          </a:p>
          <a:p>
            <a:pPr lvl="0"/>
            <a:r>
              <a:rPr lang="en-US" dirty="0" err="1" smtClean="0"/>
              <a:t>Blockquotes</a:t>
            </a:r>
            <a:endParaRPr lang="en-US" dirty="0" smtClean="0"/>
          </a:p>
          <a:p>
            <a:pPr lvl="0"/>
            <a:r>
              <a:rPr lang="en-US" dirty="0" smtClean="0"/>
              <a:t>Lists</a:t>
            </a:r>
          </a:p>
          <a:p>
            <a:pPr lvl="0"/>
            <a:r>
              <a:rPr lang="en-US" dirty="0"/>
              <a:t>Responsive typography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7030A0"/>
                </a:solidFill>
              </a:rPr>
              <a:t>.h1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7030A0"/>
                </a:solidFill>
              </a:rPr>
              <a:t>.h6 </a:t>
            </a:r>
            <a:r>
              <a:rPr lang="en-US" sz="2000" dirty="0" smtClean="0"/>
              <a:t>if you want to use HTML headings styles without using HTML headings tags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Output:</a:t>
            </a:r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76787"/>
            <a:ext cx="6200775" cy="895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267200"/>
            <a:ext cx="6200775" cy="1603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28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i="1" u="sng" dirty="0" smtClean="0"/>
              <a:t>SELF EXERCISE:</a:t>
            </a:r>
          </a:p>
          <a:p>
            <a:pPr marL="109728" indent="0">
              <a:buNone/>
            </a:pPr>
            <a:endParaRPr lang="en-US" b="1" i="1" u="sng" dirty="0" smtClean="0"/>
          </a:p>
          <a:p>
            <a:r>
              <a:rPr lang="en-US" dirty="0" smtClean="0"/>
              <a:t>You can override the native HTML heading tags with bootstrap heading styles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But why would you do that?</a:t>
            </a:r>
          </a:p>
          <a:p>
            <a:r>
              <a:rPr lang="en-US" dirty="0" smtClean="0"/>
              <a:t>Think of a scenario/situation where this can be useful. Otherwise why is it possible if it is not useful?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05175"/>
            <a:ext cx="47339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6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creating smaller secondary heading text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Headings</a:t>
            </a:r>
            <a:br>
              <a:rPr lang="en-US" dirty="0" smtClean="0"/>
            </a:br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</a:rPr>
              <a:t>Muted Text</a:t>
            </a:r>
            <a:endParaRPr lang="en-US" sz="2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7334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65151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9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larger, slightly more opinionated heading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Output: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0" dirty="0" smtClean="0">
                <a:solidFill>
                  <a:schemeClr val="tx1"/>
                </a:solidFill>
                <a:effectLst/>
              </a:rPr>
              <a:t>Display</a:t>
            </a:r>
            <a:endParaRPr lang="en-US" sz="40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610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66421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i="1" u="sng" dirty="0"/>
              <a:t>SELF EXERCISE</a:t>
            </a:r>
            <a:r>
              <a:rPr lang="en-US" b="1" i="1" u="sng" dirty="0" smtClean="0"/>
              <a:t>:</a:t>
            </a:r>
          </a:p>
          <a:p>
            <a:pPr marL="109728" indent="0">
              <a:buNone/>
            </a:pPr>
            <a:endParaRPr lang="en-US" b="1" i="1" u="sng" dirty="0"/>
          </a:p>
          <a:p>
            <a:r>
              <a:rPr lang="en-US" dirty="0" smtClean="0"/>
              <a:t>We have 6 heading styles </a:t>
            </a:r>
            <a:r>
              <a:rPr lang="en-US" dirty="0" smtClean="0">
                <a:solidFill>
                  <a:srgbClr val="7030A0"/>
                </a:solidFill>
              </a:rPr>
              <a:t>.h1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7030A0"/>
                </a:solidFill>
              </a:rPr>
              <a:t>.h6</a:t>
            </a:r>
            <a:r>
              <a:rPr lang="en-US" dirty="0" smtClean="0"/>
              <a:t>, how many </a:t>
            </a:r>
            <a:r>
              <a:rPr lang="en-US" dirty="0" smtClean="0">
                <a:solidFill>
                  <a:srgbClr val="7030A0"/>
                </a:solidFill>
              </a:rPr>
              <a:t>display</a:t>
            </a:r>
            <a:r>
              <a:rPr lang="en-US" dirty="0" smtClean="0"/>
              <a:t> styles/classes we have in bootstrap 4.0 ?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0" dirty="0" smtClean="0">
                <a:solidFill>
                  <a:schemeClr val="tx1"/>
                </a:solidFill>
                <a:effectLst/>
              </a:rPr>
              <a:t>Display</a:t>
            </a:r>
            <a:endParaRPr lang="en-US" sz="40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15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Styling for common inline HTML5 </a:t>
            </a:r>
            <a:r>
              <a:rPr lang="en-US" dirty="0" smtClean="0"/>
              <a:t>elements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r>
              <a:rPr lang="en-US" dirty="0">
                <a:solidFill>
                  <a:srgbClr val="7030A0"/>
                </a:solidFill>
              </a:rPr>
              <a:t>.mark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.small </a:t>
            </a:r>
            <a:r>
              <a:rPr lang="en-US" dirty="0"/>
              <a:t>classes are also available to apply the same styles as </a:t>
            </a:r>
            <a:r>
              <a:rPr lang="en-US" dirty="0">
                <a:solidFill>
                  <a:schemeClr val="accent1"/>
                </a:solidFill>
              </a:rPr>
              <a:t>&lt;mark&gt;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&lt;small&gt; </a:t>
            </a:r>
            <a:r>
              <a:rPr lang="en-US" dirty="0"/>
              <a:t>while avoiding any unwanted </a:t>
            </a:r>
            <a:r>
              <a:rPr lang="en-US" sz="3300" b="1" dirty="0">
                <a:solidFill>
                  <a:schemeClr val="accent2"/>
                </a:solidFill>
              </a:rPr>
              <a:t>semantic implications</a:t>
            </a:r>
            <a:r>
              <a:rPr lang="en-US" dirty="0"/>
              <a:t> that the tags would bring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Inline text elements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47800"/>
            <a:ext cx="87439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6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class </a:t>
            </a:r>
            <a:r>
              <a:rPr lang="en-US" dirty="0" smtClean="0">
                <a:solidFill>
                  <a:srgbClr val="7030A0"/>
                </a:solidFill>
              </a:rPr>
              <a:t>.lead </a:t>
            </a:r>
            <a:r>
              <a:rPr lang="en-US" dirty="0" smtClean="0"/>
              <a:t>to make a paragraph more noticeable.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667000"/>
            <a:ext cx="72580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9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710</TotalTime>
  <Words>299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CS383 - Enterprise Web Application Development </vt:lpstr>
      <vt:lpstr>Content</vt:lpstr>
      <vt:lpstr>Headings</vt:lpstr>
      <vt:lpstr>Headings</vt:lpstr>
      <vt:lpstr>Headings Muted Text</vt:lpstr>
      <vt:lpstr>Headings Display</vt:lpstr>
      <vt:lpstr>Headings Display</vt:lpstr>
      <vt:lpstr>Inline text elements</vt:lpstr>
      <vt:lpstr>Lead</vt:lpstr>
      <vt:lpstr>Lead</vt:lpstr>
      <vt:lpstr>Abbreviations (initialism)</vt:lpstr>
      <vt:lpstr>Blockquotes</vt:lpstr>
      <vt:lpstr>Blockquotes</vt:lpstr>
      <vt:lpstr>Lists </vt:lpstr>
      <vt:lpstr>Lists </vt:lpstr>
      <vt:lpstr>Notes /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CS383 - Enterprise Web Application Development</dc:title>
  <dc:creator>safa alshwaiki</dc:creator>
  <cp:lastModifiedBy>safa alshwaiki</cp:lastModifiedBy>
  <cp:revision>38</cp:revision>
  <dcterms:created xsi:type="dcterms:W3CDTF">2018-01-29T22:22:11Z</dcterms:created>
  <dcterms:modified xsi:type="dcterms:W3CDTF">2018-02-13T07:38:05Z</dcterms:modified>
</cp:coreProperties>
</file>