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2" d="100"/>
          <a:sy n="122" d="100"/>
        </p:scale>
        <p:origin x="-131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D7B9CB-8FDA-46AD-B2F9-E43AA14FC9AA}"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482C0524-0BB8-43CF-B65A-E62D96135A15}">
      <dgm:prSet phldrT="[Text]"/>
      <dgm:spPr/>
      <dgm:t>
        <a:bodyPr/>
        <a:lstStyle/>
        <a:p>
          <a:r>
            <a:rPr lang="en-US" dirty="0" smtClean="0"/>
            <a:t>Presentation</a:t>
          </a:r>
          <a:endParaRPr lang="en-US" dirty="0"/>
        </a:p>
      </dgm:t>
    </dgm:pt>
    <dgm:pt modelId="{9D452665-08F0-4D1E-AD02-4C99E9876BE3}" type="parTrans" cxnId="{B2348F0A-B15A-45A5-ABC4-4D375246D697}">
      <dgm:prSet/>
      <dgm:spPr/>
      <dgm:t>
        <a:bodyPr/>
        <a:lstStyle/>
        <a:p>
          <a:endParaRPr lang="en-US"/>
        </a:p>
      </dgm:t>
    </dgm:pt>
    <dgm:pt modelId="{57B21F16-A83C-440B-9A15-F2B0A5E5A8D7}" type="sibTrans" cxnId="{B2348F0A-B15A-45A5-ABC4-4D375246D697}">
      <dgm:prSet/>
      <dgm:spPr/>
      <dgm:t>
        <a:bodyPr/>
        <a:lstStyle/>
        <a:p>
          <a:endParaRPr lang="en-US"/>
        </a:p>
      </dgm:t>
    </dgm:pt>
    <dgm:pt modelId="{7F8C59F1-9FDE-48B0-8478-BCBB58C3FC7F}">
      <dgm:prSet phldrT="[Text]"/>
      <dgm:spPr/>
      <dgm:t>
        <a:bodyPr/>
        <a:lstStyle/>
        <a:p>
          <a:r>
            <a:rPr lang="en-US" dirty="0" smtClean="0"/>
            <a:t>Business Logic</a:t>
          </a:r>
          <a:endParaRPr lang="en-US" dirty="0"/>
        </a:p>
      </dgm:t>
    </dgm:pt>
    <dgm:pt modelId="{A6B54A55-757E-407F-BF2B-76088070523E}" type="parTrans" cxnId="{BBCFBE58-64AD-478F-B7FE-D8F616C08590}">
      <dgm:prSet/>
      <dgm:spPr/>
      <dgm:t>
        <a:bodyPr/>
        <a:lstStyle/>
        <a:p>
          <a:endParaRPr lang="en-US"/>
        </a:p>
      </dgm:t>
    </dgm:pt>
    <dgm:pt modelId="{BAB4D06B-A653-4BCC-BC9C-E10E2E56A0BE}" type="sibTrans" cxnId="{BBCFBE58-64AD-478F-B7FE-D8F616C08590}">
      <dgm:prSet/>
      <dgm:spPr/>
      <dgm:t>
        <a:bodyPr/>
        <a:lstStyle/>
        <a:p>
          <a:endParaRPr lang="en-US"/>
        </a:p>
      </dgm:t>
    </dgm:pt>
    <dgm:pt modelId="{A38C4A51-BBFE-4C66-9B65-A9CF73FFF679}">
      <dgm:prSet phldrT="[Text]"/>
      <dgm:spPr/>
      <dgm:t>
        <a:bodyPr/>
        <a:lstStyle/>
        <a:p>
          <a:r>
            <a:rPr lang="en-US" dirty="0" smtClean="0"/>
            <a:t>Data</a:t>
          </a:r>
          <a:endParaRPr lang="en-US" dirty="0"/>
        </a:p>
      </dgm:t>
    </dgm:pt>
    <dgm:pt modelId="{21391D91-2DED-45E9-82A3-8C9E6459459E}" type="parTrans" cxnId="{58FC2254-5151-422B-A8D8-E4F01CE529FC}">
      <dgm:prSet/>
      <dgm:spPr/>
      <dgm:t>
        <a:bodyPr/>
        <a:lstStyle/>
        <a:p>
          <a:endParaRPr lang="en-US"/>
        </a:p>
      </dgm:t>
    </dgm:pt>
    <dgm:pt modelId="{700DCF89-5549-41B2-9E34-A907A6D00637}" type="sibTrans" cxnId="{58FC2254-5151-422B-A8D8-E4F01CE529FC}">
      <dgm:prSet/>
      <dgm:spPr/>
      <dgm:t>
        <a:bodyPr/>
        <a:lstStyle/>
        <a:p>
          <a:endParaRPr lang="en-US"/>
        </a:p>
      </dgm:t>
    </dgm:pt>
    <dgm:pt modelId="{95B87A37-4B05-4032-A6E4-63FAE7F5C2E2}" type="pres">
      <dgm:prSet presAssocID="{03D7B9CB-8FDA-46AD-B2F9-E43AA14FC9AA}" presName="linear" presStyleCnt="0">
        <dgm:presLayoutVars>
          <dgm:dir/>
          <dgm:animLvl val="lvl"/>
          <dgm:resizeHandles val="exact"/>
        </dgm:presLayoutVars>
      </dgm:prSet>
      <dgm:spPr/>
      <dgm:t>
        <a:bodyPr/>
        <a:lstStyle/>
        <a:p>
          <a:endParaRPr lang="en-US"/>
        </a:p>
      </dgm:t>
    </dgm:pt>
    <dgm:pt modelId="{6C07444E-7F5E-4842-8909-59197AAD5560}" type="pres">
      <dgm:prSet presAssocID="{482C0524-0BB8-43CF-B65A-E62D96135A15}" presName="parentLin" presStyleCnt="0"/>
      <dgm:spPr/>
    </dgm:pt>
    <dgm:pt modelId="{D2D90450-02FB-4E2A-A534-5E8A75FBB78E}" type="pres">
      <dgm:prSet presAssocID="{482C0524-0BB8-43CF-B65A-E62D96135A15}" presName="parentLeftMargin" presStyleLbl="node1" presStyleIdx="0" presStyleCnt="3"/>
      <dgm:spPr/>
      <dgm:t>
        <a:bodyPr/>
        <a:lstStyle/>
        <a:p>
          <a:endParaRPr lang="en-US"/>
        </a:p>
      </dgm:t>
    </dgm:pt>
    <dgm:pt modelId="{B69F34DB-B22C-45DB-8A0E-BCC9018861F7}" type="pres">
      <dgm:prSet presAssocID="{482C0524-0BB8-43CF-B65A-E62D96135A15}" presName="parentText" presStyleLbl="node1" presStyleIdx="0" presStyleCnt="3">
        <dgm:presLayoutVars>
          <dgm:chMax val="0"/>
          <dgm:bulletEnabled val="1"/>
        </dgm:presLayoutVars>
      </dgm:prSet>
      <dgm:spPr/>
      <dgm:t>
        <a:bodyPr/>
        <a:lstStyle/>
        <a:p>
          <a:endParaRPr lang="en-US"/>
        </a:p>
      </dgm:t>
    </dgm:pt>
    <dgm:pt modelId="{AB7F30B6-F03A-43A5-A4E7-41CAD57C9455}" type="pres">
      <dgm:prSet presAssocID="{482C0524-0BB8-43CF-B65A-E62D96135A15}" presName="negativeSpace" presStyleCnt="0"/>
      <dgm:spPr/>
    </dgm:pt>
    <dgm:pt modelId="{FDAE0872-B4E6-42AC-9B40-DA6442BDE862}" type="pres">
      <dgm:prSet presAssocID="{482C0524-0BB8-43CF-B65A-E62D96135A15}" presName="childText" presStyleLbl="conFgAcc1" presStyleIdx="0" presStyleCnt="3">
        <dgm:presLayoutVars>
          <dgm:bulletEnabled val="1"/>
        </dgm:presLayoutVars>
      </dgm:prSet>
      <dgm:spPr/>
    </dgm:pt>
    <dgm:pt modelId="{F83AD7AA-1A99-44C5-9366-80DF313FC37B}" type="pres">
      <dgm:prSet presAssocID="{57B21F16-A83C-440B-9A15-F2B0A5E5A8D7}" presName="spaceBetweenRectangles" presStyleCnt="0"/>
      <dgm:spPr/>
    </dgm:pt>
    <dgm:pt modelId="{FCFBBC7D-6155-4968-B067-D964C98730BC}" type="pres">
      <dgm:prSet presAssocID="{7F8C59F1-9FDE-48B0-8478-BCBB58C3FC7F}" presName="parentLin" presStyleCnt="0"/>
      <dgm:spPr/>
    </dgm:pt>
    <dgm:pt modelId="{D7E102E6-96A1-4C30-A38C-453EB29D66EF}" type="pres">
      <dgm:prSet presAssocID="{7F8C59F1-9FDE-48B0-8478-BCBB58C3FC7F}" presName="parentLeftMargin" presStyleLbl="node1" presStyleIdx="0" presStyleCnt="3"/>
      <dgm:spPr/>
      <dgm:t>
        <a:bodyPr/>
        <a:lstStyle/>
        <a:p>
          <a:endParaRPr lang="en-US"/>
        </a:p>
      </dgm:t>
    </dgm:pt>
    <dgm:pt modelId="{C6D01125-54BE-4A23-8867-3EA6035A8CB8}" type="pres">
      <dgm:prSet presAssocID="{7F8C59F1-9FDE-48B0-8478-BCBB58C3FC7F}" presName="parentText" presStyleLbl="node1" presStyleIdx="1" presStyleCnt="3">
        <dgm:presLayoutVars>
          <dgm:chMax val="0"/>
          <dgm:bulletEnabled val="1"/>
        </dgm:presLayoutVars>
      </dgm:prSet>
      <dgm:spPr/>
      <dgm:t>
        <a:bodyPr/>
        <a:lstStyle/>
        <a:p>
          <a:endParaRPr lang="en-US"/>
        </a:p>
      </dgm:t>
    </dgm:pt>
    <dgm:pt modelId="{DAD123BC-41FE-4EFA-82A4-69EBE34A9C9B}" type="pres">
      <dgm:prSet presAssocID="{7F8C59F1-9FDE-48B0-8478-BCBB58C3FC7F}" presName="negativeSpace" presStyleCnt="0"/>
      <dgm:spPr/>
    </dgm:pt>
    <dgm:pt modelId="{486781C6-34F7-492D-B703-E2A8449D9C3E}" type="pres">
      <dgm:prSet presAssocID="{7F8C59F1-9FDE-48B0-8478-BCBB58C3FC7F}" presName="childText" presStyleLbl="conFgAcc1" presStyleIdx="1" presStyleCnt="3">
        <dgm:presLayoutVars>
          <dgm:bulletEnabled val="1"/>
        </dgm:presLayoutVars>
      </dgm:prSet>
      <dgm:spPr/>
    </dgm:pt>
    <dgm:pt modelId="{4DAFFD8F-17DE-4368-9634-3DD429101AC9}" type="pres">
      <dgm:prSet presAssocID="{BAB4D06B-A653-4BCC-BC9C-E10E2E56A0BE}" presName="spaceBetweenRectangles" presStyleCnt="0"/>
      <dgm:spPr/>
    </dgm:pt>
    <dgm:pt modelId="{CDA57475-7340-4D65-B027-5B90049740B0}" type="pres">
      <dgm:prSet presAssocID="{A38C4A51-BBFE-4C66-9B65-A9CF73FFF679}" presName="parentLin" presStyleCnt="0"/>
      <dgm:spPr/>
    </dgm:pt>
    <dgm:pt modelId="{8585655E-EDF9-46D7-93B5-244C2E7F248F}" type="pres">
      <dgm:prSet presAssocID="{A38C4A51-BBFE-4C66-9B65-A9CF73FFF679}" presName="parentLeftMargin" presStyleLbl="node1" presStyleIdx="1" presStyleCnt="3"/>
      <dgm:spPr/>
      <dgm:t>
        <a:bodyPr/>
        <a:lstStyle/>
        <a:p>
          <a:endParaRPr lang="en-US"/>
        </a:p>
      </dgm:t>
    </dgm:pt>
    <dgm:pt modelId="{7631A902-1C85-4412-90DB-A593DA29AF2B}" type="pres">
      <dgm:prSet presAssocID="{A38C4A51-BBFE-4C66-9B65-A9CF73FFF679}" presName="parentText" presStyleLbl="node1" presStyleIdx="2" presStyleCnt="3">
        <dgm:presLayoutVars>
          <dgm:chMax val="0"/>
          <dgm:bulletEnabled val="1"/>
        </dgm:presLayoutVars>
      </dgm:prSet>
      <dgm:spPr/>
      <dgm:t>
        <a:bodyPr/>
        <a:lstStyle/>
        <a:p>
          <a:endParaRPr lang="en-US"/>
        </a:p>
      </dgm:t>
    </dgm:pt>
    <dgm:pt modelId="{E9C7926C-C607-4A86-8CA8-B8B1F23D4E26}" type="pres">
      <dgm:prSet presAssocID="{A38C4A51-BBFE-4C66-9B65-A9CF73FFF679}" presName="negativeSpace" presStyleCnt="0"/>
      <dgm:spPr/>
    </dgm:pt>
    <dgm:pt modelId="{C1258F99-EF07-41D4-BC85-CC9030AA5CA3}" type="pres">
      <dgm:prSet presAssocID="{A38C4A51-BBFE-4C66-9B65-A9CF73FFF679}" presName="childText" presStyleLbl="conFgAcc1" presStyleIdx="2" presStyleCnt="3">
        <dgm:presLayoutVars>
          <dgm:bulletEnabled val="1"/>
        </dgm:presLayoutVars>
      </dgm:prSet>
      <dgm:spPr/>
    </dgm:pt>
  </dgm:ptLst>
  <dgm:cxnLst>
    <dgm:cxn modelId="{B2348F0A-B15A-45A5-ABC4-4D375246D697}" srcId="{03D7B9CB-8FDA-46AD-B2F9-E43AA14FC9AA}" destId="{482C0524-0BB8-43CF-B65A-E62D96135A15}" srcOrd="0" destOrd="0" parTransId="{9D452665-08F0-4D1E-AD02-4C99E9876BE3}" sibTransId="{57B21F16-A83C-440B-9A15-F2B0A5E5A8D7}"/>
    <dgm:cxn modelId="{9EC829BF-7AD2-494C-B042-88F1D81C58B1}" type="presOf" srcId="{03D7B9CB-8FDA-46AD-B2F9-E43AA14FC9AA}" destId="{95B87A37-4B05-4032-A6E4-63FAE7F5C2E2}" srcOrd="0" destOrd="0" presId="urn:microsoft.com/office/officeart/2005/8/layout/list1"/>
    <dgm:cxn modelId="{63F4F83C-2D5C-445A-9080-55C8EC7612F8}" type="presOf" srcId="{7F8C59F1-9FDE-48B0-8478-BCBB58C3FC7F}" destId="{D7E102E6-96A1-4C30-A38C-453EB29D66EF}" srcOrd="0" destOrd="0" presId="urn:microsoft.com/office/officeart/2005/8/layout/list1"/>
    <dgm:cxn modelId="{58FC2254-5151-422B-A8D8-E4F01CE529FC}" srcId="{03D7B9CB-8FDA-46AD-B2F9-E43AA14FC9AA}" destId="{A38C4A51-BBFE-4C66-9B65-A9CF73FFF679}" srcOrd="2" destOrd="0" parTransId="{21391D91-2DED-45E9-82A3-8C9E6459459E}" sibTransId="{700DCF89-5549-41B2-9E34-A907A6D00637}"/>
    <dgm:cxn modelId="{52BDAC2C-EC10-436A-8123-1AF0669CEA0C}" type="presOf" srcId="{7F8C59F1-9FDE-48B0-8478-BCBB58C3FC7F}" destId="{C6D01125-54BE-4A23-8867-3EA6035A8CB8}" srcOrd="1" destOrd="0" presId="urn:microsoft.com/office/officeart/2005/8/layout/list1"/>
    <dgm:cxn modelId="{BBCFBE58-64AD-478F-B7FE-D8F616C08590}" srcId="{03D7B9CB-8FDA-46AD-B2F9-E43AA14FC9AA}" destId="{7F8C59F1-9FDE-48B0-8478-BCBB58C3FC7F}" srcOrd="1" destOrd="0" parTransId="{A6B54A55-757E-407F-BF2B-76088070523E}" sibTransId="{BAB4D06B-A653-4BCC-BC9C-E10E2E56A0BE}"/>
    <dgm:cxn modelId="{B388370E-10DC-4203-992C-BAAC5AD87806}" type="presOf" srcId="{482C0524-0BB8-43CF-B65A-E62D96135A15}" destId="{B69F34DB-B22C-45DB-8A0E-BCC9018861F7}" srcOrd="1" destOrd="0" presId="urn:microsoft.com/office/officeart/2005/8/layout/list1"/>
    <dgm:cxn modelId="{43FAAEFD-2A18-4BB7-B14A-A6727C209FCC}" type="presOf" srcId="{A38C4A51-BBFE-4C66-9B65-A9CF73FFF679}" destId="{7631A902-1C85-4412-90DB-A593DA29AF2B}" srcOrd="1" destOrd="0" presId="urn:microsoft.com/office/officeart/2005/8/layout/list1"/>
    <dgm:cxn modelId="{4B85E431-743A-4F42-BECA-D439302E61A5}" type="presOf" srcId="{482C0524-0BB8-43CF-B65A-E62D96135A15}" destId="{D2D90450-02FB-4E2A-A534-5E8A75FBB78E}" srcOrd="0" destOrd="0" presId="urn:microsoft.com/office/officeart/2005/8/layout/list1"/>
    <dgm:cxn modelId="{78C54AD1-23AE-4FFE-9A7E-8199C3D19215}" type="presOf" srcId="{A38C4A51-BBFE-4C66-9B65-A9CF73FFF679}" destId="{8585655E-EDF9-46D7-93B5-244C2E7F248F}" srcOrd="0" destOrd="0" presId="urn:microsoft.com/office/officeart/2005/8/layout/list1"/>
    <dgm:cxn modelId="{4E249E9A-1975-4C02-81F4-8CD8F8EDEDD2}" type="presParOf" srcId="{95B87A37-4B05-4032-A6E4-63FAE7F5C2E2}" destId="{6C07444E-7F5E-4842-8909-59197AAD5560}" srcOrd="0" destOrd="0" presId="urn:microsoft.com/office/officeart/2005/8/layout/list1"/>
    <dgm:cxn modelId="{25B4746D-1D6B-44FF-90F6-3B8109F09F38}" type="presParOf" srcId="{6C07444E-7F5E-4842-8909-59197AAD5560}" destId="{D2D90450-02FB-4E2A-A534-5E8A75FBB78E}" srcOrd="0" destOrd="0" presId="urn:microsoft.com/office/officeart/2005/8/layout/list1"/>
    <dgm:cxn modelId="{02CE46E6-9EF0-40D0-AC5B-3DC08FE08F8B}" type="presParOf" srcId="{6C07444E-7F5E-4842-8909-59197AAD5560}" destId="{B69F34DB-B22C-45DB-8A0E-BCC9018861F7}" srcOrd="1" destOrd="0" presId="urn:microsoft.com/office/officeart/2005/8/layout/list1"/>
    <dgm:cxn modelId="{0CFA6370-6B5D-4F5B-90F7-3943A7238639}" type="presParOf" srcId="{95B87A37-4B05-4032-A6E4-63FAE7F5C2E2}" destId="{AB7F30B6-F03A-43A5-A4E7-41CAD57C9455}" srcOrd="1" destOrd="0" presId="urn:microsoft.com/office/officeart/2005/8/layout/list1"/>
    <dgm:cxn modelId="{BAA9C193-7024-48BE-8554-8B619AEFD230}" type="presParOf" srcId="{95B87A37-4B05-4032-A6E4-63FAE7F5C2E2}" destId="{FDAE0872-B4E6-42AC-9B40-DA6442BDE862}" srcOrd="2" destOrd="0" presId="urn:microsoft.com/office/officeart/2005/8/layout/list1"/>
    <dgm:cxn modelId="{9143A551-3D27-4786-9DEF-B43C8AB4108B}" type="presParOf" srcId="{95B87A37-4B05-4032-A6E4-63FAE7F5C2E2}" destId="{F83AD7AA-1A99-44C5-9366-80DF313FC37B}" srcOrd="3" destOrd="0" presId="urn:microsoft.com/office/officeart/2005/8/layout/list1"/>
    <dgm:cxn modelId="{5E029C0D-4AA0-4167-866E-F734851C5711}" type="presParOf" srcId="{95B87A37-4B05-4032-A6E4-63FAE7F5C2E2}" destId="{FCFBBC7D-6155-4968-B067-D964C98730BC}" srcOrd="4" destOrd="0" presId="urn:microsoft.com/office/officeart/2005/8/layout/list1"/>
    <dgm:cxn modelId="{67ECC52A-A166-4166-B8B2-7CA7B38FD9DA}" type="presParOf" srcId="{FCFBBC7D-6155-4968-B067-D964C98730BC}" destId="{D7E102E6-96A1-4C30-A38C-453EB29D66EF}" srcOrd="0" destOrd="0" presId="urn:microsoft.com/office/officeart/2005/8/layout/list1"/>
    <dgm:cxn modelId="{29794800-1C24-4D1A-8A4C-E0530E0F11F8}" type="presParOf" srcId="{FCFBBC7D-6155-4968-B067-D964C98730BC}" destId="{C6D01125-54BE-4A23-8867-3EA6035A8CB8}" srcOrd="1" destOrd="0" presId="urn:microsoft.com/office/officeart/2005/8/layout/list1"/>
    <dgm:cxn modelId="{BFB515A1-0140-4D2C-8BE3-A16730B1C6CE}" type="presParOf" srcId="{95B87A37-4B05-4032-A6E4-63FAE7F5C2E2}" destId="{DAD123BC-41FE-4EFA-82A4-69EBE34A9C9B}" srcOrd="5" destOrd="0" presId="urn:microsoft.com/office/officeart/2005/8/layout/list1"/>
    <dgm:cxn modelId="{C22611DB-DC69-4BE9-ACEB-E03125E442F9}" type="presParOf" srcId="{95B87A37-4B05-4032-A6E4-63FAE7F5C2E2}" destId="{486781C6-34F7-492D-B703-E2A8449D9C3E}" srcOrd="6" destOrd="0" presId="urn:microsoft.com/office/officeart/2005/8/layout/list1"/>
    <dgm:cxn modelId="{D2FCF36F-D807-43B2-82FD-E7D34A533184}" type="presParOf" srcId="{95B87A37-4B05-4032-A6E4-63FAE7F5C2E2}" destId="{4DAFFD8F-17DE-4368-9634-3DD429101AC9}" srcOrd="7" destOrd="0" presId="urn:microsoft.com/office/officeart/2005/8/layout/list1"/>
    <dgm:cxn modelId="{58CB485D-5B9B-4947-B8E2-9F60E6A6E061}" type="presParOf" srcId="{95B87A37-4B05-4032-A6E4-63FAE7F5C2E2}" destId="{CDA57475-7340-4D65-B027-5B90049740B0}" srcOrd="8" destOrd="0" presId="urn:microsoft.com/office/officeart/2005/8/layout/list1"/>
    <dgm:cxn modelId="{5DEAA947-D833-473C-B8D6-67E516D67362}" type="presParOf" srcId="{CDA57475-7340-4D65-B027-5B90049740B0}" destId="{8585655E-EDF9-46D7-93B5-244C2E7F248F}" srcOrd="0" destOrd="0" presId="urn:microsoft.com/office/officeart/2005/8/layout/list1"/>
    <dgm:cxn modelId="{2A5D97DA-032D-4909-B9FA-96E812379CBB}" type="presParOf" srcId="{CDA57475-7340-4D65-B027-5B90049740B0}" destId="{7631A902-1C85-4412-90DB-A593DA29AF2B}" srcOrd="1" destOrd="0" presId="urn:microsoft.com/office/officeart/2005/8/layout/list1"/>
    <dgm:cxn modelId="{1D2176AD-E9E0-455E-8920-545AD44E318B}" type="presParOf" srcId="{95B87A37-4B05-4032-A6E4-63FAE7F5C2E2}" destId="{E9C7926C-C607-4A86-8CA8-B8B1F23D4E26}" srcOrd="9" destOrd="0" presId="urn:microsoft.com/office/officeart/2005/8/layout/list1"/>
    <dgm:cxn modelId="{81A9288B-86A7-4156-AAC3-3ACB70500FDA}" type="presParOf" srcId="{95B87A37-4B05-4032-A6E4-63FAE7F5C2E2}" destId="{C1258F99-EF07-41D4-BC85-CC9030AA5CA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E0872-B4E6-42AC-9B40-DA6442BDE862}">
      <dsp:nvSpPr>
        <dsp:cNvPr id="0" name=""/>
        <dsp:cNvSpPr/>
      </dsp:nvSpPr>
      <dsp:spPr>
        <a:xfrm>
          <a:off x="0" y="360439"/>
          <a:ext cx="4495800" cy="5544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9F34DB-B22C-45DB-8A0E-BCC9018861F7}">
      <dsp:nvSpPr>
        <dsp:cNvPr id="0" name=""/>
        <dsp:cNvSpPr/>
      </dsp:nvSpPr>
      <dsp:spPr>
        <a:xfrm>
          <a:off x="224790" y="35719"/>
          <a:ext cx="3147060" cy="6494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951" tIns="0" rIns="118951" bIns="0" numCol="1" spcCol="1270" anchor="ctr" anchorCtr="0">
          <a:noAutofit/>
        </a:bodyPr>
        <a:lstStyle/>
        <a:p>
          <a:pPr lvl="0" algn="l" defTabSz="977900">
            <a:lnSpc>
              <a:spcPct val="90000"/>
            </a:lnSpc>
            <a:spcBef>
              <a:spcPct val="0"/>
            </a:spcBef>
            <a:spcAft>
              <a:spcPct val="35000"/>
            </a:spcAft>
          </a:pPr>
          <a:r>
            <a:rPr lang="en-US" sz="2200" kern="1200" dirty="0" smtClean="0"/>
            <a:t>Presentation</a:t>
          </a:r>
          <a:endParaRPr lang="en-US" sz="2200" kern="1200" dirty="0"/>
        </a:p>
      </dsp:txBody>
      <dsp:txXfrm>
        <a:off x="256493" y="67422"/>
        <a:ext cx="3083654" cy="586034"/>
      </dsp:txXfrm>
    </dsp:sp>
    <dsp:sp modelId="{486781C6-34F7-492D-B703-E2A8449D9C3E}">
      <dsp:nvSpPr>
        <dsp:cNvPr id="0" name=""/>
        <dsp:cNvSpPr/>
      </dsp:nvSpPr>
      <dsp:spPr>
        <a:xfrm>
          <a:off x="0" y="1358359"/>
          <a:ext cx="4495800" cy="5544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D01125-54BE-4A23-8867-3EA6035A8CB8}">
      <dsp:nvSpPr>
        <dsp:cNvPr id="0" name=""/>
        <dsp:cNvSpPr/>
      </dsp:nvSpPr>
      <dsp:spPr>
        <a:xfrm>
          <a:off x="224790" y="1033640"/>
          <a:ext cx="3147060" cy="6494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951" tIns="0" rIns="118951" bIns="0" numCol="1" spcCol="1270" anchor="ctr" anchorCtr="0">
          <a:noAutofit/>
        </a:bodyPr>
        <a:lstStyle/>
        <a:p>
          <a:pPr lvl="0" algn="l" defTabSz="977900">
            <a:lnSpc>
              <a:spcPct val="90000"/>
            </a:lnSpc>
            <a:spcBef>
              <a:spcPct val="0"/>
            </a:spcBef>
            <a:spcAft>
              <a:spcPct val="35000"/>
            </a:spcAft>
          </a:pPr>
          <a:r>
            <a:rPr lang="en-US" sz="2200" kern="1200" dirty="0" smtClean="0"/>
            <a:t>Business Logic</a:t>
          </a:r>
          <a:endParaRPr lang="en-US" sz="2200" kern="1200" dirty="0"/>
        </a:p>
      </dsp:txBody>
      <dsp:txXfrm>
        <a:off x="256493" y="1065343"/>
        <a:ext cx="3083654" cy="586034"/>
      </dsp:txXfrm>
    </dsp:sp>
    <dsp:sp modelId="{C1258F99-EF07-41D4-BC85-CC9030AA5CA3}">
      <dsp:nvSpPr>
        <dsp:cNvPr id="0" name=""/>
        <dsp:cNvSpPr/>
      </dsp:nvSpPr>
      <dsp:spPr>
        <a:xfrm>
          <a:off x="0" y="2356280"/>
          <a:ext cx="4495800" cy="5544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31A902-1C85-4412-90DB-A593DA29AF2B}">
      <dsp:nvSpPr>
        <dsp:cNvPr id="0" name=""/>
        <dsp:cNvSpPr/>
      </dsp:nvSpPr>
      <dsp:spPr>
        <a:xfrm>
          <a:off x="224790" y="2031560"/>
          <a:ext cx="3147060" cy="6494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951" tIns="0" rIns="118951" bIns="0" numCol="1" spcCol="1270" anchor="ctr" anchorCtr="0">
          <a:noAutofit/>
        </a:bodyPr>
        <a:lstStyle/>
        <a:p>
          <a:pPr lvl="0" algn="l" defTabSz="977900">
            <a:lnSpc>
              <a:spcPct val="90000"/>
            </a:lnSpc>
            <a:spcBef>
              <a:spcPct val="0"/>
            </a:spcBef>
            <a:spcAft>
              <a:spcPct val="35000"/>
            </a:spcAft>
          </a:pPr>
          <a:r>
            <a:rPr lang="en-US" sz="2200" kern="1200" dirty="0" smtClean="0"/>
            <a:t>Data</a:t>
          </a:r>
          <a:endParaRPr lang="en-US" sz="2200" kern="1200" dirty="0"/>
        </a:p>
      </dsp:txBody>
      <dsp:txXfrm>
        <a:off x="256493" y="2063263"/>
        <a:ext cx="3083654"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4C75BD-3FF3-4731-A742-96F1C28CA1E5}"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85D1D-2DC4-4CFA-9FAA-F382B4CB02B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4C75BD-3FF3-4731-A742-96F1C28CA1E5}"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85D1D-2DC4-4CFA-9FAA-F382B4CB02B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4C75BD-3FF3-4731-A742-96F1C28CA1E5}"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85D1D-2DC4-4CFA-9FAA-F382B4CB02B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4C75BD-3FF3-4731-A742-96F1C28CA1E5}"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85D1D-2DC4-4CFA-9FAA-F382B4CB02B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D74C75BD-3FF3-4731-A742-96F1C28CA1E5}"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85D1D-2DC4-4CFA-9FAA-F382B4CB02B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4C75BD-3FF3-4731-A742-96F1C28CA1E5}"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85D1D-2DC4-4CFA-9FAA-F382B4CB02B4}"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4C75BD-3FF3-4731-A742-96F1C28CA1E5}" type="datetimeFigureOut">
              <a:rPr lang="en-US" smtClean="0"/>
              <a:t>10/19/2022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C85D1D-2DC4-4CFA-9FAA-F382B4CB02B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4C75BD-3FF3-4731-A742-96F1C28CA1E5}" type="datetimeFigureOut">
              <a:rPr lang="en-US" smtClean="0"/>
              <a:t>10/19/2022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C85D1D-2DC4-4CFA-9FAA-F382B4CB02B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4C75BD-3FF3-4731-A742-96F1C28CA1E5}" type="datetimeFigureOut">
              <a:rPr lang="en-US" smtClean="0"/>
              <a:t>10/19/2022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C85D1D-2DC4-4CFA-9FAA-F382B4CB02B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74C75BD-3FF3-4731-A742-96F1C28CA1E5}" type="datetimeFigureOut">
              <a:rPr lang="en-US" smtClean="0"/>
              <a:t>10/19/2022</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32C85D1D-2DC4-4CFA-9FAA-F382B4CB02B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4C75BD-3FF3-4731-A742-96F1C28CA1E5}"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85D1D-2DC4-4CFA-9FAA-F382B4CB02B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74C75BD-3FF3-4731-A742-96F1C28CA1E5}" type="datetimeFigureOut">
              <a:rPr lang="en-US" smtClean="0"/>
              <a:t>10/19/2022</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32C85D1D-2DC4-4CFA-9FAA-F382B4CB02B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MVC Model</a:t>
            </a:r>
            <a:endParaRPr lang="en-US" dirty="0"/>
          </a:p>
        </p:txBody>
      </p:sp>
      <p:sp>
        <p:nvSpPr>
          <p:cNvPr id="3" name="Subtitle 2"/>
          <p:cNvSpPr>
            <a:spLocks noGrp="1"/>
          </p:cNvSpPr>
          <p:nvPr>
            <p:ph type="subTitle" idx="1"/>
          </p:nvPr>
        </p:nvSpPr>
        <p:spPr/>
        <p:txBody>
          <a:bodyPr>
            <a:normAutofit fontScale="92500"/>
          </a:bodyPr>
          <a:lstStyle/>
          <a:p>
            <a:r>
              <a:rPr lang="en-US" dirty="0" smtClean="0"/>
              <a:t>Enterprise web application development CS383</a:t>
            </a:r>
            <a:endParaRPr lang="en-US" dirty="0"/>
          </a:p>
        </p:txBody>
      </p:sp>
    </p:spTree>
    <p:extLst>
      <p:ext uri="{BB962C8B-B14F-4D97-AF65-F5344CB8AC3E}">
        <p14:creationId xmlns:p14="http://schemas.microsoft.com/office/powerpoint/2010/main" val="24498834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descr="https://www.wideskills.com/sites/default/files/subjects/PHP%20Tutorial/05/im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4800"/>
            <a:ext cx="8001000" cy="4352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805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a:t>
            </a:r>
            <a:endParaRPr lang="en-US" dirty="0"/>
          </a:p>
        </p:txBody>
      </p:sp>
      <p:sp>
        <p:nvSpPr>
          <p:cNvPr id="3" name="Content Placeholder 2"/>
          <p:cNvSpPr>
            <a:spLocks noGrp="1"/>
          </p:cNvSpPr>
          <p:nvPr>
            <p:ph idx="1"/>
          </p:nvPr>
        </p:nvSpPr>
        <p:spPr/>
        <p:txBody>
          <a:bodyPr>
            <a:normAutofit/>
          </a:bodyPr>
          <a:lstStyle/>
          <a:p>
            <a:r>
              <a:rPr lang="en-US" sz="2000" b="0" dirty="0">
                <a:latin typeface="Corbel" panose="020B0503020204020204" pitchFamily="34" charset="0"/>
              </a:rPr>
              <a:t>	</a:t>
            </a:r>
            <a:r>
              <a:rPr lang="en-US" sz="2000" dirty="0">
                <a:latin typeface="Corbel" panose="020B0503020204020204" pitchFamily="34" charset="0"/>
              </a:rPr>
              <a:t>MVC</a:t>
            </a:r>
            <a:r>
              <a:rPr lang="en-US" sz="2000" b="0" dirty="0">
                <a:latin typeface="Corbel" panose="020B0503020204020204" pitchFamily="34" charset="0"/>
              </a:rPr>
              <a:t> stands for Model-View-Controller. It is a standard in web application design in today’s scenario</a:t>
            </a:r>
            <a:r>
              <a:rPr lang="en-US" sz="2000" b="0" dirty="0" smtClean="0">
                <a:latin typeface="Corbel" panose="020B0503020204020204" pitchFamily="34" charset="0"/>
              </a:rPr>
              <a:t>.</a:t>
            </a:r>
          </a:p>
          <a:p>
            <a:endParaRPr lang="en-US" sz="2000" b="0" dirty="0">
              <a:latin typeface="Corbel" panose="020B0503020204020204" pitchFamily="34" charset="0"/>
            </a:endParaRPr>
          </a:p>
          <a:p>
            <a:r>
              <a:rPr lang="en-US" sz="2000" b="0" dirty="0">
                <a:latin typeface="Corbel" panose="020B0503020204020204" pitchFamily="34" charset="0"/>
              </a:rPr>
              <a:t>	The Model View Controller model is the latest application development model for developing desktop, mobile, and web applications. It is extremely useful in large applications because in MVC, different parts (views, business logic and data storage) of a system are developed separately.</a:t>
            </a:r>
          </a:p>
        </p:txBody>
      </p:sp>
    </p:spTree>
    <p:extLst>
      <p:ext uri="{BB962C8B-B14F-4D97-AF65-F5344CB8AC3E}">
        <p14:creationId xmlns:p14="http://schemas.microsoft.com/office/powerpoint/2010/main" val="3310116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 - Advantages</a:t>
            </a:r>
            <a:endParaRPr lang="en-US" dirty="0"/>
          </a:p>
        </p:txBody>
      </p:sp>
      <p:sp>
        <p:nvSpPr>
          <p:cNvPr id="3" name="Content Placeholder 2"/>
          <p:cNvSpPr>
            <a:spLocks noGrp="1"/>
          </p:cNvSpPr>
          <p:nvPr>
            <p:ph idx="1"/>
          </p:nvPr>
        </p:nvSpPr>
        <p:spPr/>
        <p:txBody>
          <a:bodyPr>
            <a:noAutofit/>
          </a:bodyPr>
          <a:lstStyle/>
          <a:p>
            <a:pPr marL="457200" indent="-457200">
              <a:buFont typeface="+mj-lt"/>
              <a:buAutoNum type="arabicPeriod"/>
            </a:pPr>
            <a:r>
              <a:rPr lang="en-US" sz="1800" b="0" dirty="0" smtClean="0">
                <a:latin typeface="Corbel" panose="020B0503020204020204" pitchFamily="34" charset="0"/>
              </a:rPr>
              <a:t> </a:t>
            </a:r>
            <a:r>
              <a:rPr lang="en-US" sz="1800" b="0" dirty="0">
                <a:latin typeface="Corbel" panose="020B0503020204020204" pitchFamily="34" charset="0"/>
              </a:rPr>
              <a:t>It is a simple solution for most web applications.</a:t>
            </a:r>
          </a:p>
          <a:p>
            <a:pPr marL="457200" indent="-457200">
              <a:buFont typeface="+mj-lt"/>
              <a:buAutoNum type="arabicPeriod"/>
            </a:pPr>
            <a:r>
              <a:rPr lang="en-US" sz="1800" b="0" dirty="0">
                <a:latin typeface="Corbel" panose="020B0503020204020204" pitchFamily="34" charset="0"/>
              </a:rPr>
              <a:t>  </a:t>
            </a:r>
            <a:r>
              <a:rPr lang="en-US" sz="1800" b="0" dirty="0" smtClean="0">
                <a:latin typeface="Corbel" panose="020B0503020204020204" pitchFamily="34" charset="0"/>
              </a:rPr>
              <a:t>It </a:t>
            </a:r>
            <a:r>
              <a:rPr lang="en-US" sz="1800" b="0" dirty="0">
                <a:latin typeface="Corbel" panose="020B0503020204020204" pitchFamily="34" charset="0"/>
              </a:rPr>
              <a:t>is flexible and extensible.</a:t>
            </a:r>
          </a:p>
          <a:p>
            <a:pPr marL="457200" indent="-457200">
              <a:buFont typeface="+mj-lt"/>
              <a:buAutoNum type="arabicPeriod"/>
            </a:pPr>
            <a:r>
              <a:rPr lang="en-US" sz="1800" b="0" dirty="0">
                <a:latin typeface="Corbel" panose="020B0503020204020204" pitchFamily="34" charset="0"/>
              </a:rPr>
              <a:t>  </a:t>
            </a:r>
            <a:r>
              <a:rPr lang="en-US" sz="1800" b="0" dirty="0" smtClean="0">
                <a:latin typeface="Corbel" panose="020B0503020204020204" pitchFamily="34" charset="0"/>
              </a:rPr>
              <a:t>It </a:t>
            </a:r>
            <a:r>
              <a:rPr lang="en-US" sz="1800" b="0" dirty="0">
                <a:latin typeface="Corbel" panose="020B0503020204020204" pitchFamily="34" charset="0"/>
              </a:rPr>
              <a:t>supports advance application.</a:t>
            </a:r>
          </a:p>
          <a:p>
            <a:pPr marL="457200" indent="-457200">
              <a:buFont typeface="+mj-lt"/>
              <a:buAutoNum type="arabicPeriod"/>
            </a:pPr>
            <a:r>
              <a:rPr lang="en-US" sz="1800" b="0" dirty="0">
                <a:latin typeface="Corbel" panose="020B0503020204020204" pitchFamily="34" charset="0"/>
              </a:rPr>
              <a:t> </a:t>
            </a:r>
            <a:r>
              <a:rPr lang="en-US" sz="1800" b="0" dirty="0" smtClean="0">
                <a:latin typeface="Corbel" panose="020B0503020204020204" pitchFamily="34" charset="0"/>
              </a:rPr>
              <a:t> </a:t>
            </a:r>
            <a:r>
              <a:rPr lang="en-US" sz="1800" b="0" dirty="0">
                <a:latin typeface="Corbel" panose="020B0503020204020204" pitchFamily="34" charset="0"/>
              </a:rPr>
              <a:t>It is best to manage application workflow.</a:t>
            </a:r>
          </a:p>
          <a:p>
            <a:pPr marL="457200" indent="-457200">
              <a:buFont typeface="+mj-lt"/>
              <a:buAutoNum type="arabicPeriod"/>
            </a:pPr>
            <a:r>
              <a:rPr lang="en-US" sz="1800" b="0" dirty="0">
                <a:latin typeface="Corbel" panose="020B0503020204020204" pitchFamily="34" charset="0"/>
              </a:rPr>
              <a:t>  </a:t>
            </a:r>
            <a:r>
              <a:rPr lang="en-US" sz="1800" b="0" dirty="0" smtClean="0">
                <a:latin typeface="Corbel" panose="020B0503020204020204" pitchFamily="34" charset="0"/>
              </a:rPr>
              <a:t>MVC </a:t>
            </a:r>
            <a:r>
              <a:rPr lang="en-US" sz="1800" b="0" dirty="0">
                <a:latin typeface="Corbel" panose="020B0503020204020204" pitchFamily="34" charset="0"/>
              </a:rPr>
              <a:t>model separate the code into three categories: </a:t>
            </a:r>
            <a:r>
              <a:rPr lang="en-US" sz="1800" b="0" dirty="0" smtClean="0">
                <a:latin typeface="Corbel" panose="020B0503020204020204" pitchFamily="34" charset="0"/>
              </a:rPr>
              <a:t> 	Presentation</a:t>
            </a:r>
            <a:r>
              <a:rPr lang="en-US" sz="1800" b="0" dirty="0">
                <a:latin typeface="Corbel" panose="020B0503020204020204" pitchFamily="34" charset="0"/>
              </a:rPr>
              <a:t>, Business logic and Data access.</a:t>
            </a:r>
          </a:p>
          <a:p>
            <a:pPr marL="457200" indent="-457200">
              <a:buFont typeface="+mj-lt"/>
              <a:buAutoNum type="arabicPeriod"/>
            </a:pPr>
            <a:r>
              <a:rPr lang="en-US" sz="1800" b="0" dirty="0">
                <a:latin typeface="Corbel" panose="020B0503020204020204" pitchFamily="34" charset="0"/>
              </a:rPr>
              <a:t>  </a:t>
            </a:r>
            <a:r>
              <a:rPr lang="en-US" sz="1800" b="0" dirty="0" smtClean="0">
                <a:latin typeface="Corbel" panose="020B0503020204020204" pitchFamily="34" charset="0"/>
              </a:rPr>
              <a:t>Presentation </a:t>
            </a:r>
            <a:r>
              <a:rPr lang="en-US" sz="1800" b="0" dirty="0">
                <a:latin typeface="Corbel" panose="020B0503020204020204" pitchFamily="34" charset="0"/>
              </a:rPr>
              <a:t>code can be consolidated in one part of application, </a:t>
            </a:r>
            <a:r>
              <a:rPr lang="en-US" sz="1800" b="0" dirty="0" smtClean="0">
                <a:latin typeface="Corbel" panose="020B0503020204020204" pitchFamily="34" charset="0"/>
              </a:rPr>
              <a:t>	business </a:t>
            </a:r>
            <a:r>
              <a:rPr lang="en-US" sz="1800" b="0" dirty="0">
                <a:latin typeface="Corbel" panose="020B0503020204020204" pitchFamily="34" charset="0"/>
              </a:rPr>
              <a:t>logic in another and the data access in another one.</a:t>
            </a:r>
          </a:p>
          <a:p>
            <a:pPr marL="457200" indent="-457200">
              <a:buFont typeface="+mj-lt"/>
              <a:buAutoNum type="arabicPeriod"/>
            </a:pPr>
            <a:r>
              <a:rPr lang="en-US" sz="1800" b="0" dirty="0">
                <a:latin typeface="Corbel" panose="020B0503020204020204" pitchFamily="34" charset="0"/>
              </a:rPr>
              <a:t> </a:t>
            </a:r>
            <a:r>
              <a:rPr lang="en-US" sz="1800" b="0" dirty="0" smtClean="0">
                <a:latin typeface="Corbel" panose="020B0503020204020204" pitchFamily="34" charset="0"/>
              </a:rPr>
              <a:t> It </a:t>
            </a:r>
            <a:r>
              <a:rPr lang="en-US" sz="1800" b="0" dirty="0">
                <a:latin typeface="Corbel" panose="020B0503020204020204" pitchFamily="34" charset="0"/>
              </a:rPr>
              <a:t>is the best suited model, if there is more than one developer </a:t>
            </a:r>
            <a:r>
              <a:rPr lang="en-US" sz="1800" b="0" dirty="0" smtClean="0">
                <a:latin typeface="Corbel" panose="020B0503020204020204" pitchFamily="34" charset="0"/>
              </a:rPr>
              <a:t>	working </a:t>
            </a:r>
            <a:r>
              <a:rPr lang="en-US" sz="1800" b="0" dirty="0">
                <a:latin typeface="Corbel" panose="020B0503020204020204" pitchFamily="34" charset="0"/>
              </a:rPr>
              <a:t>on the same application.</a:t>
            </a:r>
          </a:p>
          <a:p>
            <a:pPr marL="457200" indent="-457200">
              <a:buFont typeface="+mj-lt"/>
              <a:buAutoNum type="arabicPeriod"/>
            </a:pPr>
            <a:r>
              <a:rPr lang="en-US" sz="1800" b="0" dirty="0">
                <a:latin typeface="Corbel" panose="020B0503020204020204" pitchFamily="34" charset="0"/>
              </a:rPr>
              <a:t>  </a:t>
            </a:r>
            <a:r>
              <a:rPr lang="en-US" sz="1800" b="0" dirty="0" smtClean="0">
                <a:latin typeface="Corbel" panose="020B0503020204020204" pitchFamily="34" charset="0"/>
              </a:rPr>
              <a:t>Easy </a:t>
            </a:r>
            <a:r>
              <a:rPr lang="en-US" sz="1800" b="0" dirty="0">
                <a:latin typeface="Corbel" panose="020B0503020204020204" pitchFamily="34" charset="0"/>
              </a:rPr>
              <a:t>to test and maintenance</a:t>
            </a:r>
          </a:p>
        </p:txBody>
      </p:sp>
    </p:spTree>
    <p:extLst>
      <p:ext uri="{BB962C8B-B14F-4D97-AF65-F5344CB8AC3E}">
        <p14:creationId xmlns:p14="http://schemas.microsoft.com/office/powerpoint/2010/main" val="1325367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architecture</a:t>
            </a:r>
            <a:endParaRPr lang="en-US" dirty="0"/>
          </a:p>
        </p:txBody>
      </p:sp>
      <p:sp>
        <p:nvSpPr>
          <p:cNvPr id="3" name="Content Placeholder 2"/>
          <p:cNvSpPr>
            <a:spLocks noGrp="1"/>
          </p:cNvSpPr>
          <p:nvPr>
            <p:ph idx="1"/>
          </p:nvPr>
        </p:nvSpPr>
        <p:spPr>
          <a:xfrm>
            <a:off x="533400" y="1144551"/>
            <a:ext cx="7620000" cy="3579849"/>
          </a:xfrm>
        </p:spPr>
        <p:txBody>
          <a:bodyPr>
            <a:normAutofit/>
          </a:bodyPr>
          <a:lstStyle/>
          <a:p>
            <a:pPr algn="just"/>
            <a:r>
              <a:rPr lang="en-US" sz="2400" b="0" i="1" dirty="0" smtClean="0"/>
              <a:t>	Web application architecture defines </a:t>
            </a:r>
            <a:r>
              <a:rPr lang="en-US" sz="2400" b="0" i="1" dirty="0" smtClean="0">
                <a:solidFill>
                  <a:srgbClr val="C00000"/>
                </a:solidFill>
              </a:rPr>
              <a:t>the interactions</a:t>
            </a:r>
            <a:r>
              <a:rPr lang="en-US" sz="2400" b="0" i="1" dirty="0" smtClean="0"/>
              <a:t> between </a:t>
            </a:r>
            <a:r>
              <a:rPr lang="en-US" sz="2400" b="0" i="1" dirty="0" smtClean="0">
                <a:solidFill>
                  <a:schemeClr val="accent3">
                    <a:lumMod val="75000"/>
                  </a:schemeClr>
                </a:solidFill>
              </a:rPr>
              <a:t>applications</a:t>
            </a:r>
            <a:r>
              <a:rPr lang="en-US" sz="2400" b="0" i="1" dirty="0" smtClean="0"/>
              <a:t>, </a:t>
            </a:r>
            <a:r>
              <a:rPr lang="en-US" sz="2400" b="0" i="1" dirty="0" smtClean="0">
                <a:solidFill>
                  <a:srgbClr val="00B050"/>
                </a:solidFill>
              </a:rPr>
              <a:t>middleware</a:t>
            </a:r>
            <a:r>
              <a:rPr lang="en-US" sz="2400" b="0" i="1" dirty="0" smtClean="0"/>
              <a:t> systems and </a:t>
            </a:r>
            <a:r>
              <a:rPr lang="en-US" sz="2400" b="0" i="1" dirty="0" smtClean="0">
                <a:solidFill>
                  <a:srgbClr val="7030A0"/>
                </a:solidFill>
              </a:rPr>
              <a:t>databases</a:t>
            </a:r>
            <a:r>
              <a:rPr lang="en-US" sz="2400" b="0" i="1" dirty="0" smtClean="0"/>
              <a:t> to ensure multiple applications can work together</a:t>
            </a:r>
            <a:endParaRPr lang="en-US" sz="2400" b="0" i="1" dirty="0"/>
          </a:p>
        </p:txBody>
      </p:sp>
    </p:spTree>
    <p:extLst>
      <p:ext uri="{BB962C8B-B14F-4D97-AF65-F5344CB8AC3E}">
        <p14:creationId xmlns:p14="http://schemas.microsoft.com/office/powerpoint/2010/main" val="2384748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Image result for web application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70612"/>
            <a:ext cx="7924800" cy="4958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477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layers</a:t>
            </a:r>
            <a:endParaRPr lang="en-US" dirty="0"/>
          </a:p>
        </p:txBody>
      </p:sp>
      <p:sp>
        <p:nvSpPr>
          <p:cNvPr id="3" name="Content Placeholder 2"/>
          <p:cNvSpPr>
            <a:spLocks noGrp="1"/>
          </p:cNvSpPr>
          <p:nvPr>
            <p:ph idx="1"/>
          </p:nvPr>
        </p:nvSpPr>
        <p:spPr/>
        <p:txBody>
          <a:bodyPr/>
          <a:lstStyle/>
          <a:p>
            <a:r>
              <a:rPr lang="en-US" dirty="0" smtClean="0"/>
              <a:t>A web application can be divided into three layers</a:t>
            </a:r>
          </a:p>
          <a:p>
            <a:endParaRPr lang="en-US" dirty="0"/>
          </a:p>
        </p:txBody>
      </p:sp>
      <p:graphicFrame>
        <p:nvGraphicFramePr>
          <p:cNvPr id="4" name="Diagram 3"/>
          <p:cNvGraphicFramePr/>
          <p:nvPr>
            <p:extLst>
              <p:ext uri="{D42A27DB-BD31-4B8C-83A1-F6EECF244321}">
                <p14:modId xmlns:p14="http://schemas.microsoft.com/office/powerpoint/2010/main" val="2155075334"/>
              </p:ext>
            </p:extLst>
          </p:nvPr>
        </p:nvGraphicFramePr>
        <p:xfrm>
          <a:off x="990600" y="1676400"/>
          <a:ext cx="4495800" cy="294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562600" y="2057400"/>
            <a:ext cx="2438400" cy="523220"/>
          </a:xfrm>
          <a:prstGeom prst="rect">
            <a:avLst/>
          </a:prstGeom>
          <a:noFill/>
        </p:spPr>
        <p:txBody>
          <a:bodyPr wrap="square" rtlCol="0">
            <a:spAutoFit/>
          </a:bodyPr>
          <a:lstStyle/>
          <a:p>
            <a:r>
              <a:rPr lang="en-US" sz="2800" b="1" dirty="0" smtClean="0">
                <a:latin typeface="Corbel" panose="020B0503020204020204" pitchFamily="34" charset="0"/>
              </a:rPr>
              <a:t>Views UI</a:t>
            </a:r>
            <a:endParaRPr lang="en-US" sz="2800" b="1" dirty="0">
              <a:latin typeface="Corbel" panose="020B0503020204020204" pitchFamily="34" charset="0"/>
            </a:endParaRPr>
          </a:p>
        </p:txBody>
      </p:sp>
      <p:sp>
        <p:nvSpPr>
          <p:cNvPr id="6" name="TextBox 5"/>
          <p:cNvSpPr txBox="1"/>
          <p:nvPr/>
        </p:nvSpPr>
        <p:spPr>
          <a:xfrm>
            <a:off x="5562600" y="3048000"/>
            <a:ext cx="2438400" cy="523220"/>
          </a:xfrm>
          <a:prstGeom prst="rect">
            <a:avLst/>
          </a:prstGeom>
          <a:noFill/>
        </p:spPr>
        <p:txBody>
          <a:bodyPr wrap="square" rtlCol="0">
            <a:spAutoFit/>
          </a:bodyPr>
          <a:lstStyle/>
          <a:p>
            <a:r>
              <a:rPr lang="en-US" sz="2800" b="1" dirty="0" smtClean="0">
                <a:latin typeface="Corbel" panose="020B0503020204020204" pitchFamily="34" charset="0"/>
              </a:rPr>
              <a:t>Logic Code</a:t>
            </a:r>
            <a:endParaRPr lang="en-US" sz="2800" b="1" dirty="0">
              <a:latin typeface="Corbel" panose="020B0503020204020204" pitchFamily="34" charset="0"/>
            </a:endParaRPr>
          </a:p>
        </p:txBody>
      </p:sp>
      <p:sp>
        <p:nvSpPr>
          <p:cNvPr id="7" name="TextBox 6"/>
          <p:cNvSpPr txBox="1"/>
          <p:nvPr/>
        </p:nvSpPr>
        <p:spPr>
          <a:xfrm>
            <a:off x="5562600" y="4043142"/>
            <a:ext cx="2438400" cy="523220"/>
          </a:xfrm>
          <a:prstGeom prst="rect">
            <a:avLst/>
          </a:prstGeom>
          <a:noFill/>
        </p:spPr>
        <p:txBody>
          <a:bodyPr wrap="square" rtlCol="0">
            <a:spAutoFit/>
          </a:bodyPr>
          <a:lstStyle/>
          <a:p>
            <a:r>
              <a:rPr lang="en-US" sz="2800" b="1" dirty="0" smtClean="0">
                <a:latin typeface="Corbel" panose="020B0503020204020204" pitchFamily="34" charset="0"/>
              </a:rPr>
              <a:t>Database</a:t>
            </a:r>
            <a:endParaRPr lang="en-US" sz="2800" b="1" dirty="0">
              <a:latin typeface="Corbel" panose="020B0503020204020204" pitchFamily="34" charset="0"/>
            </a:endParaRPr>
          </a:p>
        </p:txBody>
      </p:sp>
    </p:spTree>
    <p:extLst>
      <p:ext uri="{BB962C8B-B14F-4D97-AF65-F5344CB8AC3E}">
        <p14:creationId xmlns:p14="http://schemas.microsoft.com/office/powerpoint/2010/main" val="819123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Tiers</a:t>
            </a:r>
            <a:endParaRPr lang="en-US" dirty="0"/>
          </a:p>
        </p:txBody>
      </p:sp>
      <p:sp>
        <p:nvSpPr>
          <p:cNvPr id="3" name="Content Placeholder 2"/>
          <p:cNvSpPr>
            <a:spLocks noGrp="1"/>
          </p:cNvSpPr>
          <p:nvPr>
            <p:ph idx="1"/>
          </p:nvPr>
        </p:nvSpPr>
        <p:spPr/>
        <p:txBody>
          <a:bodyPr>
            <a:normAutofit/>
          </a:bodyPr>
          <a:lstStyle/>
          <a:p>
            <a:pPr algn="just"/>
            <a:r>
              <a:rPr lang="en-US" sz="2000" dirty="0" smtClean="0">
                <a:solidFill>
                  <a:schemeClr val="accent2">
                    <a:lumMod val="75000"/>
                  </a:schemeClr>
                </a:solidFill>
                <a:latin typeface="Corbel" panose="020B0503020204020204" pitchFamily="34" charset="0"/>
              </a:rPr>
              <a:t>1. Single Tier</a:t>
            </a:r>
          </a:p>
          <a:p>
            <a:pPr algn="just"/>
            <a:r>
              <a:rPr lang="en-US" sz="2000" b="0" dirty="0">
                <a:latin typeface="Corbel" panose="020B0503020204020204" pitchFamily="34" charset="0"/>
              </a:rPr>
              <a:t>	</a:t>
            </a:r>
            <a:r>
              <a:rPr lang="en-US" sz="2000" b="0" dirty="0" smtClean="0">
                <a:latin typeface="Corbel" panose="020B0503020204020204" pitchFamily="34" charset="0"/>
              </a:rPr>
              <a:t>In </a:t>
            </a:r>
            <a:r>
              <a:rPr lang="en-US" sz="2000" b="0" dirty="0">
                <a:latin typeface="Corbel" panose="020B0503020204020204" pitchFamily="34" charset="0"/>
              </a:rPr>
              <a:t>single tier all the three layers (Presentation, business and data) are integrated and installed on single computer. If this application has to be accessed on multiple systems, different installation on separate system needed.</a:t>
            </a:r>
          </a:p>
        </p:txBody>
      </p:sp>
    </p:spTree>
    <p:extLst>
      <p:ext uri="{BB962C8B-B14F-4D97-AF65-F5344CB8AC3E}">
        <p14:creationId xmlns:p14="http://schemas.microsoft.com/office/powerpoint/2010/main" val="140000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https://www.wideskills.com/sites/default/files/subjects/PHP%20Tutorial/05/imag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
            <a:ext cx="7772400" cy="4725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176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Tiers</a:t>
            </a:r>
            <a:endParaRPr lang="en-US" dirty="0"/>
          </a:p>
        </p:txBody>
      </p:sp>
      <p:sp>
        <p:nvSpPr>
          <p:cNvPr id="3" name="Content Placeholder 2"/>
          <p:cNvSpPr>
            <a:spLocks noGrp="1"/>
          </p:cNvSpPr>
          <p:nvPr>
            <p:ph idx="1"/>
          </p:nvPr>
        </p:nvSpPr>
        <p:spPr/>
        <p:txBody>
          <a:bodyPr>
            <a:normAutofit/>
          </a:bodyPr>
          <a:lstStyle/>
          <a:p>
            <a:pPr algn="just"/>
            <a:r>
              <a:rPr lang="en-US" sz="2000" dirty="0" smtClean="0">
                <a:solidFill>
                  <a:schemeClr val="accent2">
                    <a:lumMod val="75000"/>
                  </a:schemeClr>
                </a:solidFill>
                <a:latin typeface="Corbel" panose="020B0503020204020204" pitchFamily="34" charset="0"/>
              </a:rPr>
              <a:t>2. </a:t>
            </a:r>
            <a:r>
              <a:rPr lang="en-US" sz="2000" dirty="0">
                <a:solidFill>
                  <a:schemeClr val="accent2">
                    <a:lumMod val="75000"/>
                  </a:schemeClr>
                </a:solidFill>
                <a:latin typeface="Corbel" panose="020B0503020204020204" pitchFamily="34" charset="0"/>
              </a:rPr>
              <a:t>Two tier</a:t>
            </a:r>
          </a:p>
          <a:p>
            <a:pPr algn="just"/>
            <a:r>
              <a:rPr lang="en-US" sz="2000" b="0" dirty="0">
                <a:latin typeface="Corbel" panose="020B0503020204020204" pitchFamily="34" charset="0"/>
              </a:rPr>
              <a:t>	In two tier architecture three layers are distributed on two systems Client and server. Presentation layer resides on client side. Data layer resides on server side. Business logic layer resides on either client side or server side.</a:t>
            </a:r>
          </a:p>
        </p:txBody>
      </p:sp>
    </p:spTree>
    <p:extLst>
      <p:ext uri="{BB962C8B-B14F-4D97-AF65-F5344CB8AC3E}">
        <p14:creationId xmlns:p14="http://schemas.microsoft.com/office/powerpoint/2010/main" val="343018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https://www.wideskills.com/sites/default/files/subjects/PHP%20Tutorial/05/im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399"/>
            <a:ext cx="8153400" cy="4822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909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Tiers</a:t>
            </a:r>
            <a:endParaRPr lang="en-US" dirty="0"/>
          </a:p>
        </p:txBody>
      </p:sp>
      <p:sp>
        <p:nvSpPr>
          <p:cNvPr id="3" name="Content Placeholder 2"/>
          <p:cNvSpPr>
            <a:spLocks noGrp="1"/>
          </p:cNvSpPr>
          <p:nvPr>
            <p:ph idx="1"/>
          </p:nvPr>
        </p:nvSpPr>
        <p:spPr/>
        <p:txBody>
          <a:bodyPr>
            <a:normAutofit/>
          </a:bodyPr>
          <a:lstStyle/>
          <a:p>
            <a:pPr algn="just"/>
            <a:r>
              <a:rPr lang="en-US" sz="2000" dirty="0">
                <a:solidFill>
                  <a:schemeClr val="accent2">
                    <a:lumMod val="75000"/>
                  </a:schemeClr>
                </a:solidFill>
                <a:latin typeface="Corbel" panose="020B0503020204020204" pitchFamily="34" charset="0"/>
              </a:rPr>
              <a:t>3. Three tier</a:t>
            </a:r>
          </a:p>
          <a:p>
            <a:pPr algn="just"/>
            <a:r>
              <a:rPr lang="en-US" sz="2000" b="0" dirty="0">
                <a:latin typeface="Corbel" panose="020B0503020204020204" pitchFamily="34" charset="0"/>
              </a:rPr>
              <a:t>	In two tier architecture three layers are distributed on two systems Client and server. Presentation layer resides on client side. Data layer resides on server side. Business logic layer resides on either client side or server side.</a:t>
            </a:r>
          </a:p>
        </p:txBody>
      </p:sp>
    </p:spTree>
    <p:extLst>
      <p:ext uri="{BB962C8B-B14F-4D97-AF65-F5344CB8AC3E}">
        <p14:creationId xmlns:p14="http://schemas.microsoft.com/office/powerpoint/2010/main" val="9188480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131</TotalTime>
  <Words>101</Words>
  <Application>Microsoft Office PowerPoint</Application>
  <PresentationFormat>On-screen Show (4:3)</PresentationFormat>
  <Paragraphs>34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Angles</vt:lpstr>
      <vt:lpstr>MVC Model</vt:lpstr>
      <vt:lpstr>Web application architecture</vt:lpstr>
      <vt:lpstr>PowerPoint Presentation</vt:lpstr>
      <vt:lpstr>Web application layers</vt:lpstr>
      <vt:lpstr>Web application Tiers</vt:lpstr>
      <vt:lpstr>PowerPoint Presentation</vt:lpstr>
      <vt:lpstr>Web application Tiers</vt:lpstr>
      <vt:lpstr>PowerPoint Presentation</vt:lpstr>
      <vt:lpstr>Web application Tiers</vt:lpstr>
      <vt:lpstr>PowerPoint Presentation</vt:lpstr>
      <vt:lpstr>MVC Model</vt:lpstr>
      <vt:lpstr>MVC Model - Advantages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 Model</dc:title>
  <dc:creator>safa alshwaiki</dc:creator>
  <cp:lastModifiedBy>safa alshwaiki</cp:lastModifiedBy>
  <cp:revision>4</cp:revision>
  <dcterms:created xsi:type="dcterms:W3CDTF">2019-02-17T04:20:03Z</dcterms:created>
  <dcterms:modified xsi:type="dcterms:W3CDTF">2022-10-19T07:31:08Z</dcterms:modified>
</cp:coreProperties>
</file>