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03FD-70E7-46A9-8E0C-88CDE229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3B054-9FD1-4DCA-BEC1-7C7FE8FF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315F-7A81-4674-A531-77E78579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1713-54A7-46DB-9DF3-A5B4686B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0828-7451-421F-8D4D-369B84C3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2BCE-8AFF-4DB6-BB0F-558DD4C0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7CD71-2D73-4D2D-96E2-1699D9F6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C30C-2553-42ED-80A2-22B0732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4C1B-EA28-44F2-9C59-FC64D80E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1A0D-251D-40EF-A6BF-336FD1A9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A7E8F-ED07-4963-AB8E-7820ABBBC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62E20-0D8B-4E4C-9FEA-3F5DC9D84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086F-8A00-4496-A3E1-D15726CF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8273-3446-4A39-942F-5A06E860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EE0D-9C66-4230-9241-EC033401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BD0F-17B3-4D5F-B399-85836C03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6BDB-631B-4FC5-A705-70A02BE6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6449-5EF7-446F-BF5A-65737A5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5CBA-A8A2-4750-A9BC-F477923F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9390-2713-4395-B9B6-8A6B276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651C-D3F9-4F3B-8311-A0A8CC6D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D3176-E19D-4AB9-96A1-1A518D519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0CD9-649A-4A6C-8CB5-F80D0837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BE0E-4708-4D11-A2F6-4279C755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4FC6-FC20-42F1-80A9-BA7908AA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4A63-1729-46B6-BBC9-FDF30BFB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3405-E36B-4858-A8BE-C90D10DC6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0F50-773B-4634-A8FA-03BF7E22E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EB007-B4CF-4D97-94F4-C757314A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FE6F-6B15-4A54-BB29-34B1BA8C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1C5B-674E-4981-8091-31A799D6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EB0A-07CD-4FA1-93A0-EFED0231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4FA9-2861-41A1-BBA9-894902EC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9640-692A-415C-97D6-E932A931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7F9F2-A07A-45FE-BDEE-B12F0F54D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DAF17-39EF-46CF-9EEF-644309A3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6F762-4DC2-407B-B548-D35B4DE3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91AE6-A760-473B-A5CE-2BBF004F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8F78C-C3B7-4177-A01C-C747B712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BFB5-1C4E-4E81-AE77-E2ACBF20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AC380-AE0A-49E9-BFAA-431A989D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2F9C3-46A5-48FC-A66A-8578E6E9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84A47-3442-4734-BC77-0864CA60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01DE3-E9C6-4199-900D-1377DE64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69DBE-1AD1-485C-AAAD-C58B911E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68F1-8476-48E0-A762-97DB3C40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622E-2BE1-479C-B852-597EA99D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5FCF-3B03-48C7-B6D5-6D5CA789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74041-1032-4F4F-BFB0-3A847258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79095-2598-4591-AA62-C54B1FD7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4D136-F27C-4311-8B70-1734721E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E115-4C0F-4A33-A37E-8BCE40AB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6FBB-C263-4F2D-92BC-72E2FDED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4844A-41B8-4F90-8C2B-6F1A9DC26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08C65-AA76-44F6-8F26-57AC89E7F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A527A-30E0-43B2-A47F-861F784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2F1A-5ED0-441D-9F39-F5386D2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1492-5F1A-47E4-9C95-2B78614E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1202C-4879-46FB-80AD-779DE253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8B819-6C5E-4D40-AFB9-743DF4FC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B090-2C7F-46E5-82F7-80C116B9D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CE18-F9B9-4489-892B-2F88CDF9ECC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D8E6-7E7E-4EF3-9CD5-33DA75690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F45F-7392-4591-B580-3CAFF126F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C878-6E5D-41BE-932D-26C4B7C1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ip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jv1sY630U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A3DC-2C96-4D1A-A113-CFDB352F1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36378-E8BF-41AA-A524-04A441534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383</a:t>
            </a:r>
          </a:p>
        </p:txBody>
      </p:sp>
    </p:spTree>
    <p:extLst>
      <p:ext uri="{BB962C8B-B14F-4D97-AF65-F5344CB8AC3E}">
        <p14:creationId xmlns:p14="http://schemas.microsoft.com/office/powerpoint/2010/main" val="42896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536F-18BD-4BEB-A595-07AA79D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Selenium browser automation</a:t>
            </a:r>
            <a:endParaRPr lang="en-US" dirty="0"/>
          </a:p>
        </p:txBody>
      </p:sp>
      <p:pic>
        <p:nvPicPr>
          <p:cNvPr id="1026" name="Picture 2" descr="PHP Login">
            <a:extLst>
              <a:ext uri="{FF2B5EF4-FFF2-40B4-BE49-F238E27FC236}">
                <a16:creationId xmlns:a16="http://schemas.microsoft.com/office/drawing/2014/main" id="{D8BD3F80-B831-4C71-B45B-6AB44E41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17" y="1825625"/>
            <a:ext cx="48672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33502-E59C-4FBB-8493-4D4D1898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89" y="1825625"/>
            <a:ext cx="4676640" cy="36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3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EE31-670C-4C96-9F75-6FA2649B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 Sans Regular"/>
              </a:rPr>
              <a:t>What is Web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3316-ECA5-4232-A3FB-94412333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Web automation is the concept of letting software robots perform pre-defined actions, tasks, and processes on a web browser or web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1484-2B6F-49A2-B734-91007264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 Sans Regular"/>
              </a:rPr>
              <a:t>Web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D4F3-0E78-494F-AE52-A191E32D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Think of all the clicking and typing you do at your desk every day involving websites and web-based applications. All these actions can be automated with web automation.</a:t>
            </a:r>
          </a:p>
          <a:p>
            <a:endParaRPr lang="en-US" dirty="0">
              <a:solidFill>
                <a:srgbClr val="002D2F"/>
              </a:solidFill>
              <a:latin typeface="Juli Sans Regular"/>
            </a:endParaRPr>
          </a:p>
          <a:p>
            <a:pPr algn="l"/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Actions that can be automated include: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Filling out forms and fields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Scraping content from a web page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Extracting and transferring data between applications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Clicking buttons and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2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AC6C-8444-437C-93A1-AD794631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 Sans Regular"/>
              </a:rPr>
              <a:t>Web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C212-2CF2-473F-A578-655382BF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very day, in businesses of all sizes, there are scenarios where automating tasks like these would come in handy. For example: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Importing contacts into a CRM system from a third-party service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Testing the user experience and order handling of an online shop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Integrating a web-based ERP-system with a document management platform in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12FE-A618-45AE-A0CB-F38A24F1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Selenium browser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343A-CD2C-4B2A-845D-DF3633DC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The world’s most popular open-source framework for automating browsers.</a:t>
            </a:r>
          </a:p>
          <a:p>
            <a:pPr algn="l"/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The Selenium tool suite consists of: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Selenium WebDriver, an automation tool built for automating in the browser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Selenium IDE, a record and playback tool</a:t>
            </a:r>
          </a:p>
          <a:p>
            <a:pPr lvl="1"/>
            <a:r>
              <a:rPr lang="en-US" b="0" i="0" u="none" strike="noStrike" dirty="0">
                <a:solidFill>
                  <a:srgbClr val="002D2F"/>
                </a:solidFill>
                <a:effectLst/>
                <a:latin typeface="Juli Sans Regular"/>
              </a:rPr>
              <a:t>Selenium Grid, a parallel testing tool</a:t>
            </a:r>
          </a:p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All components of the Selenium suite are open-source tools for automation of websites and web applications, and not other types of applications, such as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0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536F-18BD-4BEB-A595-07AA79D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Selenium browser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D5A9-607B-49B6-A7B2-3024DC79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WebDriver is an API that can automate any action that takes place in a web browser. It drives browser actions natively, meaning that it interacts with browser elements, such as clicking on buttons and typing text in fields, like a real user would.</a:t>
            </a:r>
          </a:p>
          <a:p>
            <a:pPr algn="l"/>
            <a:endParaRPr lang="en-US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pPr algn="l"/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Selenium WebDriver is operated by writing code in a programming language, such as C#, JavaScript, PHP or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8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536F-18BD-4BEB-A595-07AA79D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Selenium browser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D5A9-607B-49B6-A7B2-3024DC79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2D2F"/>
                </a:solidFill>
                <a:latin typeface="Juli Sans Regular"/>
              </a:rPr>
              <a:t>Download and install Python:</a:t>
            </a:r>
          </a:p>
          <a:p>
            <a:pPr lvl="1"/>
            <a:r>
              <a:rPr lang="en-US" dirty="0">
                <a:hlinkClick r:id="rId2"/>
              </a:rPr>
              <a:t>Download Python | Python.org</a:t>
            </a:r>
            <a:endParaRPr lang="en-US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r>
              <a:rPr lang="en-US" dirty="0">
                <a:solidFill>
                  <a:srgbClr val="002D2F"/>
                </a:solidFill>
                <a:latin typeface="Juli Sans Regular"/>
              </a:rPr>
              <a:t>Install </a:t>
            </a:r>
            <a:r>
              <a:rPr lang="en-US" dirty="0" err="1">
                <a:solidFill>
                  <a:srgbClr val="002D2F"/>
                </a:solidFill>
                <a:latin typeface="Juli Sans Regular"/>
              </a:rPr>
              <a:t>PiP</a:t>
            </a:r>
            <a:r>
              <a:rPr lang="en-US" dirty="0">
                <a:solidFill>
                  <a:srgbClr val="002D2F"/>
                </a:solidFill>
                <a:latin typeface="Juli Sans Regular"/>
              </a:rPr>
              <a:t> for Python</a:t>
            </a:r>
          </a:p>
          <a:p>
            <a:pPr lvl="1"/>
            <a:r>
              <a:rPr lang="en-US" dirty="0">
                <a:hlinkClick r:id="rId3"/>
              </a:rPr>
              <a:t>pip · </a:t>
            </a:r>
            <a:r>
              <a:rPr lang="en-US" dirty="0" err="1">
                <a:hlinkClick r:id="rId3"/>
              </a:rPr>
              <a:t>PyPI</a:t>
            </a:r>
            <a:endParaRPr lang="en-US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r>
              <a:rPr lang="en-US" dirty="0">
                <a:solidFill>
                  <a:srgbClr val="002D2F"/>
                </a:solidFill>
                <a:latin typeface="Juli Sans Regular"/>
              </a:rPr>
              <a:t>Install selenium using pip: CMD&gt;&gt; pip install selenium</a:t>
            </a:r>
            <a:endParaRPr lang="en-US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r>
              <a:rPr lang="en-US" dirty="0"/>
              <a:t>Install Chrome </a:t>
            </a:r>
            <a:r>
              <a:rPr lang="en-US" dirty="0" err="1"/>
              <a:t>Webdriver</a:t>
            </a:r>
            <a:r>
              <a:rPr lang="en-US" dirty="0"/>
              <a:t> (Each browser have different </a:t>
            </a:r>
            <a:r>
              <a:rPr lang="en-US" dirty="0" err="1"/>
              <a:t>webdriver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more details about the setup:</a:t>
            </a:r>
          </a:p>
          <a:p>
            <a:pPr lvl="1"/>
            <a:r>
              <a:rPr lang="en-US" dirty="0">
                <a:hlinkClick r:id="rId4"/>
              </a:rPr>
              <a:t>Python Selenium Tutorial #1 - Web Scraping, Bots &amp; Testing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9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536F-18BD-4BEB-A595-07AA79D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Selenium browser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D5A9-607B-49B6-A7B2-3024DC79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7140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2D2F"/>
                </a:solidFill>
                <a:effectLst/>
                <a:latin typeface="Juli Sans Regular"/>
              </a:rPr>
              <a:t>Example of using Selenium. </a:t>
            </a:r>
          </a:p>
          <a:p>
            <a:pPr lvl="1"/>
            <a:r>
              <a:rPr lang="en-US" sz="1800" dirty="0">
                <a:solidFill>
                  <a:srgbClr val="002D2F"/>
                </a:solidFill>
                <a:latin typeface="Juli Sans Regular"/>
              </a:rPr>
              <a:t>Example 1:</a:t>
            </a:r>
          </a:p>
          <a:p>
            <a:pPr lvl="2"/>
            <a:r>
              <a:rPr lang="en-US" sz="1600" dirty="0">
                <a:solidFill>
                  <a:srgbClr val="002D2F"/>
                </a:solidFill>
                <a:latin typeface="Juli Sans Regular"/>
              </a:rPr>
              <a:t>U</a:t>
            </a:r>
            <a:r>
              <a:rPr lang="en-US" sz="1600" b="0" i="0" dirty="0">
                <a:solidFill>
                  <a:srgbClr val="002D2F"/>
                </a:solidFill>
                <a:effectLst/>
                <a:latin typeface="Juli Sans Regular"/>
              </a:rPr>
              <a:t>se Chrom</a:t>
            </a:r>
            <a:r>
              <a:rPr lang="en-US" sz="1600" dirty="0">
                <a:solidFill>
                  <a:srgbClr val="002D2F"/>
                </a:solidFill>
                <a:latin typeface="Juli Sans Regular"/>
              </a:rPr>
              <a:t>e web browser</a:t>
            </a:r>
          </a:p>
          <a:p>
            <a:pPr lvl="2"/>
            <a:r>
              <a:rPr lang="en-US" sz="1600" b="0" i="0" dirty="0">
                <a:solidFill>
                  <a:srgbClr val="002D2F"/>
                </a:solidFill>
                <a:effectLst/>
                <a:latin typeface="Juli Sans Regular"/>
              </a:rPr>
              <a:t>Write the automation code using Python:</a:t>
            </a:r>
          </a:p>
          <a:p>
            <a:pPr lvl="3"/>
            <a:r>
              <a:rPr lang="en-US" sz="1400" dirty="0">
                <a:solidFill>
                  <a:srgbClr val="002D2F"/>
                </a:solidFill>
                <a:latin typeface="Juli Sans Regular"/>
              </a:rPr>
              <a:t>Open the web browser</a:t>
            </a:r>
          </a:p>
          <a:p>
            <a:pPr lvl="3"/>
            <a:r>
              <a:rPr lang="en-US" sz="1400" b="0" i="0" dirty="0">
                <a:solidFill>
                  <a:srgbClr val="002D2F"/>
                </a:solidFill>
                <a:effectLst/>
                <a:latin typeface="Juli Sans Regular"/>
              </a:rPr>
              <a:t>Navigate to the website</a:t>
            </a:r>
          </a:p>
          <a:p>
            <a:pPr lvl="3"/>
            <a:r>
              <a:rPr lang="en-US" sz="1400" dirty="0">
                <a:solidFill>
                  <a:srgbClr val="002D2F"/>
                </a:solidFill>
                <a:latin typeface="Juli Sans Regular"/>
              </a:rPr>
              <a:t>Close the web browser</a:t>
            </a:r>
          </a:p>
          <a:p>
            <a:pPr lvl="2"/>
            <a:endParaRPr lang="en-US" sz="1600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pPr algn="l"/>
            <a:endParaRPr lang="en-US" sz="2000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3A66A-B7FF-419C-BD1C-BBF480C1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7702"/>
            <a:ext cx="850701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536F-18BD-4BEB-A595-07AA79D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D2F"/>
                </a:solidFill>
                <a:effectLst/>
                <a:latin typeface="Juli Sans Regular"/>
              </a:rPr>
              <a:t>Selenium browser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D5A9-607B-49B6-A7B2-3024DC79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9974" cy="4597298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2D2F"/>
                </a:solidFill>
                <a:effectLst/>
                <a:latin typeface="Juli Sans Regular"/>
              </a:rPr>
              <a:t>Example of using Selenium. </a:t>
            </a:r>
          </a:p>
          <a:p>
            <a:pPr lvl="1"/>
            <a:r>
              <a:rPr lang="en-US" sz="1800" dirty="0">
                <a:solidFill>
                  <a:srgbClr val="002D2F"/>
                </a:solidFill>
                <a:latin typeface="Juli Sans Regular"/>
              </a:rPr>
              <a:t>Example 2:</a:t>
            </a:r>
          </a:p>
          <a:p>
            <a:pPr lvl="2"/>
            <a:r>
              <a:rPr lang="en-US" sz="1600" dirty="0">
                <a:solidFill>
                  <a:srgbClr val="002D2F"/>
                </a:solidFill>
                <a:latin typeface="Juli Sans Regular"/>
              </a:rPr>
              <a:t>U</a:t>
            </a:r>
            <a:r>
              <a:rPr lang="en-US" sz="1600" b="0" i="0" dirty="0">
                <a:solidFill>
                  <a:srgbClr val="002D2F"/>
                </a:solidFill>
                <a:effectLst/>
                <a:latin typeface="Juli Sans Regular"/>
              </a:rPr>
              <a:t>se Chrom</a:t>
            </a:r>
            <a:r>
              <a:rPr lang="en-US" sz="1600" dirty="0">
                <a:solidFill>
                  <a:srgbClr val="002D2F"/>
                </a:solidFill>
                <a:latin typeface="Juli Sans Regular"/>
              </a:rPr>
              <a:t>e web browser</a:t>
            </a:r>
          </a:p>
          <a:p>
            <a:pPr lvl="2"/>
            <a:r>
              <a:rPr lang="en-US" sz="1600" b="0" i="0" dirty="0">
                <a:solidFill>
                  <a:srgbClr val="002D2F"/>
                </a:solidFill>
                <a:effectLst/>
                <a:latin typeface="Juli Sans Regular"/>
              </a:rPr>
              <a:t>Write the automation code using Python:</a:t>
            </a:r>
          </a:p>
          <a:p>
            <a:pPr lvl="3"/>
            <a:r>
              <a:rPr lang="en-US" sz="1400" dirty="0">
                <a:solidFill>
                  <a:srgbClr val="002D2F"/>
                </a:solidFill>
                <a:latin typeface="Juli Sans Regular"/>
              </a:rPr>
              <a:t>Open the web browser</a:t>
            </a:r>
          </a:p>
          <a:p>
            <a:pPr lvl="3"/>
            <a:r>
              <a:rPr lang="en-US" sz="1400" b="0" i="0" dirty="0">
                <a:solidFill>
                  <a:srgbClr val="002D2F"/>
                </a:solidFill>
                <a:effectLst/>
                <a:latin typeface="Juli Sans Regular"/>
              </a:rPr>
              <a:t>Navigate to the web application</a:t>
            </a:r>
          </a:p>
          <a:p>
            <a:pPr lvl="3"/>
            <a:r>
              <a:rPr lang="en-US" sz="1400" dirty="0">
                <a:solidFill>
                  <a:srgbClr val="002D2F"/>
                </a:solidFill>
                <a:latin typeface="Juli Sans Regular"/>
              </a:rPr>
              <a:t>Select the username, password Html elements</a:t>
            </a:r>
          </a:p>
          <a:p>
            <a:pPr lvl="3"/>
            <a:r>
              <a:rPr lang="en-US" sz="1400" dirty="0">
                <a:solidFill>
                  <a:srgbClr val="002D2F"/>
                </a:solidFill>
                <a:latin typeface="Juli Sans Regular"/>
              </a:rPr>
              <a:t>Enter the values of the username and password</a:t>
            </a:r>
          </a:p>
          <a:p>
            <a:pPr lvl="3"/>
            <a:r>
              <a:rPr lang="en-US" sz="1400" dirty="0">
                <a:solidFill>
                  <a:srgbClr val="002D2F"/>
                </a:solidFill>
                <a:latin typeface="Juli Sans Regular"/>
              </a:rPr>
              <a:t>Select and Click the login Button</a:t>
            </a:r>
          </a:p>
          <a:p>
            <a:pPr lvl="2"/>
            <a:endParaRPr lang="en-US" sz="1600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pPr algn="l"/>
            <a:endParaRPr lang="en-US" sz="2000" b="0" i="0" dirty="0">
              <a:solidFill>
                <a:srgbClr val="002D2F"/>
              </a:solidFill>
              <a:effectLst/>
              <a:latin typeface="Juli Sans Regular"/>
            </a:endParaRPr>
          </a:p>
          <a:p>
            <a:endParaRPr lang="en-US" sz="2000" dirty="0"/>
          </a:p>
        </p:txBody>
      </p:sp>
      <p:pic>
        <p:nvPicPr>
          <p:cNvPr id="1026" name="Picture 2" descr="PHP Login">
            <a:extLst>
              <a:ext uri="{FF2B5EF4-FFF2-40B4-BE49-F238E27FC236}">
                <a16:creationId xmlns:a16="http://schemas.microsoft.com/office/drawing/2014/main" id="{D8BD3F80-B831-4C71-B45B-6AB44E41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17" y="1825625"/>
            <a:ext cx="48672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7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Juli Sans Regular</vt:lpstr>
      <vt:lpstr>Office Theme</vt:lpstr>
      <vt:lpstr>Web Automation</vt:lpstr>
      <vt:lpstr>What is Web Automation?</vt:lpstr>
      <vt:lpstr>Web Automation</vt:lpstr>
      <vt:lpstr>Web Automation</vt:lpstr>
      <vt:lpstr>Selenium browser automation</vt:lpstr>
      <vt:lpstr>Selenium browser automation</vt:lpstr>
      <vt:lpstr>Selenium browser automation</vt:lpstr>
      <vt:lpstr>Selenium browser automation</vt:lpstr>
      <vt:lpstr>Selenium browser automation</vt:lpstr>
      <vt:lpstr>Selenium browser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Automation</dc:title>
  <dc:creator>Younis Abu Erhimah</dc:creator>
  <cp:lastModifiedBy>Younis Abu Erhimah</cp:lastModifiedBy>
  <cp:revision>1</cp:revision>
  <dcterms:created xsi:type="dcterms:W3CDTF">2021-12-24T07:06:54Z</dcterms:created>
  <dcterms:modified xsi:type="dcterms:W3CDTF">2022-12-12T04:21:34Z</dcterms:modified>
</cp:coreProperties>
</file>