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1"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11/21/2019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fr.wikibooks.org/w/index.php?title=Programmation_Eiffel&amp;action=edit&amp;redlink=1" TargetMode="External"/><Relationship Id="rId13" Type="http://schemas.openxmlformats.org/officeDocument/2006/relationships/hyperlink" Target="https://fr.wikibooks.org/wiki/Objective_Caml" TargetMode="External"/><Relationship Id="rId18" Type="http://schemas.openxmlformats.org/officeDocument/2006/relationships/hyperlink" Target="https://fr.wikibooks.org/wiki/Ruby" TargetMode="External"/><Relationship Id="rId3" Type="http://schemas.openxmlformats.org/officeDocument/2006/relationships/hyperlink" Target="https://fr.wikibooks.org/wiki/Cat%C3%A9gorie:C++" TargetMode="External"/><Relationship Id="rId7" Type="http://schemas.openxmlformats.org/officeDocument/2006/relationships/hyperlink" Target="https://fr.wikibooks.org/w/index.php?title=Fortran_2003&amp;action=edit&amp;redlink=1" TargetMode="External"/><Relationship Id="rId12" Type="http://schemas.openxmlformats.org/officeDocument/2006/relationships/hyperlink" Target="https://fr.wikibooks.org/w/index.php?title=Programmation_Objective_C&amp;action=edit&amp;redlink=1" TargetMode="External"/><Relationship Id="rId17" Type="http://schemas.openxmlformats.org/officeDocument/2006/relationships/hyperlink" Target="https://fr.wikibooks.org/wiki/Programmation_Smalltalk" TargetMode="External"/><Relationship Id="rId2" Type="http://schemas.openxmlformats.org/officeDocument/2006/relationships/hyperlink" Target="https://fr.wikibooks.org/wiki/Programmation_C++" TargetMode="External"/><Relationship Id="rId16" Type="http://schemas.openxmlformats.org/officeDocument/2006/relationships/hyperlink" Target="https://fr.wikibooks.org/wiki/Cat%C3%A9gorie:Python" TargetMode="External"/><Relationship Id="rId1" Type="http://schemas.openxmlformats.org/officeDocument/2006/relationships/slideLayout" Target="../slideLayouts/slideLayout2.xml"/><Relationship Id="rId6" Type="http://schemas.openxmlformats.org/officeDocument/2006/relationships/hyperlink" Target="https://fr.wikibooks.org/wiki/Programmation_Delphi" TargetMode="External"/><Relationship Id="rId11" Type="http://schemas.openxmlformats.org/officeDocument/2006/relationships/hyperlink" Target="https://fr.wikibooks.org/wiki/Programmation_Kylix" TargetMode="External"/><Relationship Id="rId5" Type="http://schemas.openxmlformats.org/officeDocument/2006/relationships/hyperlink" Target="https://fr.wikibooks.org/wiki/Programmation_D" TargetMode="External"/><Relationship Id="rId15" Type="http://schemas.openxmlformats.org/officeDocument/2006/relationships/hyperlink" Target="https://fr.wikibooks.org/wiki/Programmation_PHP" TargetMode="External"/><Relationship Id="rId10" Type="http://schemas.openxmlformats.org/officeDocument/2006/relationships/hyperlink" Target="https://fr.wikibooks.org/wiki/Programmation_Java" TargetMode="External"/><Relationship Id="rId19" Type="http://schemas.openxmlformats.org/officeDocument/2006/relationships/hyperlink" Target="https://fr.wikibooks.org/wiki/Visual_Basic" TargetMode="External"/><Relationship Id="rId4" Type="http://schemas.openxmlformats.org/officeDocument/2006/relationships/hyperlink" Target="https://fr.wikibooks.org/wiki/Programmation_C_sharp" TargetMode="External"/><Relationship Id="rId9" Type="http://schemas.openxmlformats.org/officeDocument/2006/relationships/hyperlink" Target="https://fr.wikibooks.org/wiki/Gambas_3" TargetMode="External"/><Relationship Id="rId14" Type="http://schemas.openxmlformats.org/officeDocument/2006/relationships/hyperlink" Target="https://fr.wikibooks.org/wiki/Programmation_Per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fr.wikipedia.org/wiki/D%C3%A9veloppement_de_logicie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2349F69-6D36-4E74-AB65-37E53D3FA573}"/>
              </a:ext>
            </a:extLst>
          </p:cNvPr>
          <p:cNvSpPr>
            <a:spLocks noGrp="1"/>
          </p:cNvSpPr>
          <p:nvPr>
            <p:ph type="ctrTitle"/>
          </p:nvPr>
        </p:nvSpPr>
        <p:spPr>
          <a:xfrm>
            <a:off x="1751012" y="568036"/>
            <a:ext cx="8676222" cy="2189019"/>
          </a:xfrm>
        </p:spPr>
        <p:txBody>
          <a:bodyPr>
            <a:normAutofit fontScale="90000"/>
          </a:bodyPr>
          <a:lstStyle/>
          <a:p>
            <a:r>
              <a:rPr lang="fr-FR" dirty="0">
                <a:effectLst/>
              </a:rPr>
              <a:t> </a:t>
            </a:r>
            <a:r>
              <a:rPr lang="fr-FR" dirty="0" smtClean="0">
                <a:effectLst/>
              </a:rPr>
              <a:t/>
            </a:r>
            <a:br>
              <a:rPr lang="fr-FR" dirty="0" smtClean="0">
                <a:effectLst/>
              </a:rPr>
            </a:br>
            <a:r>
              <a:rPr lang="fr-FR" dirty="0" smtClean="0">
                <a:effectLst/>
              </a:rPr>
              <a:t> </a:t>
            </a:r>
            <a:r>
              <a:rPr lang="fr-FR" dirty="0" smtClean="0">
                <a:solidFill>
                  <a:srgbClr val="FFC000"/>
                </a:solidFill>
                <a:effectLst/>
              </a:rPr>
              <a:t>PROGRAMMATION </a:t>
            </a:r>
            <a:r>
              <a:rPr lang="fr-FR" dirty="0" err="1" smtClean="0">
                <a:solidFill>
                  <a:srgbClr val="FFC000"/>
                </a:solidFill>
                <a:effectLst/>
              </a:rPr>
              <a:t>ORIENTée</a:t>
            </a:r>
            <a:r>
              <a:rPr lang="fr-FR" dirty="0" smtClean="0">
                <a:solidFill>
                  <a:srgbClr val="FFC000"/>
                </a:solidFill>
                <a:effectLst/>
              </a:rPr>
              <a:t> </a:t>
            </a:r>
            <a:r>
              <a:rPr lang="fr-FR" dirty="0" smtClean="0">
                <a:solidFill>
                  <a:srgbClr val="FFC000"/>
                </a:solidFill>
                <a:effectLst/>
              </a:rPr>
              <a:t>objet</a:t>
            </a:r>
            <a:endParaRPr lang="fr-FR" dirty="0">
              <a:solidFill>
                <a:srgbClr val="FFC000"/>
              </a:solidFill>
            </a:endParaRPr>
          </a:p>
        </p:txBody>
      </p:sp>
      <p:sp>
        <p:nvSpPr>
          <p:cNvPr id="3" name="Sous-titre 2">
            <a:extLst>
              <a:ext uri="{FF2B5EF4-FFF2-40B4-BE49-F238E27FC236}">
                <a16:creationId xmlns:a16="http://schemas.microsoft.com/office/drawing/2014/main" xmlns="" id="{7687AE34-EB22-4219-A638-F53271473428}"/>
              </a:ext>
            </a:extLst>
          </p:cNvPr>
          <p:cNvSpPr>
            <a:spLocks noGrp="1"/>
          </p:cNvSpPr>
          <p:nvPr>
            <p:ph type="subTitle" idx="1"/>
          </p:nvPr>
        </p:nvSpPr>
        <p:spPr/>
        <p:txBody>
          <a:bodyPr>
            <a:normAutofit/>
          </a:bodyPr>
          <a:lstStyle/>
          <a:p>
            <a:r>
              <a:rPr lang="fr-FR" sz="4000" dirty="0">
                <a:solidFill>
                  <a:srgbClr val="FFC000"/>
                </a:solidFill>
              </a:rPr>
              <a:t>Réalisé par</a:t>
            </a:r>
            <a:r>
              <a:rPr lang="fr-FR" sz="4000" dirty="0"/>
              <a:t>: Rim chaaibi</a:t>
            </a:r>
          </a:p>
        </p:txBody>
      </p:sp>
    </p:spTree>
    <p:extLst>
      <p:ext uri="{BB962C8B-B14F-4D97-AF65-F5344CB8AC3E}">
        <p14:creationId xmlns:p14="http://schemas.microsoft.com/office/powerpoint/2010/main" val="99219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D0301A6-9373-4D41-B810-E72DEB0469E7}"/>
              </a:ext>
            </a:extLst>
          </p:cNvPr>
          <p:cNvSpPr>
            <a:spLocks noGrp="1"/>
          </p:cNvSpPr>
          <p:nvPr>
            <p:ph type="title"/>
          </p:nvPr>
        </p:nvSpPr>
        <p:spPr/>
        <p:txBody>
          <a:bodyPr>
            <a:normAutofit/>
          </a:bodyPr>
          <a:lstStyle/>
          <a:p>
            <a:pPr algn="ctr"/>
            <a:r>
              <a:rPr lang="fr-FR" sz="4400" dirty="0" smtClean="0">
                <a:solidFill>
                  <a:srgbClr val="FFC000"/>
                </a:solidFill>
              </a:rPr>
              <a:t>DEFINITION de </a:t>
            </a:r>
            <a:r>
              <a:rPr lang="fr-FR" sz="4400" dirty="0" err="1" smtClean="0">
                <a:solidFill>
                  <a:srgbClr val="FFC000"/>
                </a:solidFill>
              </a:rPr>
              <a:t>poo</a:t>
            </a:r>
            <a:endParaRPr lang="fr-FR" sz="4400" dirty="0">
              <a:solidFill>
                <a:srgbClr val="FFC000"/>
              </a:solidFill>
            </a:endParaRPr>
          </a:p>
        </p:txBody>
      </p:sp>
      <p:sp>
        <p:nvSpPr>
          <p:cNvPr id="3" name="Espace réservé du contenu 2">
            <a:extLst>
              <a:ext uri="{FF2B5EF4-FFF2-40B4-BE49-F238E27FC236}">
                <a16:creationId xmlns:a16="http://schemas.microsoft.com/office/drawing/2014/main" xmlns="" id="{DB9B5965-AB2F-491B-B7B4-A98027E7038D}"/>
              </a:ext>
            </a:extLst>
          </p:cNvPr>
          <p:cNvSpPr>
            <a:spLocks noGrp="1"/>
          </p:cNvSpPr>
          <p:nvPr>
            <p:ph idx="1"/>
          </p:nvPr>
        </p:nvSpPr>
        <p:spPr>
          <a:xfrm>
            <a:off x="1141413" y="2459865"/>
            <a:ext cx="9905998" cy="3331335"/>
          </a:xfrm>
        </p:spPr>
        <p:txBody>
          <a:bodyPr>
            <a:normAutofit lnSpcReduction="10000"/>
          </a:bodyPr>
          <a:lstStyle/>
          <a:p>
            <a:pPr marL="0" indent="0">
              <a:buNone/>
            </a:pPr>
            <a:r>
              <a:rPr lang="fr-FR" sz="3200" b="1" dirty="0">
                <a:effectLst/>
              </a:rPr>
              <a:t>La programmation orientée objet </a:t>
            </a:r>
            <a:r>
              <a:rPr lang="fr-FR" sz="3200" dirty="0">
                <a:effectLst/>
              </a:rPr>
              <a:t>est un modèle de langage de programmation qui s'articule autour d'objets et de données, plutôt que d'actions et de logique. Par le passé, un programme était une procédure logique qui récupérait des données en entrée, les traitait puis produisait des données en sortie.</a:t>
            </a:r>
            <a:endParaRPr lang="fr-FR" sz="3200" dirty="0"/>
          </a:p>
        </p:txBody>
      </p:sp>
    </p:spTree>
    <p:extLst>
      <p:ext uri="{BB962C8B-B14F-4D97-AF65-F5344CB8AC3E}">
        <p14:creationId xmlns:p14="http://schemas.microsoft.com/office/powerpoint/2010/main" val="1771814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1413" y="386366"/>
            <a:ext cx="9905998" cy="1854558"/>
          </a:xfrm>
        </p:spPr>
        <p:txBody>
          <a:bodyPr/>
          <a:lstStyle/>
          <a:p>
            <a:pPr algn="ctr"/>
            <a:r>
              <a:rPr lang="fr-FR" b="1" dirty="0">
                <a:effectLst/>
              </a:rPr>
              <a:t> </a:t>
            </a:r>
            <a:r>
              <a:rPr lang="fr-FR" i="1" dirty="0">
                <a:solidFill>
                  <a:srgbClr val="FFC000"/>
                </a:solidFill>
                <a:effectLst/>
              </a:rPr>
              <a:t>liste des langages de programmation orientés objet</a:t>
            </a:r>
            <a:r>
              <a:rPr lang="fr-FR" b="1" dirty="0">
                <a:effectLst/>
              </a:rPr>
              <a:t> </a:t>
            </a:r>
            <a:endParaRPr lang="fr-FR" dirty="0">
              <a:solidFill>
                <a:srgbClr val="FFC000"/>
              </a:solidFill>
            </a:endParaRPr>
          </a:p>
        </p:txBody>
      </p:sp>
      <p:sp>
        <p:nvSpPr>
          <p:cNvPr id="3" name="Espace réservé du contenu 2"/>
          <p:cNvSpPr>
            <a:spLocks noGrp="1"/>
          </p:cNvSpPr>
          <p:nvPr>
            <p:ph idx="1"/>
          </p:nvPr>
        </p:nvSpPr>
        <p:spPr>
          <a:xfrm>
            <a:off x="1180049" y="2757151"/>
            <a:ext cx="9905998" cy="3124201"/>
          </a:xfrm>
        </p:spPr>
        <p:txBody>
          <a:bodyPr numCol="2">
            <a:noAutofit/>
          </a:bodyPr>
          <a:lstStyle/>
          <a:p>
            <a:r>
              <a:rPr lang="fr-FR" dirty="0" smtClean="0">
                <a:effectLst/>
                <a:hlinkClick r:id="rId2" tooltip="Programmation C++"/>
              </a:rPr>
              <a:t>C++</a:t>
            </a:r>
            <a:r>
              <a:rPr lang="fr-FR" dirty="0" smtClean="0">
                <a:effectLst/>
              </a:rPr>
              <a:t> (voir aussi </a:t>
            </a:r>
            <a:r>
              <a:rPr lang="fr-FR" dirty="0" smtClean="0">
                <a:effectLst/>
                <a:hlinkClick r:id="rId3" tooltip="Catégorie:C++"/>
              </a:rPr>
              <a:t>la catégorie C++</a:t>
            </a:r>
            <a:r>
              <a:rPr lang="fr-FR" dirty="0" smtClean="0">
                <a:effectLst/>
              </a:rPr>
              <a:t>)</a:t>
            </a:r>
          </a:p>
          <a:p>
            <a:r>
              <a:rPr lang="fr-FR" dirty="0" smtClean="0">
                <a:effectLst/>
                <a:hlinkClick r:id="rId4" tooltip="Programmation C sharp"/>
              </a:rPr>
              <a:t>C#</a:t>
            </a:r>
            <a:endParaRPr lang="fr-FR" dirty="0" smtClean="0">
              <a:effectLst/>
            </a:endParaRPr>
          </a:p>
          <a:p>
            <a:r>
              <a:rPr lang="fr-FR" dirty="0" smtClean="0">
                <a:effectLst/>
                <a:hlinkClick r:id="rId5" tooltip="Programmation D"/>
              </a:rPr>
              <a:t>D</a:t>
            </a:r>
            <a:endParaRPr lang="fr-FR" dirty="0" smtClean="0">
              <a:effectLst/>
            </a:endParaRPr>
          </a:p>
          <a:p>
            <a:r>
              <a:rPr lang="fr-FR" dirty="0" smtClean="0">
                <a:effectLst/>
                <a:hlinkClick r:id="rId6" tooltip="Programmation Delphi"/>
              </a:rPr>
              <a:t>Delphi</a:t>
            </a:r>
            <a:r>
              <a:rPr lang="fr-FR" dirty="0" smtClean="0">
                <a:effectLst/>
              </a:rPr>
              <a:t> (=Pascal orienté objet)</a:t>
            </a:r>
          </a:p>
          <a:p>
            <a:r>
              <a:rPr lang="fr-FR" dirty="0" smtClean="0">
                <a:effectLst/>
                <a:hlinkClick r:id="rId7" tooltip="Fortran 2003 (page inexistante)"/>
              </a:rPr>
              <a:t>Fortran 2003</a:t>
            </a:r>
            <a:endParaRPr lang="fr-FR" dirty="0" smtClean="0">
              <a:effectLst/>
            </a:endParaRPr>
          </a:p>
          <a:p>
            <a:r>
              <a:rPr lang="fr-FR" dirty="0" smtClean="0">
                <a:effectLst/>
                <a:hlinkClick r:id="rId8" tooltip="Programmation Eiffel (page inexistante)"/>
              </a:rPr>
              <a:t>Eiffel</a:t>
            </a:r>
            <a:endParaRPr lang="fr-FR" dirty="0" smtClean="0">
              <a:effectLst/>
            </a:endParaRPr>
          </a:p>
          <a:p>
            <a:r>
              <a:rPr lang="fr-FR" dirty="0" smtClean="0">
                <a:effectLst/>
                <a:hlinkClick r:id="rId9" tooltip="Gambas 3"/>
              </a:rPr>
              <a:t>Gambas 3</a:t>
            </a:r>
            <a:endParaRPr lang="fr-FR" dirty="0" smtClean="0">
              <a:effectLst/>
            </a:endParaRPr>
          </a:p>
          <a:p>
            <a:r>
              <a:rPr lang="fr-FR" dirty="0" smtClean="0">
                <a:effectLst/>
                <a:hlinkClick r:id="rId10" tooltip="Programmation Java"/>
              </a:rPr>
              <a:t>Java</a:t>
            </a:r>
            <a:endParaRPr lang="fr-FR" dirty="0" smtClean="0">
              <a:effectLst/>
            </a:endParaRPr>
          </a:p>
          <a:p>
            <a:r>
              <a:rPr lang="fr-FR" dirty="0" smtClean="0">
                <a:effectLst/>
                <a:hlinkClick r:id="rId11" tooltip="Programmation Kylix"/>
              </a:rPr>
              <a:t>Kylix</a:t>
            </a:r>
            <a:endParaRPr lang="fr-FR" dirty="0" smtClean="0">
              <a:effectLst/>
            </a:endParaRPr>
          </a:p>
          <a:p>
            <a:r>
              <a:rPr lang="fr-FR" dirty="0" smtClean="0">
                <a:effectLst/>
                <a:hlinkClick r:id="rId12" tooltip="Programmation Objective C (page inexistante)"/>
              </a:rPr>
              <a:t>Objective-C</a:t>
            </a:r>
            <a:endParaRPr lang="fr-FR" dirty="0" smtClean="0">
              <a:effectLst/>
            </a:endParaRPr>
          </a:p>
          <a:p>
            <a:r>
              <a:rPr lang="fr-FR" dirty="0" smtClean="0">
                <a:effectLst/>
                <a:hlinkClick r:id="rId13" tooltip="Objective Caml"/>
              </a:rPr>
              <a:t>Objective </a:t>
            </a:r>
            <a:r>
              <a:rPr lang="fr-FR" dirty="0" err="1" smtClean="0">
                <a:effectLst/>
                <a:hlinkClick r:id="rId13" tooltip="Objective Caml"/>
              </a:rPr>
              <a:t>Caml</a:t>
            </a:r>
            <a:r>
              <a:rPr lang="fr-FR" dirty="0" smtClean="0">
                <a:effectLst/>
                <a:hlinkClick r:id="rId13" tooltip="Objective Caml"/>
              </a:rPr>
              <a:t> (</a:t>
            </a:r>
            <a:r>
              <a:rPr lang="fr-FR" dirty="0" err="1" smtClean="0">
                <a:effectLst/>
                <a:hlinkClick r:id="rId13" tooltip="Objective Caml"/>
              </a:rPr>
              <a:t>ocaml</a:t>
            </a:r>
            <a:r>
              <a:rPr lang="fr-FR" dirty="0" smtClean="0">
                <a:effectLst/>
                <a:hlinkClick r:id="rId13" tooltip="Objective Caml"/>
              </a:rPr>
              <a:t>)</a:t>
            </a:r>
            <a:endParaRPr lang="fr-FR" dirty="0" smtClean="0">
              <a:effectLst/>
            </a:endParaRPr>
          </a:p>
          <a:p>
            <a:r>
              <a:rPr lang="fr-FR" dirty="0" smtClean="0">
                <a:effectLst/>
                <a:hlinkClick r:id="rId14" tooltip="Programmation Perl"/>
              </a:rPr>
              <a:t>Perl</a:t>
            </a:r>
            <a:endParaRPr lang="fr-FR" dirty="0" smtClean="0">
              <a:effectLst/>
            </a:endParaRPr>
          </a:p>
          <a:p>
            <a:r>
              <a:rPr lang="fr-FR" dirty="0" smtClean="0">
                <a:effectLst/>
                <a:hlinkClick r:id="rId15" tooltip="Programmation PHP"/>
              </a:rPr>
              <a:t>PHP</a:t>
            </a:r>
            <a:r>
              <a:rPr lang="fr-FR" dirty="0" smtClean="0">
                <a:effectLst/>
              </a:rPr>
              <a:t> (Depuis la version 4)</a:t>
            </a:r>
          </a:p>
          <a:p>
            <a:r>
              <a:rPr lang="fr-FR" dirty="0" smtClean="0">
                <a:effectLst/>
                <a:hlinkClick r:id="rId16" tooltip="Catégorie:Python"/>
              </a:rPr>
              <a:t>Python</a:t>
            </a:r>
            <a:endParaRPr lang="fr-FR" dirty="0" smtClean="0">
              <a:effectLst/>
            </a:endParaRPr>
          </a:p>
          <a:p>
            <a:r>
              <a:rPr lang="fr-FR" dirty="0" err="1" smtClean="0">
                <a:effectLst/>
                <a:hlinkClick r:id="rId17" tooltip="Programmation Smalltalk"/>
              </a:rPr>
              <a:t>SmallTalk</a:t>
            </a:r>
            <a:r>
              <a:rPr lang="fr-FR" dirty="0" smtClean="0">
                <a:effectLst/>
              </a:rPr>
              <a:t> (totalement objet)</a:t>
            </a:r>
          </a:p>
          <a:p>
            <a:r>
              <a:rPr lang="fr-FR" dirty="0" smtClean="0">
                <a:effectLst/>
                <a:hlinkClick r:id="rId18" tooltip="Ruby"/>
              </a:rPr>
              <a:t>Ruby</a:t>
            </a:r>
            <a:endParaRPr lang="fr-FR" dirty="0" smtClean="0">
              <a:effectLst/>
            </a:endParaRPr>
          </a:p>
          <a:p>
            <a:r>
              <a:rPr lang="fr-FR" dirty="0" smtClean="0">
                <a:effectLst/>
                <a:hlinkClick r:id="rId19" tooltip="Visual Basic"/>
              </a:rPr>
              <a:t>Visual Basic</a:t>
            </a:r>
            <a:endParaRPr lang="fr-FR" dirty="0" smtClean="0">
              <a:effectLst/>
            </a:endParaRPr>
          </a:p>
          <a:p>
            <a:pPr marL="0" indent="0">
              <a:buNone/>
            </a:pPr>
            <a:endParaRPr lang="fr-FR" dirty="0"/>
          </a:p>
        </p:txBody>
      </p:sp>
    </p:spTree>
    <p:extLst>
      <p:ext uri="{BB962C8B-B14F-4D97-AF65-F5344CB8AC3E}">
        <p14:creationId xmlns:p14="http://schemas.microsoft.com/office/powerpoint/2010/main" val="3215680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400" dirty="0" smtClean="0">
                <a:solidFill>
                  <a:srgbClr val="FFC000"/>
                </a:solidFill>
              </a:rPr>
              <a:t>Mots </a:t>
            </a:r>
            <a:r>
              <a:rPr lang="fr-FR" sz="5400" dirty="0" err="1" smtClean="0">
                <a:solidFill>
                  <a:srgbClr val="FFC000"/>
                </a:solidFill>
              </a:rPr>
              <a:t>cles</a:t>
            </a:r>
            <a:endParaRPr lang="fr-FR" sz="5400" dirty="0">
              <a:solidFill>
                <a:srgbClr val="FFC000"/>
              </a:solidFill>
            </a:endParaRPr>
          </a:p>
        </p:txBody>
      </p:sp>
      <p:sp>
        <p:nvSpPr>
          <p:cNvPr id="3" name="Espace réservé du contenu 2"/>
          <p:cNvSpPr>
            <a:spLocks noGrp="1"/>
          </p:cNvSpPr>
          <p:nvPr>
            <p:ph idx="1"/>
          </p:nvPr>
        </p:nvSpPr>
        <p:spPr>
          <a:xfrm>
            <a:off x="1141413" y="2923503"/>
            <a:ext cx="9905998" cy="3258355"/>
          </a:xfrm>
        </p:spPr>
        <p:txBody>
          <a:bodyPr/>
          <a:lstStyle/>
          <a:p>
            <a:r>
              <a:rPr lang="fr-FR" sz="2800" dirty="0" smtClean="0">
                <a:effectLst/>
              </a:rPr>
              <a:t>L’</a:t>
            </a:r>
            <a:r>
              <a:rPr lang="fr-FR" sz="2800" b="1" dirty="0" smtClean="0">
                <a:effectLst/>
              </a:rPr>
              <a:t>héritage</a:t>
            </a:r>
            <a:r>
              <a:rPr lang="fr-FR" b="1" dirty="0" smtClean="0">
                <a:effectLst/>
              </a:rPr>
              <a:t> (</a:t>
            </a:r>
            <a:r>
              <a:rPr lang="fr-FR" dirty="0">
                <a:effectLst/>
              </a:rPr>
              <a:t>un procédé par lequel un objet reçoit les propriétés d’un autre </a:t>
            </a:r>
            <a:r>
              <a:rPr lang="fr-FR" dirty="0" smtClean="0">
                <a:effectLst/>
              </a:rPr>
              <a:t>objet</a:t>
            </a:r>
            <a:r>
              <a:rPr lang="fr-FR" b="1" dirty="0" smtClean="0">
                <a:effectLst/>
              </a:rPr>
              <a:t>)</a:t>
            </a:r>
          </a:p>
          <a:p>
            <a:r>
              <a:rPr lang="fr-FR" sz="2800" b="1" dirty="0">
                <a:effectLst/>
              </a:rPr>
              <a:t>Le </a:t>
            </a:r>
            <a:r>
              <a:rPr lang="fr-FR" sz="2800" b="1" dirty="0" smtClean="0">
                <a:effectLst/>
              </a:rPr>
              <a:t>polymorphisme (</a:t>
            </a:r>
            <a:r>
              <a:rPr lang="fr-FR" dirty="0">
                <a:effectLst/>
              </a:rPr>
              <a:t>le fait que l’objet puisse avoir plusieurs </a:t>
            </a:r>
            <a:r>
              <a:rPr lang="fr-FR" dirty="0" smtClean="0">
                <a:effectLst/>
              </a:rPr>
              <a:t>formes</a:t>
            </a:r>
            <a:r>
              <a:rPr lang="fr-FR" b="1" dirty="0" smtClean="0">
                <a:effectLst/>
              </a:rPr>
              <a:t>)</a:t>
            </a:r>
          </a:p>
          <a:p>
            <a:r>
              <a:rPr lang="fr-FR" sz="2800" b="1" dirty="0" smtClean="0">
                <a:effectLst/>
              </a:rPr>
              <a:t>Programmation (</a:t>
            </a:r>
            <a:r>
              <a:rPr lang="fr-FR" dirty="0">
                <a:effectLst/>
              </a:rPr>
              <a:t>une étape importante du </a:t>
            </a:r>
            <a:r>
              <a:rPr lang="fr-FR" dirty="0">
                <a:effectLst/>
                <a:hlinkClick r:id="rId2" tooltip="Développement de logiciel"/>
              </a:rPr>
              <a:t>développement de logiciels</a:t>
            </a:r>
            <a:r>
              <a:rPr lang="fr-FR" dirty="0">
                <a:effectLst/>
              </a:rPr>
              <a:t> </a:t>
            </a:r>
            <a:r>
              <a:rPr lang="fr-FR" b="1" dirty="0" smtClean="0">
                <a:effectLst/>
              </a:rPr>
              <a:t>)</a:t>
            </a:r>
          </a:p>
          <a:p>
            <a:endParaRPr lang="fr-FR" b="1" dirty="0">
              <a:effectLst/>
            </a:endParaRPr>
          </a:p>
          <a:p>
            <a:endParaRPr lang="fr-FR" b="1" dirty="0" smtClean="0">
              <a:effectLst/>
            </a:endParaRPr>
          </a:p>
          <a:p>
            <a:endParaRPr lang="fr-FR" b="1" dirty="0" smtClean="0">
              <a:effectLst/>
            </a:endParaRPr>
          </a:p>
          <a:p>
            <a:endParaRPr lang="fr-FR" dirty="0"/>
          </a:p>
        </p:txBody>
      </p:sp>
    </p:spTree>
    <p:extLst>
      <p:ext uri="{BB962C8B-B14F-4D97-AF65-F5344CB8AC3E}">
        <p14:creationId xmlns:p14="http://schemas.microsoft.com/office/powerpoint/2010/main" val="826004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TM03457485[[fn=Maillage]]</Template>
  <TotalTime>73</TotalTime>
  <Words>97</Words>
  <Application>Microsoft Office PowerPoint</Application>
  <PresentationFormat>Personnalisé</PresentationFormat>
  <Paragraphs>28</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Maillage</vt:lpstr>
      <vt:lpstr>   PROGRAMMATION ORIENTée objet</vt:lpstr>
      <vt:lpstr>DEFINITION de poo</vt:lpstr>
      <vt:lpstr> liste des langages de programmation orientés objet </vt:lpstr>
      <vt:lpstr>Mots cles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du métier développeur multimédia</dc:title>
  <dc:creator>Stagiaire</dc:creator>
  <cp:lastModifiedBy>Utilisateur Windows</cp:lastModifiedBy>
  <cp:revision>9</cp:revision>
  <dcterms:created xsi:type="dcterms:W3CDTF">2019-10-18T09:46:23Z</dcterms:created>
  <dcterms:modified xsi:type="dcterms:W3CDTF">2019-11-21T13:51:04Z</dcterms:modified>
</cp:coreProperties>
</file>