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3668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7080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1954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419304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9520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51411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18422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80846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48254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19/09/2019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10796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1BD3D69-3ED0-4B9A-B4A3-4971FD65F41D}" type="datetimeFigureOut">
              <a:rPr lang="fr-FR" smtClean="0"/>
              <a:t>19/09/2019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66406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1BD3D69-3ED0-4B9A-B4A3-4971FD65F41D}" type="datetimeFigureOut">
              <a:rPr lang="fr-FR" smtClean="0"/>
              <a:t>19/09/2019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67906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1BD3D69-3ED0-4B9A-B4A3-4971FD65F41D}" type="datetimeFigureOut">
              <a:rPr lang="fr-FR" smtClean="0"/>
              <a:t>19/09/2019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73801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D3D69-3ED0-4B9A-B4A3-4971FD65F41D}" type="datetimeFigureOut">
              <a:rPr lang="fr-FR" smtClean="0"/>
              <a:t>19/09/2019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97903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BD3D69-3ED0-4B9A-B4A3-4971FD65F41D}" type="datetimeFigureOut">
              <a:rPr lang="fr-FR" smtClean="0"/>
              <a:t>19/09/2019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260351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BD3D69-3ED0-4B9A-B4A3-4971FD65F41D}" type="datetimeFigureOut">
              <a:rPr lang="fr-FR" smtClean="0"/>
              <a:t>19/09/2019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40483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D3D69-3ED0-4B9A-B4A3-4971FD65F41D}" type="datetimeFigureOut">
              <a:rPr lang="fr-FR" smtClean="0"/>
              <a:t>19/09/2019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67EB7E-79AE-4443-ADA5-CE8F04255E2B}" type="slidenum">
              <a:rPr lang="fr-FR" smtClean="0"/>
              <a:t>‹N°›</a:t>
            </a:fld>
            <a:endParaRPr lang="fr-FR"/>
          </a:p>
        </p:txBody>
      </p:sp>
    </p:spTree>
    <p:extLst>
      <p:ext uri="{BB962C8B-B14F-4D97-AF65-F5344CB8AC3E}">
        <p14:creationId xmlns:p14="http://schemas.microsoft.com/office/powerpoint/2010/main" val="364042776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2" y="685800"/>
            <a:ext cx="8001000" cy="1860848"/>
          </a:xfrm>
        </p:spPr>
        <p:txBody>
          <a:bodyPr>
            <a:normAutofit/>
          </a:bodyPr>
          <a:lstStyle/>
          <a:p>
            <a:pPr algn="l"/>
            <a:r>
              <a:rPr lang="fr-FR" sz="5400" dirty="0" smtClean="0">
                <a:ln w="0"/>
                <a:effectLst>
                  <a:outerShdw blurRad="38100" dist="25400" dir="5400000" algn="ctr" rotWithShape="0">
                    <a:srgbClr val="6E747A">
                      <a:alpha val="43000"/>
                    </a:srgbClr>
                  </a:outerShdw>
                </a:effectLst>
              </a:rPr>
              <a:t>Les types de données </a:t>
            </a:r>
            <a:br>
              <a:rPr lang="fr-FR" sz="5400" dirty="0" smtClean="0">
                <a:ln w="0"/>
                <a:effectLst>
                  <a:outerShdw blurRad="38100" dist="25400" dir="5400000" algn="ctr" rotWithShape="0">
                    <a:srgbClr val="6E747A">
                      <a:alpha val="43000"/>
                    </a:srgbClr>
                  </a:outerShdw>
                </a:effectLst>
              </a:rPr>
            </a:br>
            <a:r>
              <a:rPr lang="fr-FR" sz="5400" dirty="0" smtClean="0">
                <a:ln w="0"/>
                <a:effectLst>
                  <a:outerShdw blurRad="38100" dist="25400" dir="5400000" algn="ctr" rotWithShape="0">
                    <a:srgbClr val="6E747A">
                      <a:alpha val="43000"/>
                    </a:srgbClr>
                  </a:outerShdw>
                </a:effectLst>
              </a:rPr>
              <a:t>langage c</a:t>
            </a:r>
            <a:endParaRPr lang="fr-FR" sz="5400" dirty="0">
              <a:ln w="0"/>
              <a:effectLst>
                <a:outerShdw blurRad="38100" dist="25400" dir="5400000" algn="ctr" rotWithShape="0">
                  <a:srgbClr val="6E747A">
                    <a:alpha val="43000"/>
                  </a:srgbClr>
                </a:outerShdw>
              </a:effectLst>
            </a:endParaRPr>
          </a:p>
        </p:txBody>
      </p:sp>
      <p:sp>
        <p:nvSpPr>
          <p:cNvPr id="3" name="Sous-titre 2"/>
          <p:cNvSpPr>
            <a:spLocks noGrp="1"/>
          </p:cNvSpPr>
          <p:nvPr>
            <p:ph type="subTitle" idx="1"/>
          </p:nvPr>
        </p:nvSpPr>
        <p:spPr>
          <a:xfrm>
            <a:off x="801244" y="2914243"/>
            <a:ext cx="7766936" cy="2734527"/>
          </a:xfrm>
        </p:spPr>
        <p:txBody>
          <a:bodyPr>
            <a:noAutofit/>
          </a:bodyPr>
          <a:lstStyle/>
          <a:p>
            <a:pPr marL="342900" indent="-342900" algn="l">
              <a:buFont typeface="Arial" panose="020B0604020202020204" pitchFamily="34" charset="0"/>
              <a:buChar char="•"/>
            </a:pPr>
            <a:r>
              <a:rPr lang="fr-FR" sz="2400" b="1" dirty="0"/>
              <a:t>Le C est un langage typé </a:t>
            </a:r>
            <a:r>
              <a:rPr lang="fr-FR" sz="2400" b="1" dirty="0" smtClean="0"/>
              <a:t>statiquement: </a:t>
            </a:r>
            <a:r>
              <a:rPr lang="fr-FR" sz="2400" b="1" dirty="0"/>
              <a:t>chaque variable, chaque constante et chaque expression, a un type défini à la compilation. </a:t>
            </a:r>
          </a:p>
        </p:txBody>
      </p:sp>
    </p:spTree>
    <p:extLst>
      <p:ext uri="{BB962C8B-B14F-4D97-AF65-F5344CB8AC3E}">
        <p14:creationId xmlns:p14="http://schemas.microsoft.com/office/powerpoint/2010/main" val="1597545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4673" y="660875"/>
            <a:ext cx="9129166" cy="1320800"/>
          </a:xfrm>
        </p:spPr>
        <p:txBody>
          <a:bodyPr>
            <a:normAutofit/>
          </a:bodyPr>
          <a:lstStyle/>
          <a:p>
            <a:r>
              <a:rPr lang="fr-FR" sz="4000" b="1" u="sng" dirty="0">
                <a:effectLst>
                  <a:outerShdw blurRad="38100" dist="38100" dir="2700000" algn="tl">
                    <a:srgbClr val="000000">
                      <a:alpha val="43137"/>
                    </a:srgbClr>
                  </a:outerShdw>
                </a:effectLst>
              </a:rPr>
              <a:t>Les données manipulées en langage C </a:t>
            </a:r>
          </a:p>
        </p:txBody>
      </p:sp>
      <p:sp>
        <p:nvSpPr>
          <p:cNvPr id="3" name="Espace réservé du contenu 2"/>
          <p:cNvSpPr>
            <a:spLocks noGrp="1"/>
          </p:cNvSpPr>
          <p:nvPr>
            <p:ph idx="1"/>
          </p:nvPr>
        </p:nvSpPr>
        <p:spPr/>
        <p:txBody>
          <a:bodyPr/>
          <a:lstStyle/>
          <a:p>
            <a:pPr marL="0" indent="0">
              <a:buNone/>
            </a:pPr>
            <a:r>
              <a:rPr lang="fr-FR" dirty="0"/>
              <a:t>Les données manipulées en langage C sont typées, c'est-à-dire que pour chaque donnée que l'on utilise </a:t>
            </a:r>
            <a:r>
              <a:rPr lang="fr-FR" u="sng" dirty="0"/>
              <a:t>(dans les variables par </a:t>
            </a:r>
            <a:r>
              <a:rPr lang="fr-FR" u="sng" dirty="0" smtClean="0"/>
              <a:t>exemple)</a:t>
            </a:r>
            <a:r>
              <a:rPr lang="fr-FR" dirty="0" smtClean="0"/>
              <a:t> il </a:t>
            </a:r>
            <a:r>
              <a:rPr lang="fr-FR" dirty="0"/>
              <a:t>faut préciser le type de donnée, ce qui permet de connaître l'occupation mémoire </a:t>
            </a:r>
            <a:r>
              <a:rPr lang="fr-FR" u="sng" dirty="0"/>
              <a:t>(le nombre </a:t>
            </a:r>
            <a:r>
              <a:rPr lang="fr-FR" u="sng" dirty="0" smtClean="0"/>
              <a:t>d'octets)</a:t>
            </a:r>
            <a:r>
              <a:rPr lang="fr-FR" dirty="0" smtClean="0"/>
              <a:t> de </a:t>
            </a:r>
            <a:r>
              <a:rPr lang="fr-FR" dirty="0"/>
              <a:t>la donnée ainsi que sa représentation </a:t>
            </a:r>
            <a:r>
              <a:rPr lang="fr-FR" dirty="0" smtClean="0"/>
              <a:t>:</a:t>
            </a:r>
          </a:p>
          <a:p>
            <a:r>
              <a:rPr lang="fr-FR" b="1" u="sng" dirty="0">
                <a:effectLst>
                  <a:outerShdw blurRad="38100" dist="38100" dir="2700000" algn="tl">
                    <a:srgbClr val="000000">
                      <a:alpha val="43137"/>
                    </a:srgbClr>
                  </a:outerShdw>
                </a:effectLst>
              </a:rPr>
              <a:t>des nombres : </a:t>
            </a:r>
            <a:r>
              <a:rPr lang="fr-FR" dirty="0"/>
              <a:t>entiers </a:t>
            </a:r>
            <a:r>
              <a:rPr lang="fr-FR" dirty="0" smtClean="0"/>
              <a:t>(Int) </a:t>
            </a:r>
            <a:r>
              <a:rPr lang="fr-FR" dirty="0"/>
              <a:t>ou réels, c'est-à-dire à virgules (float) </a:t>
            </a:r>
            <a:r>
              <a:rPr lang="fr-FR" dirty="0" smtClean="0"/>
              <a:t>.</a:t>
            </a:r>
          </a:p>
          <a:p>
            <a:r>
              <a:rPr lang="fr-FR" b="1" u="sng" dirty="0" smtClean="0">
                <a:effectLst>
                  <a:outerShdw blurRad="38100" dist="38100" dir="2700000" algn="tl">
                    <a:srgbClr val="000000">
                      <a:alpha val="43137"/>
                    </a:srgbClr>
                  </a:outerShdw>
                </a:effectLst>
              </a:rPr>
              <a:t>des pointeurs (pointer) : </a:t>
            </a:r>
            <a:r>
              <a:rPr lang="fr-FR" dirty="0" smtClean="0"/>
              <a:t>permettent de stocker l'adresse d'une autre donnée, ils « pointent » vers une autre donnée.</a:t>
            </a:r>
            <a:endParaRPr lang="fr-FR" dirty="0"/>
          </a:p>
        </p:txBody>
      </p:sp>
    </p:spTree>
    <p:extLst>
      <p:ext uri="{BB962C8B-B14F-4D97-AF65-F5344CB8AC3E}">
        <p14:creationId xmlns:p14="http://schemas.microsoft.com/office/powerpoint/2010/main" val="358075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a:effectLst>
                  <a:outerShdw blurRad="38100" dist="38100" dir="2700000" algn="tl">
                    <a:srgbClr val="000000">
                      <a:alpha val="43137"/>
                    </a:srgbClr>
                  </a:outerShdw>
                </a:effectLst>
              </a:rPr>
              <a:t>Nombre </a:t>
            </a:r>
            <a:r>
              <a:rPr lang="fr-FR" sz="4000" b="1" u="sng" dirty="0" smtClean="0">
                <a:effectLst>
                  <a:outerShdw blurRad="38100" dist="38100" dir="2700000" algn="tl">
                    <a:srgbClr val="000000">
                      <a:alpha val="43137"/>
                    </a:srgbClr>
                  </a:outerShdw>
                </a:effectLst>
              </a:rPr>
              <a:t>Entiers:</a:t>
            </a:r>
            <a:endParaRPr lang="fr-FR" sz="4000"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smtClean="0"/>
              <a:t>Nombre </a:t>
            </a:r>
            <a:r>
              <a:rPr lang="fr-FR" dirty="0"/>
              <a:t>entier (</a:t>
            </a:r>
            <a:r>
              <a:rPr lang="fr-FR" dirty="0" err="1"/>
              <a:t>int</a:t>
            </a:r>
            <a:r>
              <a:rPr lang="fr-FR" dirty="0"/>
              <a:t>) Un nombre entier est un nombre sans virgule qui peut être exprimé dans différentes bases </a:t>
            </a:r>
            <a:r>
              <a:rPr lang="fr-FR" dirty="0" smtClean="0"/>
              <a:t>:</a:t>
            </a:r>
          </a:p>
          <a:p>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Base décimale : </a:t>
            </a:r>
            <a:r>
              <a:rPr lang="fr-FR" dirty="0"/>
              <a:t>l'entier est représenté par une suite de chiffres unitaires (de 0 à 9) ne devant pas commencer par le chiffre </a:t>
            </a:r>
            <a:r>
              <a:rPr lang="fr-FR" dirty="0" smtClean="0"/>
              <a:t>0.</a:t>
            </a:r>
          </a:p>
          <a:p>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Base hexadécimale </a:t>
            </a:r>
            <a:r>
              <a:rPr lang="fr-FR" dirty="0"/>
              <a:t>: l'entier est représenté par une suite d'unités (de 0 à 9 ou de A à F (ou a à f)) devant commencer par 0x ou </a:t>
            </a:r>
            <a:r>
              <a:rPr lang="fr-FR" dirty="0" smtClean="0"/>
              <a:t>0X.</a:t>
            </a:r>
          </a:p>
          <a:p>
            <a:r>
              <a:rPr lang="fr-FR" dirty="0" smtClean="0"/>
              <a:t> </a:t>
            </a:r>
            <a:r>
              <a:rPr lang="fr-FR" dirty="0">
                <a:effectLst>
                  <a:outerShdw blurRad="38100" dist="38100" dir="2700000" algn="tl">
                    <a:srgbClr val="000000">
                      <a:alpha val="43137"/>
                    </a:srgbClr>
                  </a:outerShdw>
                </a:effectLst>
              </a:rPr>
              <a:t>Base octale : </a:t>
            </a:r>
            <a:r>
              <a:rPr lang="fr-FR" dirty="0"/>
              <a:t>l'entier est représenté par une suite d'unités (incluant uniquement des </a:t>
            </a:r>
            <a:r>
              <a:rPr lang="fr-FR" dirty="0" smtClean="0"/>
              <a:t>chiffres </a:t>
            </a:r>
            <a:r>
              <a:rPr lang="fr-FR" dirty="0"/>
              <a:t>de 0 à 7) devant commencer par </a:t>
            </a:r>
            <a:r>
              <a:rPr lang="fr-FR" dirty="0" smtClean="0"/>
              <a:t>0.</a:t>
            </a:r>
            <a:endParaRPr lang="fr-FR" dirty="0"/>
          </a:p>
        </p:txBody>
      </p:sp>
    </p:spTree>
    <p:extLst>
      <p:ext uri="{BB962C8B-B14F-4D97-AF65-F5344CB8AC3E}">
        <p14:creationId xmlns:p14="http://schemas.microsoft.com/office/powerpoint/2010/main" val="197083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effectLst>
                  <a:outerShdw blurRad="38100" dist="38100" dir="2700000" algn="tl">
                    <a:srgbClr val="000000">
                      <a:alpha val="43137"/>
                    </a:srgbClr>
                  </a:outerShdw>
                </a:effectLst>
              </a:rPr>
              <a:t>Nombre à </a:t>
            </a:r>
            <a:r>
              <a:rPr lang="fr-FR" b="1" u="sng" dirty="0" smtClean="0">
                <a:effectLst>
                  <a:outerShdw blurRad="38100" dist="38100" dir="2700000" algn="tl">
                    <a:srgbClr val="000000">
                      <a:alpha val="43137"/>
                    </a:srgbClr>
                  </a:outerShdw>
                </a:effectLst>
              </a:rPr>
              <a:t>virgule:</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a:t>Un nombre à virgule flottante est un nombre à virgule, il peut toutefois être représenté de différentes façons :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entier </a:t>
            </a:r>
            <a:r>
              <a:rPr lang="fr-FR" dirty="0" smtClean="0">
                <a:effectLst>
                  <a:outerShdw blurRad="38100" dist="38100" dir="2700000" algn="tl">
                    <a:srgbClr val="000000">
                      <a:alpha val="43137"/>
                    </a:srgbClr>
                  </a:outerShdw>
                </a:effectLst>
              </a:rPr>
              <a:t>décimal: </a:t>
            </a:r>
            <a:r>
              <a:rPr lang="fr-FR" dirty="0"/>
              <a:t>895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nombre comportant un point (et non une virgule</a:t>
            </a:r>
            <a:r>
              <a:rPr lang="fr-FR" dirty="0" smtClean="0">
                <a:effectLst>
                  <a:outerShdw blurRad="38100" dist="38100" dir="2700000" algn="tl">
                    <a:srgbClr val="000000">
                      <a:alpha val="43137"/>
                    </a:srgbClr>
                  </a:outerShdw>
                </a:effectLst>
              </a:rPr>
              <a:t>): </a:t>
            </a:r>
            <a:r>
              <a:rPr lang="fr-FR" dirty="0"/>
              <a:t>845.32 </a:t>
            </a:r>
            <a:endParaRPr lang="fr-FR" dirty="0" smtClean="0"/>
          </a:p>
          <a:p>
            <a:r>
              <a:rPr lang="fr-FR" dirty="0" smtClean="0">
                <a:effectLst>
                  <a:outerShdw blurRad="38100" dist="38100" dir="2700000" algn="tl">
                    <a:srgbClr val="000000">
                      <a:alpha val="43137"/>
                    </a:srgbClr>
                  </a:outerShdw>
                </a:effectLst>
              </a:rPr>
              <a:t>une fraction: </a:t>
            </a:r>
            <a:r>
              <a:rPr lang="fr-FR" dirty="0"/>
              <a:t>27/11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nombre exponentiel</a:t>
            </a:r>
            <a:r>
              <a:rPr lang="fr-FR" dirty="0"/>
              <a:t>, c'est-à-dire </a:t>
            </a:r>
            <a:r>
              <a:rPr lang="fr-FR" dirty="0" smtClean="0"/>
              <a:t>un </a:t>
            </a:r>
            <a:r>
              <a:rPr lang="fr-FR" dirty="0"/>
              <a:t>nombre (éventuellement à virgule) suivi de la lettre e (ou E), puis d'un entier correspondant à la puissance de </a:t>
            </a:r>
            <a:r>
              <a:rPr lang="fr-FR" dirty="0" smtClean="0"/>
              <a:t>10: </a:t>
            </a:r>
            <a:r>
              <a:rPr lang="fr-FR" dirty="0"/>
              <a:t>2.75e-2 </a:t>
            </a:r>
            <a:r>
              <a:rPr lang="fr-FR" dirty="0" smtClean="0"/>
              <a:t> </a:t>
            </a:r>
            <a:r>
              <a:rPr lang="fr-FR" dirty="0" smtClean="0">
                <a:effectLst>
                  <a:outerShdw blurRad="38100" dist="38100" dir="2700000" algn="tl">
                    <a:srgbClr val="000000">
                      <a:alpha val="43137"/>
                    </a:srgbClr>
                  </a:outerShdw>
                </a:effectLst>
              </a:rPr>
              <a:t>/</a:t>
            </a:r>
            <a:r>
              <a:rPr lang="fr-FR" dirty="0" smtClean="0"/>
              <a:t> 35.8E+10  </a:t>
            </a:r>
            <a:r>
              <a:rPr lang="fr-FR" i="1" dirty="0" smtClean="0">
                <a:effectLst>
                  <a:outerShdw blurRad="38100" dist="38100" dir="2700000" algn="tl">
                    <a:srgbClr val="000000">
                      <a:alpha val="43137"/>
                    </a:srgbClr>
                  </a:outerShdw>
                </a:effectLst>
              </a:rPr>
              <a:t>/</a:t>
            </a:r>
            <a:r>
              <a:rPr lang="fr-FR" dirty="0" smtClean="0"/>
              <a:t> </a:t>
            </a:r>
            <a:r>
              <a:rPr lang="fr-FR" dirty="0"/>
              <a:t>.25e-2</a:t>
            </a:r>
          </a:p>
        </p:txBody>
      </p:sp>
    </p:spTree>
    <p:extLst>
      <p:ext uri="{BB962C8B-B14F-4D97-AF65-F5344CB8AC3E}">
        <p14:creationId xmlns:p14="http://schemas.microsoft.com/office/powerpoint/2010/main" val="4225899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150834"/>
          </a:xfrm>
        </p:spPr>
        <p:txBody>
          <a:bodyPr/>
          <a:lstStyle/>
          <a:p>
            <a:r>
              <a:rPr lang="fr-FR" b="1" u="sng" dirty="0">
                <a:effectLst>
                  <a:outerShdw blurRad="38100" dist="38100" dir="2700000" algn="tl">
                    <a:srgbClr val="000000">
                      <a:alpha val="43137"/>
                    </a:srgbClr>
                  </a:outerShdw>
                </a:effectLst>
              </a:rPr>
              <a:t>Caractère (char</a:t>
            </a:r>
            <a:r>
              <a:rPr lang="fr-FR" b="1" u="sng" dirty="0" smtClean="0">
                <a:effectLst>
                  <a:outerShdw blurRad="38100" dist="38100" dir="2700000" algn="tl">
                    <a:srgbClr val="000000">
                      <a:alpha val="43137"/>
                    </a:srgbClr>
                  </a:outerShdw>
                </a:effectLst>
              </a:rPr>
              <a:t>):</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677334" y="1972582"/>
            <a:ext cx="8596668" cy="3880773"/>
          </a:xfrm>
        </p:spPr>
        <p:txBody>
          <a:bodyPr>
            <a:normAutofit/>
          </a:bodyPr>
          <a:lstStyle/>
          <a:p>
            <a:r>
              <a:rPr lang="fr-FR" dirty="0" smtClean="0"/>
              <a:t>Le </a:t>
            </a:r>
            <a:r>
              <a:rPr lang="fr-FR" dirty="0"/>
              <a:t>type char (provenant de l'anglais </a:t>
            </a:r>
            <a:r>
              <a:rPr lang="fr-FR" dirty="0" smtClean="0"/>
              <a:t>caractère) </a:t>
            </a:r>
            <a:r>
              <a:rPr lang="fr-FR" dirty="0"/>
              <a:t>permet de stocker la valeur ASCII d'un caractère, c'est-à-dire un nombre entier </a:t>
            </a:r>
            <a:r>
              <a:rPr lang="fr-FR" dirty="0" smtClean="0"/>
              <a:t>! </a:t>
            </a:r>
          </a:p>
          <a:p>
            <a:r>
              <a:rPr lang="fr-FR" dirty="0" smtClean="0"/>
              <a:t> </a:t>
            </a:r>
            <a:r>
              <a:rPr lang="fr-FR" dirty="0"/>
              <a:t>Par défaut les nombres sont signés, cela signifie qu'ils comportent un signe. Pour stocker l'information concernant le signe (en binaire), les ordinateurs utilisent le complément à </a:t>
            </a:r>
            <a:r>
              <a:rPr lang="fr-FR" dirty="0" smtClean="0"/>
              <a:t>deux</a:t>
            </a:r>
          </a:p>
          <a:p>
            <a:r>
              <a:rPr lang="fr-FR" dirty="0" smtClean="0"/>
              <a:t>Si </a:t>
            </a:r>
            <a:r>
              <a:rPr lang="fr-FR" dirty="0"/>
              <a:t>jamais on désire par exemple stocker la lettre B (son code ASCII est 66), on pourra définir cette donnée soit par le nombre 66, soit en notant 'B' où les apostrophes simples signifient code ascii de... </a:t>
            </a:r>
            <a:endParaRPr lang="fr-FR" dirty="0" smtClean="0"/>
          </a:p>
          <a:p>
            <a:r>
              <a:rPr lang="fr-FR" dirty="0" smtClean="0"/>
              <a:t>Il </a:t>
            </a:r>
            <a:r>
              <a:rPr lang="fr-FR" dirty="0"/>
              <a:t>n'existe pas de type de données pour les chaînes de caractères (suite de caractères) en langage C. Pour créer une chaîne de caractères on utilisera donc des tableaux contenant dans chacune de ses cases un caractère...</a:t>
            </a:r>
          </a:p>
        </p:txBody>
      </p:sp>
    </p:spTree>
    <p:extLst>
      <p:ext uri="{BB962C8B-B14F-4D97-AF65-F5344CB8AC3E}">
        <p14:creationId xmlns:p14="http://schemas.microsoft.com/office/powerpoint/2010/main" val="248973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419" b="1" u="sng" dirty="0" smtClean="0">
                <a:effectLst>
                  <a:outerShdw blurRad="38100" dist="38100" dir="2700000" algn="tl">
                    <a:srgbClr val="000000">
                      <a:alpha val="43137"/>
                    </a:srgbClr>
                  </a:outerShdw>
                </a:effectLst>
              </a:rPr>
              <a:t>Des exmples des type de donnee</a:t>
            </a:r>
            <a:r>
              <a:rPr lang="es-419" dirty="0" smtClean="0"/>
              <a:t>:</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40" y="2480648"/>
            <a:ext cx="9482655" cy="2142626"/>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6762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470</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Trebuchet MS</vt:lpstr>
      <vt:lpstr>Wingdings</vt:lpstr>
      <vt:lpstr>Wingdings 3</vt:lpstr>
      <vt:lpstr>Facette</vt:lpstr>
      <vt:lpstr>Les types de données  langage c</vt:lpstr>
      <vt:lpstr>Les données manipulées en langage C </vt:lpstr>
      <vt:lpstr>Nombre Entiers:</vt:lpstr>
      <vt:lpstr>Nombre à virgule:</vt:lpstr>
      <vt:lpstr>Caractère (char):</vt:lpstr>
      <vt:lpstr>Des exmples des type de donnee: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types de données  langage c</dc:title>
  <dc:creator>Yapac 96</dc:creator>
  <cp:lastModifiedBy>Yapac 96</cp:lastModifiedBy>
  <cp:revision>7</cp:revision>
  <dcterms:created xsi:type="dcterms:W3CDTF">2019-09-19T13:29:44Z</dcterms:created>
  <dcterms:modified xsi:type="dcterms:W3CDTF">2019-09-19T14:37:35Z</dcterms:modified>
</cp:coreProperties>
</file>