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2349F69-6D36-4E74-AB65-37E53D3FA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68036"/>
            <a:ext cx="8676222" cy="2189019"/>
          </a:xfrm>
        </p:spPr>
        <p:txBody>
          <a:bodyPr/>
          <a:lstStyle/>
          <a:p>
            <a:r>
              <a:rPr lang="fr-FR" dirty="0">
                <a:effectLst/>
              </a:rPr>
              <a:t> </a:t>
            </a:r>
            <a:r>
              <a:rPr lang="fr-FR" dirty="0" smtClean="0">
                <a:effectLst/>
              </a:rPr>
              <a:t/>
            </a:r>
            <a:br>
              <a:rPr lang="fr-FR" dirty="0" smtClean="0">
                <a:effectLst/>
              </a:rPr>
            </a:br>
            <a:r>
              <a:rPr lang="fr-FR" dirty="0" smtClean="0">
                <a:effectLst/>
              </a:rPr>
              <a:t> </a:t>
            </a:r>
            <a:r>
              <a:rPr lang="fr-FR" dirty="0" smtClean="0">
                <a:solidFill>
                  <a:srgbClr val="FFC000"/>
                </a:solidFill>
                <a:effectLst/>
              </a:rPr>
              <a:t>structure de données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7687AE34-EB22-4219-A638-F53271473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FFC000"/>
                </a:solidFill>
              </a:rPr>
              <a:t>Réalisé par</a:t>
            </a:r>
            <a:r>
              <a:rPr lang="fr-FR" sz="4000" dirty="0"/>
              <a:t>: Rim chaaibi</a:t>
            </a:r>
          </a:p>
        </p:txBody>
      </p:sp>
    </p:spTree>
    <p:extLst>
      <p:ext uri="{BB962C8B-B14F-4D97-AF65-F5344CB8AC3E}">
        <p14:creationId xmlns:p14="http://schemas.microsoft.com/office/powerpoint/2010/main" val="9921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D0301A6-9373-4D41-B810-E72DEB04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 smtClean="0">
                <a:solidFill>
                  <a:srgbClr val="FFC000"/>
                </a:solidFill>
              </a:rPr>
              <a:t>DEFINITION</a:t>
            </a:r>
            <a:endParaRPr lang="fr-FR" sz="4400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B9B5965-AB2F-491B-B7B4-A98027E70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b="1" dirty="0">
                <a:effectLst/>
              </a:rPr>
              <a:t>Le principe de base d'une structure de </a:t>
            </a:r>
            <a:r>
              <a:rPr lang="fr-FR" sz="3200" b="1" dirty="0" smtClean="0">
                <a:effectLst/>
              </a:rPr>
              <a:t>données</a:t>
            </a:r>
            <a:r>
              <a:rPr lang="fr-FR" sz="3200" dirty="0">
                <a:effectLst/>
              </a:rPr>
              <a:t>:</a:t>
            </a:r>
            <a:r>
              <a:rPr lang="fr-FR" sz="3200" dirty="0" smtClean="0">
                <a:effectLst/>
              </a:rPr>
              <a:t> </a:t>
            </a:r>
            <a:r>
              <a:rPr lang="fr-FR" sz="3200" dirty="0">
                <a:effectLst/>
              </a:rPr>
              <a:t>c'est de stocker des éléments auxquels le programmeur veut pouvoir accéder plus tard. On appelle les différentes utilisations possibles de la structure de données des </a:t>
            </a:r>
            <a:r>
              <a:rPr lang="fr-FR" sz="3200" i="1" dirty="0">
                <a:effectLst/>
              </a:rPr>
              <a:t>opérations</a:t>
            </a:r>
            <a:r>
              <a:rPr lang="fr-FR" sz="3200" dirty="0">
                <a:effectLst/>
              </a:rPr>
              <a:t>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7718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437882"/>
            <a:ext cx="9905998" cy="133940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300" dirty="0">
                <a:solidFill>
                  <a:srgbClr val="FFC000"/>
                </a:solidFill>
                <a:effectLst/>
              </a:rPr>
              <a:t>Tableaux</a:t>
            </a:r>
            <a:r>
              <a:rPr lang="fr-FR" b="1" dirty="0">
                <a:effectLst/>
              </a:rPr>
              <a:t/>
            </a:r>
            <a:br>
              <a:rPr lang="fr-FR" b="1" dirty="0">
                <a:effectLst/>
              </a:rPr>
            </a:br>
            <a:r>
              <a:rPr lang="fr-FR" b="1" dirty="0">
                <a:solidFill>
                  <a:srgbClr val="FFC000"/>
                </a:solidFill>
                <a:effectLst/>
              </a:rPr>
              <a:t/>
            </a:r>
            <a:br>
              <a:rPr lang="fr-FR" b="1" dirty="0">
                <a:solidFill>
                  <a:srgbClr val="FFC000"/>
                </a:solidFill>
                <a:effectLst/>
              </a:rPr>
            </a:b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5916" y="1313645"/>
            <a:ext cx="10274678" cy="4520485"/>
          </a:xfrm>
        </p:spPr>
        <p:txBody>
          <a:bodyPr>
            <a:normAutofit/>
          </a:bodyPr>
          <a:lstStyle/>
          <a:p>
            <a:r>
              <a:rPr lang="fr-FR" sz="2800" dirty="0">
                <a:effectLst/>
              </a:rPr>
              <a:t>Le tableau est sans doute la structure de données la plus courante, du moins dans les langages dérivés ou inspirés par le langage </a:t>
            </a:r>
            <a:r>
              <a:rPr lang="fr-FR" sz="2800" i="1" dirty="0">
                <a:effectLst/>
              </a:rPr>
              <a:t>C</a:t>
            </a:r>
            <a:r>
              <a:rPr lang="fr-FR" sz="2800" dirty="0">
                <a:effectLst/>
              </a:rPr>
              <a:t>.</a:t>
            </a:r>
          </a:p>
          <a:p>
            <a:r>
              <a:rPr lang="fr-FR" sz="2800" dirty="0">
                <a:effectLst/>
              </a:rPr>
              <a:t>Le principe d'un tableau est très simple : on stocke les éléments dans des cases, chaque case étant étiquetée d'un numéro (généralement appelé </a:t>
            </a:r>
            <a:r>
              <a:rPr lang="fr-FR" sz="2800" i="1" dirty="0">
                <a:effectLst/>
              </a:rPr>
              <a:t>indice</a:t>
            </a:r>
            <a:r>
              <a:rPr lang="fr-FR" sz="2800" dirty="0">
                <a:effectLst/>
              </a:rPr>
              <a:t>). Pour accéder à un élément particulier d'un tableau, on donne son indice</a:t>
            </a:r>
            <a:r>
              <a:rPr lang="fr-FR" sz="2800" dirty="0" smtClean="0">
                <a:effectLst/>
              </a:rPr>
              <a:t>.</a:t>
            </a:r>
            <a:endParaRPr lang="fr-FR" sz="2800" dirty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05" y="5950038"/>
            <a:ext cx="4095750" cy="63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6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8338" y="837126"/>
            <a:ext cx="10339073" cy="108182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900" dirty="0">
                <a:solidFill>
                  <a:srgbClr val="FFC000"/>
                </a:solidFill>
                <a:effectLst/>
              </a:rPr>
              <a:t>Listes</a:t>
            </a:r>
            <a:r>
              <a:rPr lang="fr-FR" dirty="0">
                <a:solidFill>
                  <a:srgbClr val="FFC000"/>
                </a:solidFill>
                <a:effectLst/>
              </a:rPr>
              <a:t/>
            </a:r>
            <a:br>
              <a:rPr lang="fr-FR" dirty="0">
                <a:solidFill>
                  <a:srgbClr val="FFC000"/>
                </a:solidFill>
                <a:effectLst/>
              </a:rPr>
            </a:br>
            <a:r>
              <a:rPr lang="fr-FR" dirty="0">
                <a:solidFill>
                  <a:srgbClr val="FFC000"/>
                </a:solidFill>
                <a:effectLst/>
              </a:rPr>
              <a:t/>
            </a:r>
            <a:br>
              <a:rPr lang="fr-FR" dirty="0">
                <a:solidFill>
                  <a:srgbClr val="FFC000"/>
                </a:solidFill>
                <a:effectLst/>
              </a:rPr>
            </a:b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5503" y="1739855"/>
            <a:ext cx="9905998" cy="2060620"/>
          </a:xfrm>
        </p:spPr>
        <p:txBody>
          <a:bodyPr>
            <a:noAutofit/>
          </a:bodyPr>
          <a:lstStyle/>
          <a:p>
            <a:r>
              <a:rPr lang="fr-FR" sz="2400" b="1" i="1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Montserrat"/>
              </a:rPr>
              <a:t>La liste </a:t>
            </a:r>
            <a:r>
              <a:rPr lang="fr-FR" sz="2400" dirty="0">
                <a:effectLst/>
                <a:latin typeface="Montserrat"/>
              </a:rPr>
              <a:t>est une structure de données extrêmement utilisée. En particulier, elle a joué un rôle majeur dans le langage </a:t>
            </a:r>
            <a:r>
              <a:rPr lang="fr-FR" sz="2400" i="1" dirty="0">
                <a:effectLst/>
                <a:latin typeface="Montserrat"/>
              </a:rPr>
              <a:t>Lisp</a:t>
            </a:r>
            <a:r>
              <a:rPr lang="fr-FR" sz="2400" dirty="0">
                <a:effectLst/>
                <a:latin typeface="Montserrat"/>
              </a:rPr>
              <a:t> et reste très présente dans les nombreux langages qui s'en sont inspirés.</a:t>
            </a:r>
            <a:endParaRPr lang="fr-F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66" y="3863661"/>
            <a:ext cx="5088698" cy="145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2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03032"/>
            <a:ext cx="9905998" cy="1532586"/>
          </a:xfrm>
        </p:spPr>
        <p:txBody>
          <a:bodyPr/>
          <a:lstStyle/>
          <a:p>
            <a:pPr algn="ctr"/>
            <a:r>
              <a:rPr lang="fr-FR" dirty="0" err="1" smtClean="0">
                <a:solidFill>
                  <a:srgbClr val="FFC000"/>
                </a:solidFill>
              </a:rPr>
              <a:t>Implémention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67170" y="1171978"/>
            <a:ext cx="9905998" cy="2859110"/>
          </a:xfrm>
        </p:spPr>
        <p:txBody>
          <a:bodyPr/>
          <a:lstStyle/>
          <a:p>
            <a:r>
              <a:rPr lang="fr-FR" dirty="0">
                <a:effectLst/>
                <a:latin typeface="Montserrat"/>
              </a:rPr>
              <a:t>la représentation des listes chainées dépend beaucoup des langages de programmation. Dans les langages fonctionnels, ce type est déjà défini (par exemple en </a:t>
            </a:r>
            <a:r>
              <a:rPr lang="fr-FR" dirty="0" err="1">
                <a:effectLst/>
                <a:latin typeface="Montserrat"/>
              </a:rPr>
              <a:t>Caml</a:t>
            </a:r>
            <a:r>
              <a:rPr lang="fr-FR" dirty="0">
                <a:effectLst/>
                <a:latin typeface="Montserrat"/>
              </a:rPr>
              <a:t> on note [] la liste vide et </a:t>
            </a:r>
            <a:r>
              <a:rPr lang="fr-FR" dirty="0" err="1">
                <a:effectLst/>
                <a:latin typeface="Montserrat"/>
              </a:rPr>
              <a:t>tete</a:t>
            </a:r>
            <a:r>
              <a:rPr lang="fr-FR" dirty="0">
                <a:effectLst/>
                <a:latin typeface="Montserrat"/>
              </a:rPr>
              <a:t>::queue la cellule dont la tête est </a:t>
            </a:r>
            <a:r>
              <a:rPr lang="fr-FR" dirty="0" err="1">
                <a:effectLst/>
                <a:latin typeface="Montserrat"/>
              </a:rPr>
              <a:t>tete</a:t>
            </a:r>
            <a:r>
              <a:rPr lang="fr-FR" dirty="0">
                <a:effectLst/>
                <a:latin typeface="Montserrat"/>
              </a:rPr>
              <a:t> et la queue </a:t>
            </a:r>
            <a:r>
              <a:rPr lang="fr-FR" dirty="0" err="1">
                <a:effectLst/>
                <a:latin typeface="Montserrat"/>
              </a:rPr>
              <a:t>queue</a:t>
            </a:r>
            <a:r>
              <a:rPr lang="fr-FR" dirty="0">
                <a:effectLst/>
                <a:latin typeface="Montserrat"/>
              </a:rPr>
              <a:t>. En C, il faut le construire soi-même. On utilise une représentation très classique : une structure pour les cellules, et le pointeur NULL pour la liste vide :</a:t>
            </a:r>
          </a:p>
          <a:p>
            <a:r>
              <a:rPr lang="fr-FR" i="1" dirty="0" err="1">
                <a:solidFill>
                  <a:srgbClr val="66D9EF"/>
                </a:solidFill>
                <a:effectLst/>
                <a:latin typeface="Monaco"/>
              </a:rPr>
              <a:t>struct</a:t>
            </a:r>
            <a:r>
              <a:rPr lang="fr-FR" dirty="0">
                <a:solidFill>
                  <a:srgbClr val="F8F8F2"/>
                </a:solidFill>
                <a:effectLst/>
                <a:latin typeface="Monaco"/>
              </a:rPr>
              <a:t> </a:t>
            </a:r>
            <a:r>
              <a:rPr lang="fr-FR" dirty="0" err="1">
                <a:solidFill>
                  <a:srgbClr val="F8F8F2"/>
                </a:solidFill>
                <a:effectLst/>
                <a:latin typeface="Monaco"/>
              </a:rPr>
              <a:t>list</a:t>
            </a:r>
            <a:endParaRPr lang="fr-FR" dirty="0">
              <a:solidFill>
                <a:srgbClr val="F8F8F2"/>
              </a:solidFill>
              <a:effectLst/>
              <a:latin typeface="Monaco"/>
            </a:endParaRPr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345" y="4281050"/>
            <a:ext cx="2533851" cy="1390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Espace réservé du contenu 3" descr="Captur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07" y="3902300"/>
            <a:ext cx="7246272" cy="2730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60</TotalTime>
  <Words>119</Words>
  <Application>Microsoft Office PowerPoint</Application>
  <PresentationFormat>Personnalisé</PresentationFormat>
  <Paragraphs>12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Maillage</vt:lpstr>
      <vt:lpstr>   structure de données</vt:lpstr>
      <vt:lpstr>DEFINITION</vt:lpstr>
      <vt:lpstr>Tableaux  </vt:lpstr>
      <vt:lpstr>Listes  </vt:lpstr>
      <vt:lpstr>Implémention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du métier développeur multimédia</dc:title>
  <dc:creator>Stagiaire</dc:creator>
  <cp:lastModifiedBy>Utilisateur Windows</cp:lastModifiedBy>
  <cp:revision>8</cp:revision>
  <dcterms:created xsi:type="dcterms:W3CDTF">2019-10-18T09:46:23Z</dcterms:created>
  <dcterms:modified xsi:type="dcterms:W3CDTF">2019-11-07T13:57:45Z</dcterms:modified>
</cp:coreProperties>
</file>