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9" r:id="rId3"/>
    <p:sldId id="262" r:id="rId4"/>
    <p:sldId id="268" r:id="rId5"/>
    <p:sldId id="263" r:id="rId6"/>
    <p:sldId id="265" r:id="rId7"/>
    <p:sldId id="266" r:id="rId8"/>
    <p:sldId id="267" r:id="rId9"/>
    <p:sldId id="257" r:id="rId10"/>
    <p:sldId id="258" r:id="rId11"/>
    <p:sldId id="259" r:id="rId12"/>
    <p:sldId id="260" r:id="rId13"/>
    <p:sldId id="274" r:id="rId14"/>
    <p:sldId id="261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9DB7-E591-4971-B095-4FED5139B3F5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7881-C4AA-451E-90C3-A4B3C8B2596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9DB7-E591-4971-B095-4FED5139B3F5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7881-C4AA-451E-90C3-A4B3C8B2596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9DB7-E591-4971-B095-4FED5139B3F5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7881-C4AA-451E-90C3-A4B3C8B2596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9DB7-E591-4971-B095-4FED5139B3F5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7881-C4AA-451E-90C3-A4B3C8B2596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9DB7-E591-4971-B095-4FED5139B3F5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7881-C4AA-451E-90C3-A4B3C8B2596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9DB7-E591-4971-B095-4FED5139B3F5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7881-C4AA-451E-90C3-A4B3C8B2596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9DB7-E591-4971-B095-4FED5139B3F5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7881-C4AA-451E-90C3-A4B3C8B2596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9DB7-E591-4971-B095-4FED5139B3F5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7881-C4AA-451E-90C3-A4B3C8B2596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9DB7-E591-4971-B095-4FED5139B3F5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7881-C4AA-451E-90C3-A4B3C8B2596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9DB7-E591-4971-B095-4FED5139B3F5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7881-C4AA-451E-90C3-A4B3C8B2596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9DB7-E591-4971-B095-4FED5139B3F5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9D7881-C4AA-451E-90C3-A4B3C8B2596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59D7881-C4AA-451E-90C3-A4B3C8B2596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8B59DB7-E591-4971-B095-4FED5139B3F5}" type="datetimeFigureOut">
              <a:rPr lang="fr-FR" smtClean="0"/>
              <a:t>23/09/2019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008294B-802D-4655-A42A-C043A8CDC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13800" b="1" dirty="0">
                <a:solidFill>
                  <a:schemeClr val="accent2">
                    <a:lumMod val="75000"/>
                  </a:schemeClr>
                </a:solidFill>
              </a:rPr>
              <a:t>Les ordres en langage 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7DB387A4-C9BD-400F-A9CB-F38E7F044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614" y="5022761"/>
            <a:ext cx="8615680" cy="106680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 smtClean="0">
                <a:solidFill>
                  <a:schemeClr val="accent1">
                    <a:lumMod val="50000"/>
                  </a:schemeClr>
                </a:solidFill>
              </a:rPr>
              <a:t>Par : Anouar </a:t>
            </a:r>
            <a:r>
              <a:rPr lang="fr-FR" sz="2800" b="1" dirty="0" err="1" smtClean="0">
                <a:solidFill>
                  <a:schemeClr val="accent1">
                    <a:lumMod val="50000"/>
                  </a:schemeClr>
                </a:solidFill>
              </a:rPr>
              <a:t>Oumansour</a:t>
            </a:r>
            <a:endParaRPr lang="fr-FR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fr-FR" sz="2800" b="1" dirty="0" smtClean="0">
                <a:solidFill>
                  <a:schemeClr val="accent1">
                    <a:lumMod val="50000"/>
                  </a:schemeClr>
                </a:solidFill>
              </a:rPr>
              <a:t>Groupe 4 / TDM </a:t>
            </a:r>
            <a:r>
              <a:rPr lang="fr-FR" sz="2800" b="1" dirty="0">
                <a:solidFill>
                  <a:schemeClr val="accent1">
                    <a:lumMod val="50000"/>
                  </a:schemeClr>
                </a:solidFill>
              </a:rPr>
              <a:t>102</a:t>
            </a:r>
          </a:p>
        </p:txBody>
      </p:sp>
    </p:spTree>
    <p:extLst>
      <p:ext uri="{BB962C8B-B14F-4D97-AF65-F5344CB8AC3E}">
        <p14:creationId xmlns:p14="http://schemas.microsoft.com/office/powerpoint/2010/main" val="122787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936BAEA-AB81-4B03-A178-9CB85F98A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6978" y="81788"/>
            <a:ext cx="7667597" cy="97427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b="1" dirty="0">
                <a:solidFill>
                  <a:schemeClr val="accent2">
                    <a:lumMod val="75000"/>
                  </a:schemeClr>
                </a:solidFill>
              </a:rPr>
              <a:t>Exemple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2" y="1056067"/>
            <a:ext cx="10959920" cy="567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20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7A65EEF-84F0-438A-8BB6-407B9976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95" y="596907"/>
            <a:ext cx="10515600" cy="1500187"/>
          </a:xfrm>
        </p:spPr>
        <p:txBody>
          <a:bodyPr>
            <a:normAutofit fontScale="90000"/>
          </a:bodyPr>
          <a:lstStyle/>
          <a:p>
            <a:pPr algn="ctr"/>
            <a:r>
              <a:rPr lang="fr-FR" sz="7300" b="1" dirty="0">
                <a:solidFill>
                  <a:schemeClr val="accent2">
                    <a:lumMod val="75000"/>
                  </a:schemeClr>
                </a:solidFill>
              </a:rPr>
              <a:t>L'instruction </a:t>
            </a:r>
            <a:r>
              <a:rPr lang="fr-FR" sz="7300" b="1" i="1" dirty="0">
                <a:solidFill>
                  <a:schemeClr val="accent2">
                    <a:lumMod val="75000"/>
                  </a:schemeClr>
                </a:solidFill>
              </a:rPr>
              <a:t>switch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fr-FR" b="1" dirty="0">
                <a:solidFill>
                  <a:schemeClr val="accent2">
                    <a:lumMod val="75000"/>
                  </a:schemeClr>
                </a:solidFill>
              </a:rPr>
            </a:b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8ED0802F-51E3-44A9-B7B4-8E7C9F5F7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0146" y="2013181"/>
            <a:ext cx="936044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L'instruction</a:t>
            </a:r>
            <a:r>
              <a:rPr lang="fr-FR" altLang="fr-FR" sz="4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switch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r>
              <a:rPr kumimoji="0" lang="fr-FR" altLang="fr-F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permet</a:t>
            </a: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comme l'instruction 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déclencher des traitements en fonction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d'une condition (d'un test). D'un certain point de vue,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cette instruction est similaire à plusieurs 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imbriqués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fr-FR" altLang="fr-F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8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C254863D-1F0C-40AA-B4CA-D423505ABE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877574" y="251577"/>
            <a:ext cx="431560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Exemple</a:t>
            </a:r>
            <a:endParaRPr kumimoji="0" lang="fr-FR" altLang="fr-FR" sz="6000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0F722329-6E4A-423B-8748-1AA419544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487" y="1777284"/>
            <a:ext cx="10678827" cy="4468970"/>
          </a:xfrm>
        </p:spPr>
        <p:txBody>
          <a:bodyPr>
            <a:noAutofit/>
          </a:bodyPr>
          <a:lstStyle/>
          <a:p>
            <a:r>
              <a:rPr lang="fr-FR" altLang="fr-FR" sz="2000" b="1" dirty="0">
                <a:solidFill>
                  <a:schemeClr val="tx1"/>
                </a:solidFill>
                <a:latin typeface="Arial Unicode MS"/>
              </a:rPr>
              <a:t>switch ( expression ) { </a:t>
            </a:r>
          </a:p>
          <a:p>
            <a:r>
              <a:rPr lang="fr-FR" altLang="fr-FR" sz="2000" b="1" dirty="0">
                <a:solidFill>
                  <a:schemeClr val="tx1"/>
                </a:solidFill>
                <a:latin typeface="Arial Unicode MS"/>
              </a:rPr>
              <a:t>case value1: </a:t>
            </a:r>
            <a:r>
              <a:rPr lang="fr-FR" altLang="fr-FR" sz="2000" b="1" dirty="0" err="1">
                <a:solidFill>
                  <a:schemeClr val="tx1"/>
                </a:solidFill>
                <a:latin typeface="Arial Unicode MS"/>
              </a:rPr>
              <a:t>statement</a:t>
            </a:r>
            <a:r>
              <a:rPr lang="fr-FR" altLang="fr-FR" sz="2000" b="1" dirty="0">
                <a:solidFill>
                  <a:schemeClr val="tx1"/>
                </a:solidFill>
                <a:latin typeface="Arial Unicode MS"/>
              </a:rPr>
              <a:t>;</a:t>
            </a:r>
          </a:p>
          <a:p>
            <a:r>
              <a:rPr lang="fr-FR" altLang="fr-FR" sz="2000" b="1" dirty="0">
                <a:solidFill>
                  <a:schemeClr val="tx1"/>
                </a:solidFill>
                <a:latin typeface="Arial Unicode MS"/>
              </a:rPr>
              <a:t> [</a:t>
            </a:r>
            <a:r>
              <a:rPr lang="fr-FR" altLang="fr-FR" sz="2000" b="1" dirty="0" err="1">
                <a:solidFill>
                  <a:schemeClr val="tx1"/>
                </a:solidFill>
                <a:latin typeface="Arial Unicode MS"/>
              </a:rPr>
              <a:t>statement</a:t>
            </a:r>
            <a:r>
              <a:rPr lang="fr-FR" altLang="fr-FR" sz="2000" b="1" dirty="0">
                <a:solidFill>
                  <a:schemeClr val="tx1"/>
                </a:solidFill>
                <a:latin typeface="Arial Unicode MS"/>
              </a:rPr>
              <a:t>]... break;</a:t>
            </a:r>
            <a:br>
              <a:rPr lang="fr-FR" altLang="fr-FR" sz="2000" b="1" dirty="0">
                <a:solidFill>
                  <a:schemeClr val="tx1"/>
                </a:solidFill>
                <a:latin typeface="Arial Unicode MS"/>
              </a:rPr>
            </a:br>
            <a:r>
              <a:rPr lang="fr-FR" altLang="fr-FR" sz="2000" b="1" dirty="0">
                <a:solidFill>
                  <a:schemeClr val="tx1"/>
                </a:solidFill>
                <a:latin typeface="Arial Unicode MS"/>
              </a:rPr>
              <a:t> </a:t>
            </a:r>
          </a:p>
          <a:p>
            <a:r>
              <a:rPr lang="fr-FR" altLang="fr-FR" sz="2000" b="1" dirty="0">
                <a:solidFill>
                  <a:schemeClr val="tx1"/>
                </a:solidFill>
                <a:latin typeface="Arial Unicode MS"/>
              </a:rPr>
              <a:t>case value2: </a:t>
            </a:r>
            <a:r>
              <a:rPr lang="fr-FR" altLang="fr-FR" sz="2000" b="1" dirty="0" err="1">
                <a:solidFill>
                  <a:schemeClr val="tx1"/>
                </a:solidFill>
                <a:latin typeface="Arial Unicode MS"/>
              </a:rPr>
              <a:t>statement</a:t>
            </a:r>
            <a:r>
              <a:rPr lang="fr-FR" altLang="fr-FR" sz="2000" b="1" dirty="0">
                <a:solidFill>
                  <a:schemeClr val="tx1"/>
                </a:solidFill>
                <a:latin typeface="Arial Unicode MS"/>
              </a:rPr>
              <a:t>; </a:t>
            </a:r>
          </a:p>
          <a:p>
            <a:r>
              <a:rPr lang="fr-FR" altLang="fr-FR" sz="2000" b="1" dirty="0">
                <a:solidFill>
                  <a:schemeClr val="tx1"/>
                </a:solidFill>
                <a:latin typeface="Arial Unicode MS"/>
              </a:rPr>
              <a:t>[</a:t>
            </a:r>
            <a:r>
              <a:rPr lang="fr-FR" altLang="fr-FR" sz="2000" b="1" dirty="0" err="1">
                <a:solidFill>
                  <a:schemeClr val="tx1"/>
                </a:solidFill>
                <a:latin typeface="Arial Unicode MS"/>
              </a:rPr>
              <a:t>statement</a:t>
            </a:r>
            <a:r>
              <a:rPr lang="fr-FR" altLang="fr-FR" sz="2000" b="1" dirty="0">
                <a:solidFill>
                  <a:schemeClr val="tx1"/>
                </a:solidFill>
                <a:latin typeface="Arial Unicode MS"/>
              </a:rPr>
              <a:t>]... break;</a:t>
            </a:r>
          </a:p>
          <a:p>
            <a:r>
              <a:rPr lang="fr-FR" altLang="fr-FR" sz="2000" b="1" dirty="0">
                <a:solidFill>
                  <a:schemeClr val="tx1"/>
                </a:solidFill>
                <a:latin typeface="Arial Unicode MS"/>
              </a:rPr>
              <a:t> default: </a:t>
            </a:r>
            <a:r>
              <a:rPr lang="fr-FR" altLang="fr-FR" sz="2000" b="1" dirty="0" err="1">
                <a:solidFill>
                  <a:schemeClr val="tx1"/>
                </a:solidFill>
                <a:latin typeface="Arial Unicode MS"/>
              </a:rPr>
              <a:t>statement</a:t>
            </a:r>
            <a:r>
              <a:rPr lang="fr-FR" altLang="fr-FR" sz="2000" b="1" dirty="0">
                <a:solidFill>
                  <a:schemeClr val="tx1"/>
                </a:solidFill>
                <a:latin typeface="Arial Unicode MS"/>
              </a:rPr>
              <a:t>; </a:t>
            </a:r>
          </a:p>
          <a:p>
            <a:r>
              <a:rPr lang="fr-FR" altLang="fr-FR" sz="2000" b="1" dirty="0">
                <a:solidFill>
                  <a:schemeClr val="tx1"/>
                </a:solidFill>
                <a:latin typeface="Arial Unicode MS"/>
              </a:rPr>
              <a:t>[</a:t>
            </a:r>
            <a:r>
              <a:rPr lang="fr-FR" altLang="fr-FR" sz="2000" b="1" dirty="0" err="1">
                <a:solidFill>
                  <a:schemeClr val="tx1"/>
                </a:solidFill>
                <a:latin typeface="Arial Unicode MS"/>
              </a:rPr>
              <a:t>statement</a:t>
            </a:r>
            <a:r>
              <a:rPr lang="fr-FR" altLang="fr-FR" sz="2000" b="1" dirty="0">
                <a:solidFill>
                  <a:schemeClr val="tx1"/>
                </a:solidFill>
                <a:latin typeface="Arial Unicode MS"/>
              </a:rPr>
              <a:t>]... </a:t>
            </a:r>
          </a:p>
          <a:p>
            <a:r>
              <a:rPr lang="fr-FR" altLang="fr-FR" sz="2000" b="1" dirty="0">
                <a:solidFill>
                  <a:schemeClr val="tx1"/>
                </a:solidFill>
                <a:latin typeface="Arial Unicode MS"/>
              </a:rPr>
              <a:t>}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fr-F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76729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94334"/>
            <a:ext cx="10160000" cy="1143000"/>
          </a:xfrm>
        </p:spPr>
        <p:txBody>
          <a:bodyPr/>
          <a:lstStyle/>
          <a:p>
            <a:pPr algn="ctr"/>
            <a:r>
              <a:rPr lang="fr-FR" sz="7200" b="1" dirty="0" smtClean="0">
                <a:solidFill>
                  <a:schemeClr val="accent2">
                    <a:lumMod val="75000"/>
                  </a:schemeClr>
                </a:solidFill>
              </a:rPr>
              <a:t>Exemple et Résultat </a:t>
            </a:r>
            <a:endParaRPr lang="fr-FR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5" y="1352281"/>
            <a:ext cx="10786091" cy="5293217"/>
          </a:xfrm>
        </p:spPr>
      </p:pic>
    </p:spTree>
    <p:extLst>
      <p:ext uri="{BB962C8B-B14F-4D97-AF65-F5344CB8AC3E}">
        <p14:creationId xmlns:p14="http://schemas.microsoft.com/office/powerpoint/2010/main" val="1475444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FD745B9-A1E1-4A3B-A2CB-BBF817CF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12" y="154546"/>
            <a:ext cx="10380371" cy="914400"/>
          </a:xfrm>
        </p:spPr>
        <p:txBody>
          <a:bodyPr>
            <a:normAutofit fontScale="90000"/>
          </a:bodyPr>
          <a:lstStyle/>
          <a:p>
            <a:r>
              <a:rPr lang="fr-FR" sz="6000" b="1" dirty="0">
                <a:solidFill>
                  <a:schemeClr val="accent2">
                    <a:lumMod val="75000"/>
                  </a:schemeClr>
                </a:solidFill>
              </a:rPr>
              <a:t>Les instructions de boucles</a:t>
            </a:r>
            <a:r>
              <a:rPr lang="fr-FR" sz="4800" b="1" dirty="0">
                <a:solidFill>
                  <a:schemeClr val="accent2"/>
                </a:solidFill>
              </a:rPr>
              <a:t/>
            </a:r>
            <a:br>
              <a:rPr lang="fr-FR" sz="4800" b="1" dirty="0">
                <a:solidFill>
                  <a:schemeClr val="accent2"/>
                </a:solidFill>
              </a:rPr>
            </a:br>
            <a:endParaRPr lang="fr-FR" sz="4800" dirty="0">
              <a:solidFill>
                <a:schemeClr val="accent2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FA993D43-13ED-494F-9049-17B38355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88172"/>
            <a:ext cx="11128986" cy="4214191"/>
          </a:xfrm>
        </p:spPr>
        <p:txBody>
          <a:bodyPr>
            <a:normAutofit/>
          </a:bodyPr>
          <a:lstStyle/>
          <a:p>
            <a:endParaRPr lang="fr-FR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3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L'instruction</a:t>
            </a:r>
            <a:r>
              <a:rPr kumimoji="0" lang="fr-FR" altLang="fr-FR" sz="5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</a:t>
            </a:r>
            <a:r>
              <a:rPr lang="fr-FR" altLang="fr-FR" sz="3500" b="1" dirty="0">
                <a:solidFill>
                  <a:schemeClr val="tx1"/>
                </a:solidFill>
              </a:rPr>
              <a:t> permet d'introduire une boucle dans votre programme. Cette instruction nécessite que vous spécifiez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3500" b="1" dirty="0">
                <a:solidFill>
                  <a:schemeClr val="tx1"/>
                </a:solidFill>
              </a:rPr>
              <a:t>(entre les parenthèses) trois expressions (séparées par des caractères ;). Ces trois expressions vous permettront de contrôler l'exécution de votre boucle. </a:t>
            </a:r>
            <a:endParaRPr kumimoji="0" lang="fr-FR" altLang="fr-FR" sz="5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00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29567" y="90152"/>
            <a:ext cx="5434884" cy="1275008"/>
          </a:xfrm>
        </p:spPr>
        <p:txBody>
          <a:bodyPr>
            <a:normAutofit/>
          </a:bodyPr>
          <a:lstStyle/>
          <a:p>
            <a:pPr algn="ctr"/>
            <a:r>
              <a:rPr lang="fr-FR" sz="5400" b="1" dirty="0" smtClean="0">
                <a:solidFill>
                  <a:schemeClr val="accent2">
                    <a:lumMod val="75000"/>
                  </a:schemeClr>
                </a:solidFill>
              </a:rPr>
              <a:t>Exemple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5618"/>
            <a:ext cx="11178862" cy="5483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6871" y="386367"/>
            <a:ext cx="10212916" cy="1168400"/>
          </a:xfrm>
        </p:spPr>
        <p:txBody>
          <a:bodyPr/>
          <a:lstStyle/>
          <a:p>
            <a:pPr algn="ctr"/>
            <a:r>
              <a:rPr lang="fr-FR" sz="5400" b="1" dirty="0">
                <a:solidFill>
                  <a:schemeClr val="accent2">
                    <a:lumMod val="75000"/>
                  </a:schemeClr>
                </a:solidFill>
              </a:rPr>
              <a:t>Les instructions de boucles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5" y="4689989"/>
            <a:ext cx="8180916" cy="1633538"/>
          </a:xfrm>
        </p:spPr>
        <p:txBody>
          <a:bodyPr>
            <a:normAutofit fontScale="25000" lnSpcReduction="20000"/>
          </a:bodyPr>
          <a:lstStyle/>
          <a:p>
            <a:r>
              <a:rPr lang="fr-FR" sz="14000" b="1" dirty="0">
                <a:solidFill>
                  <a:schemeClr val="tx1"/>
                </a:solidFill>
              </a:rPr>
              <a:t>La structure do - </a:t>
            </a:r>
            <a:r>
              <a:rPr lang="fr-FR" sz="14000" b="1" dirty="0" err="1">
                <a:solidFill>
                  <a:schemeClr val="tx1"/>
                </a:solidFill>
              </a:rPr>
              <a:t>while</a:t>
            </a:r>
            <a:r>
              <a:rPr lang="fr-FR" sz="14000" b="1" dirty="0">
                <a:solidFill>
                  <a:schemeClr val="tx1"/>
                </a:solidFill>
              </a:rPr>
              <a:t> est semblable à la structure </a:t>
            </a:r>
            <a:r>
              <a:rPr lang="fr-FR" sz="14000" b="1" dirty="0" err="1">
                <a:solidFill>
                  <a:schemeClr val="tx1"/>
                </a:solidFill>
              </a:rPr>
              <a:t>while</a:t>
            </a:r>
            <a:r>
              <a:rPr lang="fr-FR" sz="14000" b="1" dirty="0">
                <a:solidFill>
                  <a:schemeClr val="tx1"/>
                </a:solidFill>
              </a:rPr>
              <a:t>, avec la différence suivante :</a:t>
            </a:r>
          </a:p>
          <a:p>
            <a:r>
              <a:rPr lang="fr-FR" sz="14000" b="1" dirty="0">
                <a:solidFill>
                  <a:schemeClr val="tx1"/>
                </a:solidFill>
              </a:rPr>
              <a:t>* </a:t>
            </a:r>
            <a:r>
              <a:rPr lang="fr-FR" sz="14000" b="1" dirty="0" err="1">
                <a:solidFill>
                  <a:schemeClr val="tx1"/>
                </a:solidFill>
              </a:rPr>
              <a:t>while</a:t>
            </a:r>
            <a:r>
              <a:rPr lang="fr-FR" sz="14000" b="1" dirty="0">
                <a:solidFill>
                  <a:schemeClr val="tx1"/>
                </a:solidFill>
              </a:rPr>
              <a:t> évalue la condition </a:t>
            </a:r>
            <a:r>
              <a:rPr lang="fr-FR" sz="14000" b="1" i="1" dirty="0">
                <a:solidFill>
                  <a:schemeClr val="tx1"/>
                </a:solidFill>
              </a:rPr>
              <a:t>avant</a:t>
            </a:r>
            <a:r>
              <a:rPr lang="fr-FR" sz="14000" b="1" dirty="0">
                <a:solidFill>
                  <a:schemeClr val="tx1"/>
                </a:solidFill>
              </a:rPr>
              <a:t> d'exécuter le bloc d'instructions,</a:t>
            </a:r>
          </a:p>
          <a:p>
            <a:r>
              <a:rPr lang="fr-FR" sz="14000" b="1" dirty="0">
                <a:solidFill>
                  <a:schemeClr val="tx1"/>
                </a:solidFill>
              </a:rPr>
              <a:t>* do - </a:t>
            </a:r>
            <a:r>
              <a:rPr lang="fr-FR" sz="14000" b="1" dirty="0" err="1">
                <a:solidFill>
                  <a:schemeClr val="tx1"/>
                </a:solidFill>
              </a:rPr>
              <a:t>while</a:t>
            </a:r>
            <a:r>
              <a:rPr lang="fr-FR" sz="14000" b="1" dirty="0">
                <a:solidFill>
                  <a:schemeClr val="tx1"/>
                </a:solidFill>
              </a:rPr>
              <a:t> évalue la condition </a:t>
            </a:r>
            <a:r>
              <a:rPr lang="fr-FR" sz="14000" b="1" i="1" dirty="0">
                <a:solidFill>
                  <a:schemeClr val="tx1"/>
                </a:solidFill>
              </a:rPr>
              <a:t>après</a:t>
            </a:r>
            <a:r>
              <a:rPr lang="fr-FR" sz="14000" b="1" dirty="0">
                <a:solidFill>
                  <a:schemeClr val="tx1"/>
                </a:solidFill>
              </a:rPr>
              <a:t> avoir exécuté le bloc d'instructions. Ainsi le bloc d'instructions est exécuté au moins une fois.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090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1418" y="283335"/>
            <a:ext cx="10212916" cy="1168400"/>
          </a:xfrm>
        </p:spPr>
        <p:txBody>
          <a:bodyPr/>
          <a:lstStyle/>
          <a:p>
            <a:pPr algn="ctr"/>
            <a:r>
              <a:rPr lang="fr-FR" sz="7200" b="1" dirty="0">
                <a:solidFill>
                  <a:schemeClr val="accent2">
                    <a:lumMod val="75000"/>
                  </a:schemeClr>
                </a:solidFill>
              </a:rPr>
              <a:t>Exemple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8185" y="1609859"/>
            <a:ext cx="8525815" cy="3876542"/>
          </a:xfrm>
        </p:spPr>
        <p:txBody>
          <a:bodyPr>
            <a:noAutofit/>
          </a:bodyPr>
          <a:lstStyle/>
          <a:p>
            <a:r>
              <a:rPr lang="fr-FR" sz="2800" b="1" dirty="0" smtClean="0">
                <a:solidFill>
                  <a:schemeClr val="tx1"/>
                </a:solidFill>
              </a:rPr>
              <a:t>Int main ();{</a:t>
            </a:r>
          </a:p>
          <a:p>
            <a:r>
              <a:rPr lang="fr-FR" sz="2800" b="1" dirty="0" err="1">
                <a:solidFill>
                  <a:schemeClr val="tx1"/>
                </a:solidFill>
              </a:rPr>
              <a:t>i</a:t>
            </a:r>
            <a:r>
              <a:rPr lang="fr-FR" sz="2800" b="1" dirty="0" err="1" smtClean="0">
                <a:solidFill>
                  <a:schemeClr val="tx1"/>
                </a:solidFill>
              </a:rPr>
              <a:t>nt</a:t>
            </a:r>
            <a:r>
              <a:rPr lang="fr-FR" sz="2800" b="1" dirty="0" smtClean="0">
                <a:solidFill>
                  <a:schemeClr val="tx1"/>
                </a:solidFill>
              </a:rPr>
              <a:t> N;</a:t>
            </a:r>
          </a:p>
          <a:p>
            <a:r>
              <a:rPr lang="fr-FR" sz="2800" b="1" dirty="0" smtClean="0">
                <a:solidFill>
                  <a:schemeClr val="tx1"/>
                </a:solidFill>
              </a:rPr>
              <a:t>do {</a:t>
            </a:r>
          </a:p>
          <a:p>
            <a:r>
              <a:rPr lang="fr-FR" sz="2800" b="1" dirty="0" err="1" smtClean="0">
                <a:solidFill>
                  <a:schemeClr val="tx1"/>
                </a:solidFill>
              </a:rPr>
              <a:t>printf</a:t>
            </a:r>
            <a:r>
              <a:rPr lang="fr-FR" sz="2800" b="1" dirty="0">
                <a:solidFill>
                  <a:schemeClr val="tx1"/>
                </a:solidFill>
              </a:rPr>
              <a:t>("Introduisez un nombre entre 1 et 10 </a:t>
            </a:r>
            <a:r>
              <a:rPr lang="fr-FR" sz="2800" b="1" dirty="0" smtClean="0">
                <a:solidFill>
                  <a:schemeClr val="tx1"/>
                </a:solidFill>
              </a:rPr>
              <a:t>:");</a:t>
            </a:r>
          </a:p>
          <a:p>
            <a:r>
              <a:rPr lang="fr-FR" sz="2800" b="1" dirty="0" err="1" smtClean="0">
                <a:solidFill>
                  <a:schemeClr val="tx1"/>
                </a:solidFill>
              </a:rPr>
              <a:t>scanf</a:t>
            </a:r>
            <a:r>
              <a:rPr lang="fr-FR" sz="2800" b="1" dirty="0">
                <a:solidFill>
                  <a:schemeClr val="tx1"/>
                </a:solidFill>
              </a:rPr>
              <a:t>("%f", &amp;N); } </a:t>
            </a:r>
            <a:endParaRPr lang="fr-FR" sz="2800" b="1" dirty="0" smtClean="0">
              <a:solidFill>
                <a:schemeClr val="tx1"/>
              </a:solidFill>
            </a:endParaRPr>
          </a:p>
          <a:p>
            <a:r>
              <a:rPr lang="fr-FR" sz="2800" b="1" dirty="0" err="1" smtClean="0">
                <a:solidFill>
                  <a:schemeClr val="tx1"/>
                </a:solidFill>
              </a:rPr>
              <a:t>while</a:t>
            </a:r>
            <a:r>
              <a:rPr lang="fr-FR" sz="2800" b="1" dirty="0" smtClean="0">
                <a:solidFill>
                  <a:schemeClr val="tx1"/>
                </a:solidFill>
              </a:rPr>
              <a:t> </a:t>
            </a:r>
            <a:r>
              <a:rPr lang="fr-FR" sz="2800" b="1" dirty="0">
                <a:solidFill>
                  <a:schemeClr val="tx1"/>
                </a:solidFill>
              </a:rPr>
              <a:t>(N&lt;1 || N&gt;10</a:t>
            </a:r>
            <a:r>
              <a:rPr lang="fr-FR" sz="2800" b="1" dirty="0" smtClean="0">
                <a:solidFill>
                  <a:schemeClr val="tx1"/>
                </a:solidFill>
              </a:rPr>
              <a:t>);</a:t>
            </a:r>
          </a:p>
          <a:p>
            <a:r>
              <a:rPr lang="fr-FR" sz="2800" b="1" dirty="0">
                <a:solidFill>
                  <a:schemeClr val="tx1"/>
                </a:solidFill>
              </a:rPr>
              <a:t>r</a:t>
            </a:r>
            <a:r>
              <a:rPr lang="fr-FR" sz="2800" b="1" dirty="0" smtClean="0">
                <a:solidFill>
                  <a:schemeClr val="tx1"/>
                </a:solidFill>
              </a:rPr>
              <a:t>eturn 0;</a:t>
            </a:r>
          </a:p>
          <a:p>
            <a:r>
              <a:rPr lang="fr-FR" sz="2800" dirty="0" smtClean="0">
                <a:solidFill>
                  <a:schemeClr val="tx1"/>
                </a:solidFill>
              </a:rPr>
              <a:t>}</a:t>
            </a: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528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6871" y="72623"/>
            <a:ext cx="10212916" cy="1168400"/>
          </a:xfrm>
        </p:spPr>
        <p:txBody>
          <a:bodyPr/>
          <a:lstStyle/>
          <a:p>
            <a:pPr algn="ctr"/>
            <a:r>
              <a:rPr lang="fr-FR" sz="6000" b="1" dirty="0" smtClean="0">
                <a:solidFill>
                  <a:schemeClr val="accent2">
                    <a:lumMod val="75000"/>
                  </a:schemeClr>
                </a:solidFill>
              </a:rPr>
              <a:t>Résultat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499"/>
            <a:ext cx="11224067" cy="55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D90FE6A-FABB-41F3-81A6-8BB076985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60" y="376383"/>
            <a:ext cx="11050073" cy="2069876"/>
          </a:xfrm>
        </p:spPr>
        <p:txBody>
          <a:bodyPr/>
          <a:lstStyle/>
          <a:p>
            <a:pPr algn="ctr"/>
            <a:r>
              <a:rPr lang="fr-FR" sz="8000" b="1" dirty="0" smtClean="0">
                <a:solidFill>
                  <a:schemeClr val="accent2">
                    <a:lumMod val="75000"/>
                  </a:schemeClr>
                </a:solidFill>
              </a:rPr>
              <a:t>Les Ordres en</a:t>
            </a:r>
            <a:br>
              <a:rPr lang="fr-FR" sz="80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fr-FR" sz="8000" b="1" dirty="0" smtClean="0">
                <a:solidFill>
                  <a:schemeClr val="accent2">
                    <a:lumMod val="75000"/>
                  </a:schemeClr>
                </a:solidFill>
              </a:rPr>
              <a:t> langage C</a:t>
            </a:r>
            <a:endParaRPr lang="fr-FR" sz="7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307B342F-397F-40E8-9084-CD4A22529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2345635"/>
            <a:ext cx="10058400" cy="3252985"/>
          </a:xfrm>
        </p:spPr>
        <p:txBody>
          <a:bodyPr/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Affectation                 = </a:t>
            </a:r>
            <a:r>
              <a:rPr lang="fr-FR" b="1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int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i; i = 1;</a:t>
            </a:r>
            <a:endParaRPr lang="fr-FR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Lire                           </a:t>
            </a:r>
            <a:r>
              <a:rPr lang="fr-FR" b="1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scanf</a:t>
            </a:r>
            <a:endParaRPr lang="fr-FR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Ecrire                       printf</a:t>
            </a:r>
          </a:p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Condition              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if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….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else</a:t>
            </a:r>
            <a:endParaRPr lang="fr-FR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Boucle                   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for</a:t>
            </a:r>
            <a:endParaRPr lang="fr-FR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Flèche : droite 3">
            <a:extLst>
              <a:ext uri="{FF2B5EF4-FFF2-40B4-BE49-F238E27FC236}">
                <a16:creationId xmlns="" xmlns:a16="http://schemas.microsoft.com/office/drawing/2014/main" id="{AAD6A009-AFD4-4705-A752-F417D8D07A14}"/>
              </a:ext>
            </a:extLst>
          </p:cNvPr>
          <p:cNvSpPr/>
          <p:nvPr/>
        </p:nvSpPr>
        <p:spPr>
          <a:xfrm>
            <a:off x="2526872" y="2446259"/>
            <a:ext cx="715617" cy="251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lèche : droite 4">
            <a:extLst>
              <a:ext uri="{FF2B5EF4-FFF2-40B4-BE49-F238E27FC236}">
                <a16:creationId xmlns="" xmlns:a16="http://schemas.microsoft.com/office/drawing/2014/main" id="{FCD18E39-B105-4DBE-A8F5-DC52304D9384}"/>
              </a:ext>
            </a:extLst>
          </p:cNvPr>
          <p:cNvSpPr/>
          <p:nvPr/>
        </p:nvSpPr>
        <p:spPr>
          <a:xfrm>
            <a:off x="2074709" y="2794494"/>
            <a:ext cx="715617" cy="251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="" xmlns:a16="http://schemas.microsoft.com/office/drawing/2014/main" id="{9BEDF270-D163-45F1-874C-4282EF46B1F9}"/>
              </a:ext>
            </a:extLst>
          </p:cNvPr>
          <p:cNvSpPr/>
          <p:nvPr/>
        </p:nvSpPr>
        <p:spPr>
          <a:xfrm>
            <a:off x="2074710" y="3165307"/>
            <a:ext cx="715617" cy="251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="" xmlns:a16="http://schemas.microsoft.com/office/drawing/2014/main" id="{A22260FE-826C-42F2-9927-5ADFEC058E79}"/>
              </a:ext>
            </a:extLst>
          </p:cNvPr>
          <p:cNvSpPr/>
          <p:nvPr/>
        </p:nvSpPr>
        <p:spPr>
          <a:xfrm>
            <a:off x="2354967" y="3540896"/>
            <a:ext cx="715617" cy="251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lèche : droite 7">
            <a:extLst>
              <a:ext uri="{FF2B5EF4-FFF2-40B4-BE49-F238E27FC236}">
                <a16:creationId xmlns="" xmlns:a16="http://schemas.microsoft.com/office/drawing/2014/main" id="{E4324A76-879E-4C8C-B6A9-E0CF3EEB6F8A}"/>
              </a:ext>
            </a:extLst>
          </p:cNvPr>
          <p:cNvSpPr/>
          <p:nvPr/>
        </p:nvSpPr>
        <p:spPr>
          <a:xfrm>
            <a:off x="2169063" y="3872115"/>
            <a:ext cx="715617" cy="251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62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2581" y="256677"/>
            <a:ext cx="10058400" cy="96099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9800" b="1" dirty="0">
                <a:solidFill>
                  <a:schemeClr val="accent2">
                    <a:lumMod val="75000"/>
                  </a:schemeClr>
                </a:solidFill>
              </a:rPr>
              <a:t>Affectation</a:t>
            </a:r>
            <a:endParaRPr lang="fr-FR" sz="8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459" y="1584102"/>
            <a:ext cx="10091640" cy="3017336"/>
          </a:xfrm>
        </p:spPr>
        <p:txBody>
          <a:bodyPr/>
          <a:lstStyle/>
          <a:p>
            <a:r>
              <a:rPr lang="fr-FR" sz="3200" dirty="0">
                <a:solidFill>
                  <a:schemeClr val="tx1"/>
                </a:solidFill>
              </a:rPr>
              <a:t>U</a:t>
            </a:r>
            <a:r>
              <a:rPr lang="fr-FR" sz="3200" dirty="0" smtClean="0">
                <a:solidFill>
                  <a:schemeClr val="tx1"/>
                </a:solidFill>
              </a:rPr>
              <a:t>ne</a:t>
            </a:r>
            <a:r>
              <a:rPr lang="fr-FR" sz="3200" dirty="0">
                <a:solidFill>
                  <a:schemeClr val="tx1"/>
                </a:solidFill>
              </a:rPr>
              <a:t> </a:t>
            </a:r>
            <a:r>
              <a:rPr lang="fr-FR" sz="3200" b="1" dirty="0">
                <a:solidFill>
                  <a:schemeClr val="tx1"/>
                </a:solidFill>
              </a:rPr>
              <a:t>affectation</a:t>
            </a:r>
            <a:r>
              <a:rPr lang="fr-FR" sz="3200" dirty="0">
                <a:solidFill>
                  <a:schemeClr val="tx1"/>
                </a:solidFill>
              </a:rPr>
              <a:t>, aussi appelée </a:t>
            </a:r>
            <a:r>
              <a:rPr lang="fr-FR" sz="3200" b="1" dirty="0">
                <a:solidFill>
                  <a:schemeClr val="tx1"/>
                </a:solidFill>
              </a:rPr>
              <a:t>assignation</a:t>
            </a:r>
            <a:r>
              <a:rPr lang="fr-FR" sz="3200" dirty="0">
                <a:solidFill>
                  <a:schemeClr val="tx1"/>
                </a:solidFill>
              </a:rPr>
              <a:t> par </a:t>
            </a:r>
            <a:r>
              <a:rPr lang="fr-FR" sz="3200" dirty="0" smtClean="0">
                <a:solidFill>
                  <a:schemeClr val="tx1"/>
                </a:solidFill>
              </a:rPr>
              <a:t>anglicisme, </a:t>
            </a:r>
            <a:r>
              <a:rPr lang="fr-FR" sz="3200" dirty="0">
                <a:solidFill>
                  <a:schemeClr val="tx1"/>
                </a:solidFill>
              </a:rPr>
              <a:t>est une structure qui permet d'attribuer une valeur à une </a:t>
            </a:r>
            <a:r>
              <a:rPr lang="fr-FR" sz="3200" dirty="0" smtClean="0">
                <a:solidFill>
                  <a:schemeClr val="tx1"/>
                </a:solidFill>
              </a:rPr>
              <a:t>variable .</a:t>
            </a:r>
            <a:r>
              <a:rPr lang="fr-FR" sz="3600" b="1" dirty="0" smtClean="0">
                <a:solidFill>
                  <a:schemeClr val="tx1"/>
                </a:solidFill>
                <a:latin typeface="+mn-lt"/>
              </a:rPr>
              <a:t>On </a:t>
            </a:r>
            <a:r>
              <a:rPr lang="fr-FR" sz="3600" b="1" dirty="0">
                <a:solidFill>
                  <a:schemeClr val="tx1"/>
                </a:solidFill>
                <a:latin typeface="+mn-lt"/>
              </a:rPr>
              <a:t>note : Variable = constante ou résultat de l'évaluation d'une expression. </a:t>
            </a:r>
          </a:p>
          <a:p>
            <a:endParaRPr lang="fr-F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0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126579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11500" b="1" dirty="0">
                <a:solidFill>
                  <a:schemeClr val="accent2">
                    <a:lumMod val="75000"/>
                  </a:schemeClr>
                </a:solidFill>
              </a:rPr>
              <a:t>Exemple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068286"/>
            <a:ext cx="10058400" cy="3527842"/>
          </a:xfrm>
        </p:spPr>
        <p:txBody>
          <a:bodyPr>
            <a:normAutofit fontScale="85000" lnSpcReduction="20000"/>
          </a:bodyPr>
          <a:lstStyle/>
          <a:p>
            <a:r>
              <a:rPr lang="fr-FR" sz="8800" b="1" dirty="0" smtClean="0">
                <a:solidFill>
                  <a:schemeClr val="tx1"/>
                </a:solidFill>
              </a:rPr>
              <a:t>Int i, j;</a:t>
            </a:r>
          </a:p>
          <a:p>
            <a:r>
              <a:rPr lang="fr-FR" sz="8800" b="1" dirty="0" smtClean="0">
                <a:solidFill>
                  <a:schemeClr val="tx1"/>
                </a:solidFill>
              </a:rPr>
              <a:t>I = 2;</a:t>
            </a:r>
          </a:p>
          <a:p>
            <a:r>
              <a:rPr lang="fr-FR" sz="8800" b="1" dirty="0" smtClean="0">
                <a:solidFill>
                  <a:schemeClr val="tx1"/>
                </a:solidFill>
              </a:rPr>
              <a:t>J = (i * 3) + 5</a:t>
            </a:r>
            <a:endParaRPr lang="fr-FR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46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1178705"/>
          </a:xfrm>
        </p:spPr>
        <p:txBody>
          <a:bodyPr/>
          <a:lstStyle/>
          <a:p>
            <a:pPr algn="ctr"/>
            <a:r>
              <a:rPr lang="fr-FR" sz="8000" b="1" dirty="0" smtClean="0">
                <a:solidFill>
                  <a:schemeClr val="accent2">
                    <a:lumMod val="75000"/>
                  </a:schemeClr>
                </a:solidFill>
              </a:rPr>
              <a:t>L’ordre « Lire »</a:t>
            </a:r>
            <a:endParaRPr lang="fr-FR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503714"/>
            <a:ext cx="10058400" cy="3092414"/>
          </a:xfrm>
        </p:spPr>
        <p:txBody>
          <a:bodyPr/>
          <a:lstStyle/>
          <a:p>
            <a:r>
              <a:rPr lang="fr-FR" sz="4800" b="1" dirty="0">
                <a:solidFill>
                  <a:schemeClr val="tx1"/>
                </a:solidFill>
                <a:latin typeface="+mn-lt"/>
              </a:rPr>
              <a:t>L’introduction Lire est une commande qui demande a l’ordinateur a saisir les données.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845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8645" y="568993"/>
            <a:ext cx="8961120" cy="1152232"/>
          </a:xfrm>
        </p:spPr>
        <p:txBody>
          <a:bodyPr>
            <a:noAutofit/>
          </a:bodyPr>
          <a:lstStyle/>
          <a:p>
            <a:pPr algn="ctr"/>
            <a:r>
              <a:rPr lang="fr-FR" sz="6000" b="1" dirty="0">
                <a:solidFill>
                  <a:schemeClr val="accent2">
                    <a:lumMod val="75000"/>
                  </a:schemeClr>
                </a:solidFill>
              </a:rPr>
              <a:t>Exemple de l’ordre Lire  et Ecrire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00" y="2179182"/>
            <a:ext cx="10669649" cy="430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2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6600" b="1" dirty="0">
                <a:solidFill>
                  <a:schemeClr val="accent2">
                    <a:lumMod val="75000"/>
                  </a:schemeClr>
                </a:solidFill>
              </a:rPr>
              <a:t>L’ordre « Ecrire » en langage C</a:t>
            </a:r>
            <a:endParaRPr lang="fr-FR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0963" y="2057400"/>
            <a:ext cx="10160000" cy="480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6000" b="1" i="1" dirty="0" smtClean="0"/>
              <a:t>Définition</a:t>
            </a:r>
          </a:p>
          <a:p>
            <a:pPr marL="0" indent="0" algn="ctr">
              <a:buNone/>
            </a:pPr>
            <a:endParaRPr lang="fr-FR" sz="3200" b="1" dirty="0"/>
          </a:p>
          <a:p>
            <a:pPr marL="0" indent="0">
              <a:buNone/>
            </a:pPr>
            <a:r>
              <a:rPr lang="fr-FR" sz="4000" b="1" dirty="0" smtClean="0"/>
              <a:t>L’ordre Ecrire est </a:t>
            </a:r>
            <a:r>
              <a:rPr lang="fr-FR" sz="4000" b="1" dirty="0"/>
              <a:t>une commande </a:t>
            </a:r>
            <a:r>
              <a:rPr lang="fr-FR" sz="4000" b="1" dirty="0" smtClean="0"/>
              <a:t>permettant </a:t>
            </a:r>
            <a:r>
              <a:rPr lang="fr-FR" sz="4000" b="1" dirty="0"/>
              <a:t>de faire afficher une chaîne de caractères à l'écran.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45941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6600" b="1" dirty="0">
                <a:solidFill>
                  <a:schemeClr val="accent2">
                    <a:lumMod val="75000"/>
                  </a:schemeClr>
                </a:solidFill>
              </a:rPr>
              <a:t>Exemple de l’ordre Ecrire </a:t>
            </a:r>
            <a:endParaRPr lang="fr-FR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87" y="1725769"/>
            <a:ext cx="10012385" cy="4056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12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711C2AD-2110-4F84-BF3F-9B1AC91C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589" y="263527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000" b="1" dirty="0">
                <a:solidFill>
                  <a:schemeClr val="accent2">
                    <a:lumMod val="75000"/>
                  </a:schemeClr>
                </a:solidFill>
              </a:rPr>
              <a:t>Les instructions conditionnelles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B514B02E-FA5F-44D5-B321-665B1021B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507" y="1291107"/>
            <a:ext cx="10620778" cy="503242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endParaRPr lang="fr-FR" b="1" dirty="0">
              <a:solidFill>
                <a:srgbClr val="FF0000"/>
              </a:solidFill>
            </a:endParaRPr>
          </a:p>
          <a:p>
            <a:r>
              <a:rPr kumimoji="0" lang="fr-FR" altLang="fr-F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L'instruction</a:t>
            </a:r>
            <a:r>
              <a:rPr kumimoji="0" lang="fr-FR" altLang="fr-FR" sz="5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lang="fr-FR" altLang="fr-FR" sz="3600" b="1" dirty="0">
                <a:solidFill>
                  <a:schemeClr val="tx1"/>
                </a:solidFill>
              </a:rPr>
              <a:t> permet d'exécuter un code si une condition particulière est constatée. Il est aussi possible de spécifier un code à exécuter si la condition n'est pas vraie : dans ce cas, le code associé est introduit par le mot clé </a:t>
            </a:r>
            <a:r>
              <a:rPr kumimoji="0" lang="fr-FR" altLang="fr-FR" sz="2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lang="fr-FR" altLang="fr-FR" sz="3600" b="1" dirty="0">
                <a:solidFill>
                  <a:schemeClr val="tx1"/>
                </a:solidFill>
              </a:rPr>
              <a:t>. </a:t>
            </a:r>
          </a:p>
          <a:p>
            <a:pPr marL="114300" indent="0">
              <a:buNone/>
            </a:pPr>
            <a:r>
              <a:rPr kumimoji="0" lang="fr-FR" altLang="fr-FR" sz="4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</a:t>
            </a:r>
            <a:r>
              <a:rPr kumimoji="0" lang="fr-FR" altLang="fr-FR" sz="4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4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4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fr-FR" altLang="fr-FR" sz="3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sz="3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 condition ) </a:t>
            </a:r>
            <a:r>
              <a:rPr kumimoji="0" lang="fr-FR" altLang="fr-FR" sz="3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statement</a:t>
            </a:r>
            <a:endParaRPr lang="fr-FR" altLang="fr-FR" sz="3100" b="1" dirty="0">
              <a:latin typeface="Arial Unicode MS"/>
            </a:endParaRPr>
          </a:p>
          <a:p>
            <a:pPr marL="114300" indent="0">
              <a:buNone/>
            </a:pPr>
            <a:r>
              <a:rPr kumimoji="0" lang="fr-FR" altLang="fr-FR" sz="3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if </a:t>
            </a:r>
            <a:r>
              <a:rPr kumimoji="0" lang="fr-FR" altLang="fr-FR" sz="3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 condition ) { </a:t>
            </a:r>
            <a:r>
              <a:rPr kumimoji="0" lang="fr-FR" altLang="fr-FR" sz="3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statement</a:t>
            </a:r>
            <a:r>
              <a:rPr kumimoji="0" lang="fr-FR" altLang="fr-FR" sz="3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... }</a:t>
            </a:r>
            <a:r>
              <a:rPr kumimoji="0" lang="fr-FR" altLang="fr-F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114300" indent="0">
              <a:buNone/>
            </a:pPr>
            <a:r>
              <a:rPr kumimoji="0" lang="fr-FR" altLang="fr-FR" sz="3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if  </a:t>
            </a:r>
            <a:r>
              <a:rPr kumimoji="0" lang="fr-FR" altLang="fr-FR" sz="3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 condition ) </a:t>
            </a:r>
            <a:r>
              <a:rPr kumimoji="0" lang="fr-FR" altLang="fr-FR" sz="3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statement</a:t>
            </a:r>
            <a:r>
              <a:rPr kumimoji="0" lang="fr-FR" altLang="fr-FR" sz="3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3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fr-FR" altLang="fr-FR" sz="3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3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statement</a:t>
            </a:r>
            <a:r>
              <a:rPr kumimoji="0" lang="fr-FR" altLang="fr-F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5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fr-FR" altLang="fr-F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8753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131</TotalTime>
  <Words>289</Words>
  <Application>Microsoft Office PowerPoint</Application>
  <PresentationFormat>Personnalisé</PresentationFormat>
  <Paragraphs>64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Contiguïté</vt:lpstr>
      <vt:lpstr>Les ordres en langage C</vt:lpstr>
      <vt:lpstr>Les Ordres en  langage C</vt:lpstr>
      <vt:lpstr>Affectation</vt:lpstr>
      <vt:lpstr>Exemple</vt:lpstr>
      <vt:lpstr>L’ordre « Lire »</vt:lpstr>
      <vt:lpstr>Exemple de l’ordre Lire  et Ecrire</vt:lpstr>
      <vt:lpstr>L’ordre « Ecrire » en langage C</vt:lpstr>
      <vt:lpstr>Exemple de l’ordre Ecrire </vt:lpstr>
      <vt:lpstr>Les instructions conditionnelles </vt:lpstr>
      <vt:lpstr>Exemple</vt:lpstr>
      <vt:lpstr>L'instruction switch </vt:lpstr>
      <vt:lpstr>Exemple</vt:lpstr>
      <vt:lpstr>Exemple et Résultat </vt:lpstr>
      <vt:lpstr>Les instructions de boucles </vt:lpstr>
      <vt:lpstr>Exemple</vt:lpstr>
      <vt:lpstr>Les instructions de boucles</vt:lpstr>
      <vt:lpstr>Exemple</vt:lpstr>
      <vt:lpstr>Résultat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ordres en langage C</dc:title>
  <dc:creator>Stagiaire</dc:creator>
  <cp:lastModifiedBy>Utilisateur Windows</cp:lastModifiedBy>
  <cp:revision>18</cp:revision>
  <dcterms:created xsi:type="dcterms:W3CDTF">2019-09-20T10:52:11Z</dcterms:created>
  <dcterms:modified xsi:type="dcterms:W3CDTF">2019-09-23T08:45:38Z</dcterms:modified>
</cp:coreProperties>
</file>