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7" r:id="rId3"/>
    <p:sldId id="258" r:id="rId4"/>
    <p:sldId id="259" r:id="rId5"/>
    <p:sldId id="260" r:id="rId6"/>
    <p:sldId id="262" r:id="rId7"/>
    <p:sldId id="26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Modifiez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Modifiez le style des sous-titres du masque</a:t>
            </a:r>
            <a:endParaRPr kumimoji="0" lang="en-US"/>
          </a:p>
        </p:txBody>
      </p:sp>
      <p:sp>
        <p:nvSpPr>
          <p:cNvPr id="4" name="Espace réservé de la date 3"/>
          <p:cNvSpPr>
            <a:spLocks noGrp="1"/>
          </p:cNvSpPr>
          <p:nvPr>
            <p:ph type="dt" sz="half" idx="10"/>
          </p:nvPr>
        </p:nvSpPr>
        <p:spPr/>
        <p:txBody>
          <a:bodyPr/>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7C7CBB-155F-4B7C-9AE7-9B48890A75DA}" type="slidenum">
              <a:rPr lang="fr-FR" smtClean="0"/>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7C7CBB-155F-4B7C-9AE7-9B48890A75D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CD4EC87-5518-46CB-A2A7-905824315B53}" type="datetimeFigureOut">
              <a:rPr lang="fr-FR" smtClean="0"/>
              <a:t>23/09/2019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CD4EC87-5518-46CB-A2A7-905824315B53}" type="datetimeFigureOut">
              <a:rPr lang="fr-FR" smtClean="0"/>
              <a:t>23/09/2019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0CD4EC87-5518-46CB-A2A7-905824315B53}" type="datetimeFigureOut">
              <a:rPr lang="fr-FR" smtClean="0"/>
              <a:t>23/09/2019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CD4EC87-5518-46CB-A2A7-905824315B53}" type="datetimeFigureOut">
              <a:rPr lang="fr-FR" smtClean="0"/>
              <a:t>23/09/2019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7C7CBB-155F-4B7C-9AE7-9B48890A75D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Modifiez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0CD4EC87-5518-46CB-A2A7-905824315B53}" type="datetimeFigureOut">
              <a:rPr lang="fr-FR" smtClean="0"/>
              <a:t>23/09/2019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7C7CBB-155F-4B7C-9AE7-9B48890A75DA}" type="slidenum">
              <a:rPr lang="fr-FR" smtClean="0"/>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0CD4EC87-5518-46CB-A2A7-905824315B53}" type="datetimeFigureOut">
              <a:rPr lang="fr-FR" smtClean="0"/>
              <a:t>23/09/2019</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347C7CBB-155F-4B7C-9AE7-9B48890A75DA}"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CD4EC87-5518-46CB-A2A7-905824315B53}" type="datetimeFigureOut">
              <a:rPr lang="fr-FR" smtClean="0"/>
              <a:t>23/09/2019</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7C7CBB-155F-4B7C-9AE7-9B48890A75DA}"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476672"/>
            <a:ext cx="8077200" cy="3024336"/>
          </a:xfrm>
        </p:spPr>
        <p:txBody>
          <a:bodyPr/>
          <a:lstStyle/>
          <a:p>
            <a:r>
              <a:rPr lang="fr-FR" dirty="0" smtClean="0"/>
              <a:t>NOM: </a:t>
            </a:r>
            <a:r>
              <a:rPr lang="fr-FR" dirty="0" smtClean="0">
                <a:solidFill>
                  <a:schemeClr val="tx1">
                    <a:lumMod val="95000"/>
                  </a:schemeClr>
                </a:solidFill>
              </a:rPr>
              <a:t>Chaaibi</a:t>
            </a:r>
            <a:r>
              <a:rPr lang="fr-FR" dirty="0" smtClean="0"/>
              <a:t/>
            </a:r>
            <a:br>
              <a:rPr lang="fr-FR" dirty="0" smtClean="0"/>
            </a:br>
            <a:r>
              <a:rPr lang="fr-FR" dirty="0" smtClean="0"/>
              <a:t>PRENOM: </a:t>
            </a:r>
            <a:r>
              <a:rPr lang="fr-FR" dirty="0" smtClean="0">
                <a:solidFill>
                  <a:schemeClr val="tx1">
                    <a:lumMod val="95000"/>
                  </a:schemeClr>
                </a:solidFill>
              </a:rPr>
              <a:t>Rim</a:t>
            </a:r>
            <a:r>
              <a:rPr lang="fr-FR" dirty="0" smtClean="0"/>
              <a:t/>
            </a:r>
            <a:br>
              <a:rPr lang="fr-FR" dirty="0" smtClean="0"/>
            </a:br>
            <a:r>
              <a:rPr lang="fr-FR" dirty="0" smtClean="0"/>
              <a:t>GROUPE:</a:t>
            </a:r>
            <a:endParaRPr lang="fr-FR" dirty="0"/>
          </a:p>
        </p:txBody>
      </p:sp>
    </p:spTree>
    <p:extLst>
      <p:ext uri="{BB962C8B-B14F-4D97-AF65-F5344CB8AC3E}">
        <p14:creationId xmlns:p14="http://schemas.microsoft.com/office/powerpoint/2010/main" val="285543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Bahnschrift SemiBold SemiConden" pitchFamily="34" charset="0"/>
              </a:rPr>
              <a:t>Définition du variable</a:t>
            </a:r>
            <a:endParaRPr lang="fr-FR" dirty="0">
              <a:latin typeface="Bahnschrift SemiBold SemiConden" pitchFamily="34" charset="0"/>
            </a:endParaRPr>
          </a:p>
        </p:txBody>
      </p:sp>
      <p:sp>
        <p:nvSpPr>
          <p:cNvPr id="3" name="Espace réservé du contenu 2"/>
          <p:cNvSpPr>
            <a:spLocks noGrp="1"/>
          </p:cNvSpPr>
          <p:nvPr>
            <p:ph idx="1"/>
          </p:nvPr>
        </p:nvSpPr>
        <p:spPr/>
        <p:txBody>
          <a:bodyPr>
            <a:normAutofit fontScale="77500" lnSpcReduction="20000"/>
          </a:bodyPr>
          <a:lstStyle/>
          <a:p>
            <a:r>
              <a:rPr lang="fr-FR" dirty="0"/>
              <a:t>Dans un programme informatique, on va avoir en permanence besoin de stocker provisoirement des valeurs. Il peut s’agir de données issues du disque dur, fournies par l’utilisateur (frappées au clavier), ou que sais-je encore. Il peut aussi s’agir de résultats obtenus par le programme, intermédiaires ou définitifs. Ces données peuvent être de plusieurs types (on en reparlera) : elles peuvent être des nombres, du texte, etc. Toujours est-il que dès que l’on a besoin de stocker une information au cours d’un programme, on utilise une </a:t>
            </a:r>
            <a:r>
              <a:rPr lang="fr-FR" b="1" dirty="0"/>
              <a:t>variable</a:t>
            </a:r>
            <a:r>
              <a:rPr lang="fr-FR" dirty="0"/>
              <a:t>.</a:t>
            </a:r>
          </a:p>
          <a:p>
            <a:r>
              <a:rPr lang="fr-FR" dirty="0"/>
              <a:t>Pour employer une image, une variable est une </a:t>
            </a:r>
            <a:r>
              <a:rPr lang="fr-FR" b="1" dirty="0"/>
              <a:t>boîte</a:t>
            </a:r>
            <a:r>
              <a:rPr lang="fr-FR" dirty="0"/>
              <a:t>, que le programme (l’ordinateur) va repérer par une </a:t>
            </a:r>
            <a:r>
              <a:rPr lang="fr-FR" b="1" dirty="0"/>
              <a:t>étiquette</a:t>
            </a:r>
            <a:r>
              <a:rPr lang="fr-FR" dirty="0"/>
              <a:t>. Pour avoir accès au contenu de la boîte, il suffit de la désigner par son étiquette.</a:t>
            </a:r>
          </a:p>
          <a:p>
            <a:endParaRPr lang="fr-FR" dirty="0"/>
          </a:p>
        </p:txBody>
      </p:sp>
    </p:spTree>
    <p:extLst>
      <p:ext uri="{BB962C8B-B14F-4D97-AF65-F5344CB8AC3E}">
        <p14:creationId xmlns:p14="http://schemas.microsoft.com/office/powerpoint/2010/main" val="247323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VARIABLE</a:t>
            </a:r>
            <a:endParaRPr lang="fr-FR"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344816" cy="366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96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Autre type numérique</a:t>
            </a:r>
            <a:endParaRPr lang="fr-FR" dirty="0"/>
          </a:p>
        </p:txBody>
      </p:sp>
      <p:sp>
        <p:nvSpPr>
          <p:cNvPr id="3" name="Espace réservé du contenu 2"/>
          <p:cNvSpPr>
            <a:spLocks noGrp="1"/>
          </p:cNvSpPr>
          <p:nvPr>
            <p:ph idx="1"/>
          </p:nvPr>
        </p:nvSpPr>
        <p:spPr/>
        <p:txBody>
          <a:bodyPr/>
          <a:lstStyle/>
          <a:p>
            <a:r>
              <a:rPr lang="fr-FR" dirty="0"/>
              <a:t>Certains langages autorisent d’autres types numériques, notamment :</a:t>
            </a:r>
          </a:p>
          <a:p>
            <a:r>
              <a:rPr lang="fr-FR" dirty="0"/>
              <a:t>le type </a:t>
            </a:r>
            <a:r>
              <a:rPr lang="fr-FR" b="1" dirty="0"/>
              <a:t>monétaire</a:t>
            </a:r>
            <a:r>
              <a:rPr lang="fr-FR" dirty="0"/>
              <a:t> (avec strictement deux chiffres après la virgule)</a:t>
            </a:r>
          </a:p>
          <a:p>
            <a:r>
              <a:rPr lang="fr-FR" dirty="0"/>
              <a:t>le type </a:t>
            </a:r>
            <a:r>
              <a:rPr lang="fr-FR" b="1" dirty="0"/>
              <a:t>date</a:t>
            </a:r>
            <a:r>
              <a:rPr lang="fr-FR" dirty="0"/>
              <a:t> (jour/mois/année).</a:t>
            </a:r>
          </a:p>
          <a:p>
            <a:r>
              <a:rPr lang="fr-FR" dirty="0"/>
              <a:t>Nous n’emploierons pas ces types dans ce cours ; mais je les signale, car vous ne manquerez pas de les rencontrer en programmation proprement dite.</a:t>
            </a:r>
          </a:p>
          <a:p>
            <a:endParaRPr lang="fr-FR" dirty="0"/>
          </a:p>
        </p:txBody>
      </p:sp>
    </p:spTree>
    <p:extLst>
      <p:ext uri="{BB962C8B-B14F-4D97-AF65-F5344CB8AC3E}">
        <p14:creationId xmlns:p14="http://schemas.microsoft.com/office/powerpoint/2010/main" val="36526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Agency FB" pitchFamily="34" charset="0"/>
              </a:rPr>
              <a:t>L’INSTRUCTION DE L’AFFECTATION</a:t>
            </a:r>
            <a:endParaRPr lang="fr-FR" dirty="0">
              <a:latin typeface="Agency FB" pitchFamily="34" charset="0"/>
            </a:endParaRPr>
          </a:p>
        </p:txBody>
      </p:sp>
      <p:sp>
        <p:nvSpPr>
          <p:cNvPr id="3" name="Espace réservé du contenu 2"/>
          <p:cNvSpPr>
            <a:spLocks noGrp="1"/>
          </p:cNvSpPr>
          <p:nvPr>
            <p:ph idx="1"/>
          </p:nvPr>
        </p:nvSpPr>
        <p:spPr>
          <a:solidFill>
            <a:schemeClr val="bg1">
              <a:lumMod val="95000"/>
            </a:schemeClr>
          </a:solidFill>
          <a:ln>
            <a:solidFill>
              <a:schemeClr val="accent1"/>
            </a:solidFill>
          </a:ln>
        </p:spPr>
        <p:txBody>
          <a:bodyPr>
            <a:normAutofit fontScale="47500" lnSpcReduction="20000"/>
          </a:bodyPr>
          <a:lstStyle/>
          <a:p>
            <a:r>
              <a:rPr lang="fr-FR" b="1" u="sng" dirty="0"/>
              <a:t>3.1 Syntaxe et </a:t>
            </a:r>
            <a:r>
              <a:rPr lang="fr-FR" b="1" u="sng" dirty="0" smtClean="0"/>
              <a:t>signification</a:t>
            </a:r>
          </a:p>
          <a:p>
            <a:pPr marL="118872" indent="0">
              <a:buNone/>
            </a:pPr>
            <a:endParaRPr lang="fr-FR" b="1" u="sng" dirty="0"/>
          </a:p>
          <a:p>
            <a:r>
              <a:rPr lang="fr-FR" sz="4400" dirty="0"/>
              <a:t>A</a:t>
            </a:r>
            <a:r>
              <a:rPr lang="fr-FR" sz="4400" dirty="0" smtClean="0"/>
              <a:t>près </a:t>
            </a:r>
            <a:r>
              <a:rPr lang="fr-FR" sz="4400" dirty="0"/>
              <a:t>tout ce baratin préliminaire, on aborde enfin nos premières véritables manipulations d’algorithmique. Pas trop tôt, certes, mais pas moyen de faire autrement </a:t>
            </a:r>
            <a:r>
              <a:rPr lang="fr-FR" sz="4400" dirty="0" smtClean="0"/>
              <a:t>!</a:t>
            </a:r>
          </a:p>
          <a:p>
            <a:endParaRPr lang="fr-FR" sz="4400" dirty="0"/>
          </a:p>
          <a:p>
            <a:r>
              <a:rPr lang="fr-FR" sz="4400" dirty="0"/>
              <a:t>En fait, la variable (la boîte) n'est pas un outil bien sorcier à manipuler. A la différence du couteau suisse ou du superbe robot ménager vendu sur Télé Boutique Achat, on ne peut pas faire trente-six mille choses avec une variable, mais seulement une et une seule</a:t>
            </a:r>
            <a:r>
              <a:rPr lang="fr-FR" sz="4400" dirty="0" smtClean="0"/>
              <a:t>.</a:t>
            </a:r>
          </a:p>
          <a:p>
            <a:endParaRPr lang="fr-FR" sz="4400" dirty="0"/>
          </a:p>
          <a:p>
            <a:r>
              <a:rPr lang="fr-FR" sz="4400" dirty="0"/>
              <a:t>Cette seule chose qu’on puisse faire avec une variable, c’est </a:t>
            </a:r>
            <a:r>
              <a:rPr lang="fr-FR" sz="4400" b="1" dirty="0"/>
              <a:t>l’affecter,</a:t>
            </a:r>
            <a:r>
              <a:rPr lang="fr-FR" sz="4400" dirty="0"/>
              <a:t> c’est-à-dire </a:t>
            </a:r>
            <a:r>
              <a:rPr lang="fr-FR" sz="4400" b="1" dirty="0"/>
              <a:t>lui attribuer une valeur</a:t>
            </a:r>
            <a:r>
              <a:rPr lang="fr-FR" sz="4400" dirty="0"/>
              <a:t>. Pour poursuivre la superbe métaphore filée déjà employée, on peut remplir la boîte</a:t>
            </a:r>
            <a:r>
              <a:rPr lang="fr-FR" sz="4400" dirty="0" smtClean="0"/>
              <a:t>.</a:t>
            </a:r>
          </a:p>
          <a:p>
            <a:endParaRPr lang="fr-FR" sz="4400" dirty="0"/>
          </a:p>
          <a:p>
            <a:r>
              <a:rPr lang="fr-FR" sz="4400" dirty="0"/>
              <a:t>En pseudo-code, l'instruction d'affectation se note avec le signe ←</a:t>
            </a:r>
          </a:p>
          <a:p>
            <a:endParaRPr lang="fr-FR" sz="4400" dirty="0"/>
          </a:p>
        </p:txBody>
      </p:sp>
    </p:spTree>
    <p:extLst>
      <p:ext uri="{BB962C8B-B14F-4D97-AF65-F5344CB8AC3E}">
        <p14:creationId xmlns:p14="http://schemas.microsoft.com/office/powerpoint/2010/main" val="218328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u="sng" dirty="0" smtClean="0">
                <a:latin typeface="Agency FB" pitchFamily="34" charset="0"/>
              </a:rPr>
              <a:t>EXEMPLE I :</a:t>
            </a:r>
            <a:endParaRPr lang="fr-FR" sz="4800" u="sng" dirty="0">
              <a:latin typeface="Agency FB"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44824"/>
            <a:ext cx="7632848" cy="3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85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II :</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12879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949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TotalTime>
  <Words>127</Words>
  <Application>Microsoft Office PowerPoint</Application>
  <PresentationFormat>Affichage à l'écran (4:3)</PresentationFormat>
  <Paragraphs>22</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Module</vt:lpstr>
      <vt:lpstr>NOM: Chaaibi PRENOM: Rim GROUPE:</vt:lpstr>
      <vt:lpstr>Définition du variable</vt:lpstr>
      <vt:lpstr>TYPES DE VARIABLE</vt:lpstr>
      <vt:lpstr>Autre type numérique</vt:lpstr>
      <vt:lpstr>L’INSTRUCTION DE L’AFFECTATION</vt:lpstr>
      <vt:lpstr>EXEMPLE I :</vt:lpstr>
      <vt:lpstr>EXEMPLE II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 PRENOM: PROJET:</dc:title>
  <dc:creator>Utilisateur Windows</dc:creator>
  <cp:lastModifiedBy>Utilisateur Windows</cp:lastModifiedBy>
  <cp:revision>4</cp:revision>
  <dcterms:created xsi:type="dcterms:W3CDTF">2019-09-23T07:54:23Z</dcterms:created>
  <dcterms:modified xsi:type="dcterms:W3CDTF">2019-09-23T08:28:48Z</dcterms:modified>
</cp:coreProperties>
</file>