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60" r:id="rId5"/>
    <p:sldId id="261" r:id="rId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Modifiez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0A49E8F7-ACD5-4073-8653-114705954307}" type="datetimeFigureOut">
              <a:rPr lang="fr-FR" smtClean="0"/>
              <a:pPr/>
              <a:t>24/06/2019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5F8CBEE-D470-4497-97A1-82C3D9FA9EF7}" type="slidenum">
              <a:rPr lang="fr-FR" smtClean="0"/>
              <a:pPr/>
              <a:t>‹N°›</a:t>
            </a:fld>
            <a:endParaRPr lang="fr-FR"/>
          </a:p>
        </p:txBody>
      </p:sp>
    </p:spTree>
    <p:extLst>
      <p:ext uri="{BB962C8B-B14F-4D97-AF65-F5344CB8AC3E}">
        <p14:creationId xmlns:p14="http://schemas.microsoft.com/office/powerpoint/2010/main" val="4135868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0A49E8F7-ACD5-4073-8653-114705954307}" type="datetimeFigureOut">
              <a:rPr lang="fr-FR" smtClean="0"/>
              <a:pPr/>
              <a:t>24/06/2019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5F8CBEE-D470-4497-97A1-82C3D9FA9EF7}" type="slidenum">
              <a:rPr lang="fr-FR" smtClean="0"/>
              <a:pPr/>
              <a:t>‹N°›</a:t>
            </a:fld>
            <a:endParaRPr lang="fr-FR"/>
          </a:p>
        </p:txBody>
      </p:sp>
    </p:spTree>
    <p:extLst>
      <p:ext uri="{BB962C8B-B14F-4D97-AF65-F5344CB8AC3E}">
        <p14:creationId xmlns:p14="http://schemas.microsoft.com/office/powerpoint/2010/main" val="3764466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0A49E8F7-ACD5-4073-8653-114705954307}" type="datetimeFigureOut">
              <a:rPr lang="fr-FR" smtClean="0"/>
              <a:pPr/>
              <a:t>24/06/2019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5F8CBEE-D470-4497-97A1-82C3D9FA9EF7}" type="slidenum">
              <a:rPr lang="fr-FR" smtClean="0"/>
              <a:pPr/>
              <a:t>‹N°›</a:t>
            </a:fld>
            <a:endParaRPr lang="fr-FR"/>
          </a:p>
        </p:txBody>
      </p:sp>
    </p:spTree>
    <p:extLst>
      <p:ext uri="{BB962C8B-B14F-4D97-AF65-F5344CB8AC3E}">
        <p14:creationId xmlns:p14="http://schemas.microsoft.com/office/powerpoint/2010/main" val="2582573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0A49E8F7-ACD5-4073-8653-114705954307}" type="datetimeFigureOut">
              <a:rPr lang="fr-FR" smtClean="0"/>
              <a:pPr/>
              <a:t>24/06/2019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5F8CBEE-D470-4497-97A1-82C3D9FA9EF7}" type="slidenum">
              <a:rPr lang="fr-FR" smtClean="0"/>
              <a:pPr/>
              <a:t>‹N°›</a:t>
            </a:fld>
            <a:endParaRPr lang="fr-FR"/>
          </a:p>
        </p:txBody>
      </p:sp>
    </p:spTree>
    <p:extLst>
      <p:ext uri="{BB962C8B-B14F-4D97-AF65-F5344CB8AC3E}">
        <p14:creationId xmlns:p14="http://schemas.microsoft.com/office/powerpoint/2010/main" val="2923785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0A49E8F7-ACD5-4073-8653-114705954307}" type="datetimeFigureOut">
              <a:rPr lang="fr-FR" smtClean="0"/>
              <a:pPr/>
              <a:t>24/06/2019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5F8CBEE-D470-4497-97A1-82C3D9FA9EF7}" type="slidenum">
              <a:rPr lang="fr-FR" smtClean="0"/>
              <a:pPr/>
              <a:t>‹N°›</a:t>
            </a:fld>
            <a:endParaRPr lang="fr-FR"/>
          </a:p>
        </p:txBody>
      </p:sp>
    </p:spTree>
    <p:extLst>
      <p:ext uri="{BB962C8B-B14F-4D97-AF65-F5344CB8AC3E}">
        <p14:creationId xmlns:p14="http://schemas.microsoft.com/office/powerpoint/2010/main" val="130335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0A49E8F7-ACD5-4073-8653-114705954307}" type="datetimeFigureOut">
              <a:rPr lang="fr-FR" smtClean="0"/>
              <a:pPr/>
              <a:t>24/06/2019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5F8CBEE-D470-4497-97A1-82C3D9FA9EF7}" type="slidenum">
              <a:rPr lang="fr-FR" smtClean="0"/>
              <a:pPr/>
              <a:t>‹N°›</a:t>
            </a:fld>
            <a:endParaRPr lang="fr-FR"/>
          </a:p>
        </p:txBody>
      </p:sp>
    </p:spTree>
    <p:extLst>
      <p:ext uri="{BB962C8B-B14F-4D97-AF65-F5344CB8AC3E}">
        <p14:creationId xmlns:p14="http://schemas.microsoft.com/office/powerpoint/2010/main" val="1653300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0A49E8F7-ACD5-4073-8653-114705954307}" type="datetimeFigureOut">
              <a:rPr lang="fr-FR" smtClean="0"/>
              <a:pPr/>
              <a:t>24/06/2019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55F8CBEE-D470-4497-97A1-82C3D9FA9EF7}" type="slidenum">
              <a:rPr lang="fr-FR" smtClean="0"/>
              <a:pPr/>
              <a:t>‹N°›</a:t>
            </a:fld>
            <a:endParaRPr lang="fr-FR"/>
          </a:p>
        </p:txBody>
      </p:sp>
    </p:spTree>
    <p:extLst>
      <p:ext uri="{BB962C8B-B14F-4D97-AF65-F5344CB8AC3E}">
        <p14:creationId xmlns:p14="http://schemas.microsoft.com/office/powerpoint/2010/main" val="2906549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0A49E8F7-ACD5-4073-8653-114705954307}" type="datetimeFigureOut">
              <a:rPr lang="fr-FR" smtClean="0"/>
              <a:pPr/>
              <a:t>24/06/2019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55F8CBEE-D470-4497-97A1-82C3D9FA9EF7}" type="slidenum">
              <a:rPr lang="fr-FR" smtClean="0"/>
              <a:pPr/>
              <a:t>‹N°›</a:t>
            </a:fld>
            <a:endParaRPr lang="fr-FR"/>
          </a:p>
        </p:txBody>
      </p:sp>
    </p:spTree>
    <p:extLst>
      <p:ext uri="{BB962C8B-B14F-4D97-AF65-F5344CB8AC3E}">
        <p14:creationId xmlns:p14="http://schemas.microsoft.com/office/powerpoint/2010/main" val="1801573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A49E8F7-ACD5-4073-8653-114705954307}" type="datetimeFigureOut">
              <a:rPr lang="fr-FR" smtClean="0"/>
              <a:pPr/>
              <a:t>24/06/2019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5F8CBEE-D470-4497-97A1-82C3D9FA9EF7}" type="slidenum">
              <a:rPr lang="fr-FR" smtClean="0"/>
              <a:pPr/>
              <a:t>‹N°›</a:t>
            </a:fld>
            <a:endParaRPr lang="fr-FR"/>
          </a:p>
        </p:txBody>
      </p:sp>
    </p:spTree>
    <p:extLst>
      <p:ext uri="{BB962C8B-B14F-4D97-AF65-F5344CB8AC3E}">
        <p14:creationId xmlns:p14="http://schemas.microsoft.com/office/powerpoint/2010/main" val="3941599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0A49E8F7-ACD5-4073-8653-114705954307}" type="datetimeFigureOut">
              <a:rPr lang="fr-FR" smtClean="0"/>
              <a:pPr/>
              <a:t>24/06/2019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5F8CBEE-D470-4497-97A1-82C3D9FA9EF7}" type="slidenum">
              <a:rPr lang="fr-FR" smtClean="0"/>
              <a:pPr/>
              <a:t>‹N°›</a:t>
            </a:fld>
            <a:endParaRPr lang="fr-FR"/>
          </a:p>
        </p:txBody>
      </p:sp>
    </p:spTree>
    <p:extLst>
      <p:ext uri="{BB962C8B-B14F-4D97-AF65-F5344CB8AC3E}">
        <p14:creationId xmlns:p14="http://schemas.microsoft.com/office/powerpoint/2010/main" val="2715303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0A49E8F7-ACD5-4073-8653-114705954307}" type="datetimeFigureOut">
              <a:rPr lang="fr-FR" smtClean="0"/>
              <a:pPr/>
              <a:t>24/06/2019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5F8CBEE-D470-4497-97A1-82C3D9FA9EF7}" type="slidenum">
              <a:rPr lang="fr-FR" smtClean="0"/>
              <a:pPr/>
              <a:t>‹N°›</a:t>
            </a:fld>
            <a:endParaRPr lang="fr-FR"/>
          </a:p>
        </p:txBody>
      </p:sp>
    </p:spTree>
    <p:extLst>
      <p:ext uri="{BB962C8B-B14F-4D97-AF65-F5344CB8AC3E}">
        <p14:creationId xmlns:p14="http://schemas.microsoft.com/office/powerpoint/2010/main" val="1321720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49E8F7-ACD5-4073-8653-114705954307}" type="datetimeFigureOut">
              <a:rPr lang="fr-FR" smtClean="0"/>
              <a:pPr/>
              <a:t>24/06/2019</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F8CBEE-D470-4497-97A1-82C3D9FA9EF7}" type="slidenum">
              <a:rPr lang="fr-FR" smtClean="0"/>
              <a:pPr/>
              <a:t>‹N°›</a:t>
            </a:fld>
            <a:endParaRPr lang="fr-FR"/>
          </a:p>
        </p:txBody>
      </p:sp>
    </p:spTree>
    <p:extLst>
      <p:ext uri="{BB962C8B-B14F-4D97-AF65-F5344CB8AC3E}">
        <p14:creationId xmlns:p14="http://schemas.microsoft.com/office/powerpoint/2010/main" val="3400292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332657"/>
            <a:ext cx="7772400" cy="1080119"/>
          </a:xfrm>
        </p:spPr>
        <p:txBody>
          <a:bodyPr>
            <a:normAutofit fontScale="90000"/>
          </a:bodyPr>
          <a:lstStyle/>
          <a:p>
            <a:r>
              <a:rPr lang="fr-FR" dirty="0">
                <a:solidFill>
                  <a:schemeClr val="accent1"/>
                </a:solidFill>
                <a:latin typeface="Impact" pitchFamily="34" charset="0"/>
              </a:rPr>
              <a:t>Les types de donnée en langage c</a:t>
            </a:r>
            <a:br>
              <a:rPr lang="fr-FR" dirty="0">
                <a:solidFill>
                  <a:schemeClr val="accent1"/>
                </a:solidFill>
                <a:latin typeface="Impact" pitchFamily="34" charset="0"/>
              </a:rPr>
            </a:br>
            <a:endParaRPr lang="fr-FR" dirty="0">
              <a:solidFill>
                <a:schemeClr val="accent1"/>
              </a:solidFill>
              <a:latin typeface="Impact" pitchFamily="34" charset="0"/>
            </a:endParaRPr>
          </a:p>
        </p:txBody>
      </p:sp>
      <p:sp>
        <p:nvSpPr>
          <p:cNvPr id="3" name="Sous-titre 2"/>
          <p:cNvSpPr>
            <a:spLocks noGrp="1"/>
          </p:cNvSpPr>
          <p:nvPr>
            <p:ph type="subTitle" idx="1"/>
          </p:nvPr>
        </p:nvSpPr>
        <p:spPr>
          <a:xfrm>
            <a:off x="611560" y="1412776"/>
            <a:ext cx="7264896" cy="4968552"/>
          </a:xfrm>
        </p:spPr>
        <p:txBody>
          <a:bodyPr>
            <a:noAutofit/>
          </a:bodyPr>
          <a:lstStyle/>
          <a:p>
            <a:pPr marL="342900" indent="-342900" algn="l">
              <a:buFont typeface="Wingdings" pitchFamily="2" charset="2"/>
              <a:buChar char="§"/>
            </a:pPr>
            <a:r>
              <a:rPr lang="fr-FR" sz="2800" dirty="0">
                <a:solidFill>
                  <a:srgbClr val="FF0000"/>
                </a:solidFill>
              </a:rPr>
              <a:t>Les données  en langage C : </a:t>
            </a:r>
            <a:r>
              <a:rPr lang="fr-FR" sz="2800" dirty="0">
                <a:solidFill>
                  <a:schemeClr val="tx1"/>
                </a:solidFill>
              </a:rPr>
              <a:t>sont typées, c'est-à-dire que pour chaque donnée que l'on utilise (dans les variables par exemple) il faut préciser le type de donnée, ce qui permet de connaître l'occupation mémoire (le nombre d'octets) de la donnée ainsi que sa représentation .</a:t>
            </a:r>
          </a:p>
          <a:p>
            <a:pPr algn="l"/>
            <a:endParaRPr lang="fr-FR" sz="2400" dirty="0">
              <a:solidFill>
                <a:schemeClr val="tx1"/>
              </a:solidFill>
            </a:endParaRPr>
          </a:p>
        </p:txBody>
      </p:sp>
    </p:spTree>
    <p:extLst>
      <p:ext uri="{BB962C8B-B14F-4D97-AF65-F5344CB8AC3E}">
        <p14:creationId xmlns:p14="http://schemas.microsoft.com/office/powerpoint/2010/main" val="3197364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13649CB-85EF-463C-A6A9-087ED988D882}"/>
              </a:ext>
            </a:extLst>
          </p:cNvPr>
          <p:cNvSpPr>
            <a:spLocks noGrp="1"/>
          </p:cNvSpPr>
          <p:nvPr>
            <p:ph type="title"/>
          </p:nvPr>
        </p:nvSpPr>
        <p:spPr/>
        <p:txBody>
          <a:bodyPr/>
          <a:lstStyle/>
          <a:p>
            <a:r>
              <a:rPr lang="fr-FR" dirty="0">
                <a:solidFill>
                  <a:schemeClr val="tx2"/>
                </a:solidFill>
                <a:latin typeface="Impact" panose="020B0806030902050204" pitchFamily="34" charset="0"/>
              </a:rPr>
              <a:t>type de variable</a:t>
            </a:r>
          </a:p>
        </p:txBody>
      </p:sp>
      <p:sp>
        <p:nvSpPr>
          <p:cNvPr id="3" name="Espace réservé du contenu 2">
            <a:extLst>
              <a:ext uri="{FF2B5EF4-FFF2-40B4-BE49-F238E27FC236}">
                <a16:creationId xmlns="" xmlns:a16="http://schemas.microsoft.com/office/drawing/2014/main" id="{148FD165-4FBB-4AC8-A713-28E0DEAC9747}"/>
              </a:ext>
            </a:extLst>
          </p:cNvPr>
          <p:cNvSpPr>
            <a:spLocks noGrp="1"/>
          </p:cNvSpPr>
          <p:nvPr>
            <p:ph idx="1"/>
          </p:nvPr>
        </p:nvSpPr>
        <p:spPr>
          <a:xfrm>
            <a:off x="457200" y="1600200"/>
            <a:ext cx="8229600" cy="5257800"/>
          </a:xfrm>
        </p:spPr>
        <p:txBody>
          <a:bodyPr>
            <a:normAutofit lnSpcReduction="10000"/>
          </a:bodyPr>
          <a:lstStyle/>
          <a:p>
            <a:pPr marL="0" indent="0">
              <a:buNone/>
            </a:pPr>
            <a:r>
              <a:rPr lang="fr-FR" b="1" u="sng" dirty="0"/>
              <a:t>Les principaux types en langage c:</a:t>
            </a:r>
          </a:p>
          <a:p>
            <a:pPr>
              <a:buFont typeface="Wingdings" panose="05000000000000000000" pitchFamily="2" charset="2"/>
              <a:buChar char="§"/>
            </a:pPr>
            <a:r>
              <a:rPr lang="fr-FR" b="1" dirty="0">
                <a:solidFill>
                  <a:srgbClr val="FF0000"/>
                </a:solidFill>
              </a:rPr>
              <a:t>char</a:t>
            </a:r>
            <a:r>
              <a:rPr lang="fr-FR" dirty="0"/>
              <a:t> (caractère)</a:t>
            </a:r>
          </a:p>
          <a:p>
            <a:pPr>
              <a:buFont typeface="Wingdings" panose="05000000000000000000" pitchFamily="2" charset="2"/>
              <a:buChar char="§"/>
            </a:pPr>
            <a:r>
              <a:rPr lang="fr-FR" b="1" dirty="0">
                <a:solidFill>
                  <a:srgbClr val="FF0000"/>
                </a:solidFill>
              </a:rPr>
              <a:t>Int</a:t>
            </a:r>
            <a:r>
              <a:rPr lang="fr-FR" dirty="0">
                <a:solidFill>
                  <a:srgbClr val="FF0000"/>
                </a:solidFill>
              </a:rPr>
              <a:t> </a:t>
            </a:r>
            <a:r>
              <a:rPr lang="fr-FR" dirty="0"/>
              <a:t>(entier)</a:t>
            </a:r>
          </a:p>
          <a:p>
            <a:pPr>
              <a:buFont typeface="Wingdings" panose="05000000000000000000" pitchFamily="2" charset="2"/>
              <a:buChar char="§"/>
            </a:pPr>
            <a:r>
              <a:rPr lang="fr-FR" b="1" dirty="0">
                <a:solidFill>
                  <a:srgbClr val="FF0000"/>
                </a:solidFill>
              </a:rPr>
              <a:t>Short </a:t>
            </a:r>
            <a:r>
              <a:rPr lang="fr-FR" dirty="0"/>
              <a:t>(entier courte)</a:t>
            </a:r>
          </a:p>
          <a:p>
            <a:pPr>
              <a:buFont typeface="Wingdings" panose="05000000000000000000" pitchFamily="2" charset="2"/>
              <a:buChar char="§"/>
            </a:pPr>
            <a:r>
              <a:rPr lang="fr-FR" b="1" dirty="0">
                <a:solidFill>
                  <a:srgbClr val="FF0000"/>
                </a:solidFill>
              </a:rPr>
              <a:t>Long</a:t>
            </a:r>
            <a:r>
              <a:rPr lang="fr-FR" dirty="0">
                <a:solidFill>
                  <a:srgbClr val="FF0000"/>
                </a:solidFill>
              </a:rPr>
              <a:t> </a:t>
            </a:r>
            <a:r>
              <a:rPr lang="fr-FR" dirty="0"/>
              <a:t>(entier long)</a:t>
            </a:r>
          </a:p>
          <a:p>
            <a:pPr>
              <a:buFont typeface="Wingdings" panose="05000000000000000000" pitchFamily="2" charset="2"/>
              <a:buChar char="§"/>
            </a:pPr>
            <a:r>
              <a:rPr lang="fr-FR" b="1" dirty="0" err="1">
                <a:solidFill>
                  <a:srgbClr val="FF0000"/>
                </a:solidFill>
              </a:rPr>
              <a:t>Float</a:t>
            </a:r>
            <a:r>
              <a:rPr lang="fr-FR" dirty="0"/>
              <a:t> (réel)</a:t>
            </a:r>
          </a:p>
          <a:p>
            <a:pPr>
              <a:buFont typeface="Wingdings" panose="05000000000000000000" pitchFamily="2" charset="2"/>
              <a:buChar char="§"/>
            </a:pPr>
            <a:r>
              <a:rPr lang="fr-FR" b="1" dirty="0">
                <a:solidFill>
                  <a:srgbClr val="FF0000"/>
                </a:solidFill>
              </a:rPr>
              <a:t>Double</a:t>
            </a:r>
            <a:r>
              <a:rPr lang="fr-FR" dirty="0"/>
              <a:t> (réel grande précision)</a:t>
            </a:r>
          </a:p>
          <a:p>
            <a:pPr>
              <a:buFont typeface="Wingdings" panose="05000000000000000000" pitchFamily="2" charset="2"/>
              <a:buChar char="§"/>
            </a:pPr>
            <a:r>
              <a:rPr lang="fr-FR" b="1" dirty="0">
                <a:solidFill>
                  <a:srgbClr val="FF0000"/>
                </a:solidFill>
              </a:rPr>
              <a:t>Long double </a:t>
            </a:r>
            <a:r>
              <a:rPr lang="fr-FR" dirty="0"/>
              <a:t>(réel avec plus de précision)</a:t>
            </a:r>
          </a:p>
          <a:p>
            <a:pPr>
              <a:buFont typeface="Wingdings" panose="05000000000000000000" pitchFamily="2" charset="2"/>
              <a:buChar char="§"/>
            </a:pPr>
            <a:r>
              <a:rPr lang="fr-FR" b="1" dirty="0" err="1">
                <a:solidFill>
                  <a:srgbClr val="FF0000"/>
                </a:solidFill>
              </a:rPr>
              <a:t>Unsigned</a:t>
            </a:r>
            <a:r>
              <a:rPr lang="fr-FR" b="1" dirty="0">
                <a:solidFill>
                  <a:srgbClr val="FF0000"/>
                </a:solidFill>
              </a:rPr>
              <a:t> </a:t>
            </a:r>
            <a:r>
              <a:rPr lang="fr-FR" b="1" dirty="0" err="1">
                <a:solidFill>
                  <a:srgbClr val="FF0000"/>
                </a:solidFill>
              </a:rPr>
              <a:t>int</a:t>
            </a:r>
            <a:r>
              <a:rPr lang="fr-FR" b="1" dirty="0">
                <a:solidFill>
                  <a:srgbClr val="FF0000"/>
                </a:solidFill>
              </a:rPr>
              <a:t> </a:t>
            </a:r>
            <a:r>
              <a:rPr lang="fr-FR" dirty="0"/>
              <a:t>(entier non signé)</a:t>
            </a:r>
          </a:p>
          <a:p>
            <a:pPr>
              <a:buFont typeface="Wingdings" panose="05000000000000000000" pitchFamily="2" charset="2"/>
              <a:buChar char="§"/>
            </a:pPr>
            <a:endParaRPr lang="fr-FR" dirty="0"/>
          </a:p>
          <a:p>
            <a:pPr>
              <a:buFont typeface="Wingdings" panose="05000000000000000000" pitchFamily="2" charset="2"/>
              <a:buChar char="§"/>
            </a:pPr>
            <a:endParaRPr lang="fr-FR" dirty="0"/>
          </a:p>
          <a:p>
            <a:pPr>
              <a:buFont typeface="Wingdings" panose="05000000000000000000" pitchFamily="2" charset="2"/>
              <a:buChar char="§"/>
            </a:pPr>
            <a:endParaRPr lang="fr-FR" dirty="0"/>
          </a:p>
          <a:p>
            <a:pPr>
              <a:buFont typeface="Wingdings" panose="05000000000000000000" pitchFamily="2" charset="2"/>
              <a:buChar char="§"/>
            </a:pPr>
            <a:endParaRPr lang="fr-FR" dirty="0"/>
          </a:p>
        </p:txBody>
      </p:sp>
    </p:spTree>
    <p:extLst>
      <p:ext uri="{BB962C8B-B14F-4D97-AF65-F5344CB8AC3E}">
        <p14:creationId xmlns:p14="http://schemas.microsoft.com/office/powerpoint/2010/main" val="491621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778098"/>
          </a:xfrm>
        </p:spPr>
        <p:txBody>
          <a:bodyPr>
            <a:normAutofit/>
          </a:bodyPr>
          <a:lstStyle/>
          <a:p>
            <a:r>
              <a:rPr lang="fr-FR" dirty="0">
                <a:solidFill>
                  <a:schemeClr val="tx2"/>
                </a:solidFill>
                <a:latin typeface="Impact" panose="020B0806030902050204" pitchFamily="34" charset="0"/>
              </a:rPr>
              <a:t>Définition de Quelque type </a:t>
            </a:r>
          </a:p>
        </p:txBody>
      </p:sp>
      <p:sp>
        <p:nvSpPr>
          <p:cNvPr id="3" name="Espace réservé du contenu 2"/>
          <p:cNvSpPr>
            <a:spLocks noGrp="1"/>
          </p:cNvSpPr>
          <p:nvPr>
            <p:ph idx="1"/>
          </p:nvPr>
        </p:nvSpPr>
        <p:spPr>
          <a:xfrm>
            <a:off x="467544" y="1628800"/>
            <a:ext cx="8229600" cy="4525963"/>
          </a:xfrm>
        </p:spPr>
        <p:txBody>
          <a:bodyPr>
            <a:normAutofit fontScale="85000" lnSpcReduction="10000"/>
          </a:bodyPr>
          <a:lstStyle/>
          <a:p>
            <a:r>
              <a:rPr lang="fr-FR" b="1" dirty="0">
                <a:solidFill>
                  <a:srgbClr val="FF0000"/>
                </a:solidFill>
              </a:rPr>
              <a:t>Nombre entier (</a:t>
            </a:r>
            <a:r>
              <a:rPr lang="fr-FR" b="1" i="1" dirty="0" err="1">
                <a:solidFill>
                  <a:srgbClr val="FF0000"/>
                </a:solidFill>
              </a:rPr>
              <a:t>int</a:t>
            </a:r>
            <a:r>
              <a:rPr lang="fr-FR" b="1" dirty="0">
                <a:solidFill>
                  <a:srgbClr val="FF0000"/>
                </a:solidFill>
              </a:rPr>
              <a:t>):</a:t>
            </a:r>
          </a:p>
          <a:p>
            <a:r>
              <a:rPr lang="fr-FR" dirty="0"/>
              <a:t>Un nombre entier est un nombre sans virgule qui peut être exprimé dans différentes bases .</a:t>
            </a:r>
          </a:p>
          <a:p>
            <a:r>
              <a:rPr lang="fr-FR" b="1" i="1" u="sng" dirty="0">
                <a:solidFill>
                  <a:srgbClr val="FF0000"/>
                </a:solidFill>
              </a:rPr>
              <a:t>Nombre à virgule (</a:t>
            </a:r>
            <a:r>
              <a:rPr lang="fr-FR" b="1" i="1" u="sng" dirty="0" err="1">
                <a:solidFill>
                  <a:srgbClr val="FF0000"/>
                </a:solidFill>
              </a:rPr>
              <a:t>float</a:t>
            </a:r>
            <a:r>
              <a:rPr lang="fr-FR" b="1" i="1" u="sng" dirty="0">
                <a:solidFill>
                  <a:srgbClr val="FF0000"/>
                </a:solidFill>
              </a:rPr>
              <a:t>):</a:t>
            </a:r>
          </a:p>
          <a:p>
            <a:r>
              <a:rPr lang="fr-FR" dirty="0"/>
              <a:t>Un nombre à virgule flottante est un nombre à virgule, il peut toutefois être représenté de différentes façons.</a:t>
            </a:r>
          </a:p>
          <a:p>
            <a:r>
              <a:rPr lang="fr-FR" b="1" dirty="0">
                <a:solidFill>
                  <a:srgbClr val="FF0000"/>
                </a:solidFill>
              </a:rPr>
              <a:t>Caractère (char):</a:t>
            </a:r>
          </a:p>
          <a:p>
            <a:r>
              <a:rPr lang="fr-FR" dirty="0"/>
              <a:t>Le type char (provenant de l'anglais char acter) permet de stocker la valeur ASCII d'un caractère, c'est-à-dire un nombre entier .</a:t>
            </a:r>
          </a:p>
        </p:txBody>
      </p:sp>
    </p:spTree>
    <p:extLst>
      <p:ext uri="{BB962C8B-B14F-4D97-AF65-F5344CB8AC3E}">
        <p14:creationId xmlns:p14="http://schemas.microsoft.com/office/powerpoint/2010/main" val="4237825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700" b="1" dirty="0">
                <a:solidFill>
                  <a:srgbClr val="FF0000"/>
                </a:solidFill>
                <a:ea typeface="+mn-ea"/>
                <a:cs typeface="+mn-cs"/>
              </a:rPr>
              <a:t>entier</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72816"/>
            <a:ext cx="8229600" cy="4536504"/>
          </a:xfrm>
        </p:spPr>
      </p:pic>
    </p:spTree>
    <p:extLst>
      <p:ext uri="{BB962C8B-B14F-4D97-AF65-F5344CB8AC3E}">
        <p14:creationId xmlns:p14="http://schemas.microsoft.com/office/powerpoint/2010/main" val="236232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200" b="1" dirty="0" smtClean="0">
                <a:solidFill>
                  <a:srgbClr val="FF0000"/>
                </a:solidFill>
                <a:ea typeface="+mn-ea"/>
                <a:cs typeface="+mn-cs"/>
              </a:rPr>
              <a:t>Double</a:t>
            </a:r>
            <a:r>
              <a:rPr lang="fr-FR" sz="3200" b="1" dirty="0">
                <a:solidFill>
                  <a:srgbClr val="FF0000"/>
                </a:solidFill>
                <a:ea typeface="+mn-ea"/>
                <a:cs typeface="+mn-cs"/>
              </a:rPr>
              <a:t> </a:t>
            </a:r>
            <a:r>
              <a:rPr lang="fr-FR" sz="3200" b="1" dirty="0" err="1">
                <a:solidFill>
                  <a:srgbClr val="FF0000"/>
                </a:solidFill>
                <a:ea typeface="+mn-ea"/>
                <a:cs typeface="+mn-cs"/>
              </a:rPr>
              <a:t>Float</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494" y="1700808"/>
            <a:ext cx="7783011" cy="4608511"/>
          </a:xfrm>
        </p:spPr>
      </p:pic>
    </p:spTree>
    <p:extLst>
      <p:ext uri="{BB962C8B-B14F-4D97-AF65-F5344CB8AC3E}">
        <p14:creationId xmlns:p14="http://schemas.microsoft.com/office/powerpoint/2010/main" val="38983729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140</Words>
  <Application>Microsoft Office PowerPoint</Application>
  <PresentationFormat>Affichage à l'écran (4:3)</PresentationFormat>
  <Paragraphs>23</Paragraphs>
  <Slides>5</Slides>
  <Notes>0</Notes>
  <HiddenSlides>0</HiddenSlides>
  <MMClips>0</MMClips>
  <ScaleCrop>false</ScaleCrop>
  <HeadingPairs>
    <vt:vector size="4" baseType="variant">
      <vt:variant>
        <vt:lpstr>Thème</vt:lpstr>
      </vt:variant>
      <vt:variant>
        <vt:i4>1</vt:i4>
      </vt:variant>
      <vt:variant>
        <vt:lpstr>Titres des diapositives</vt:lpstr>
      </vt:variant>
      <vt:variant>
        <vt:i4>5</vt:i4>
      </vt:variant>
    </vt:vector>
  </HeadingPairs>
  <TitlesOfParts>
    <vt:vector size="6" baseType="lpstr">
      <vt:lpstr>Thème Office</vt:lpstr>
      <vt:lpstr>Les types de donnée en langage c </vt:lpstr>
      <vt:lpstr>type de variable</vt:lpstr>
      <vt:lpstr>Définition de Quelque type </vt:lpstr>
      <vt:lpstr>entier</vt:lpstr>
      <vt:lpstr>Double Float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types de donnée en langage c </dc:title>
  <dc:creator>Utilisateur Windows</dc:creator>
  <cp:lastModifiedBy>Utilisateur Windows</cp:lastModifiedBy>
  <cp:revision>9</cp:revision>
  <dcterms:created xsi:type="dcterms:W3CDTF">2019-09-19T14:03:35Z</dcterms:created>
  <dcterms:modified xsi:type="dcterms:W3CDTF">2019-06-24T15:32:30Z</dcterms:modified>
</cp:coreProperties>
</file>