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64" r:id="rId3"/>
    <p:sldId id="256" r:id="rId4"/>
    <p:sldId id="257"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32"/>
            <a:ext cx="103632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411744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876891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1785600" y="274645"/>
            <a:ext cx="36576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12800" y="274645"/>
            <a:ext cx="107696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425564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80856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7"/>
            <a:ext cx="103632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259365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C80D3B8-A328-4709-99E9-AE38CF533010}" type="datetimeFigureOut">
              <a:rPr lang="fr-FR" smtClean="0"/>
              <a:t>01/10/2019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281187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C80D3B8-A328-4709-99E9-AE38CF533010}" type="datetimeFigureOut">
              <a:rPr lang="fr-FR" smtClean="0"/>
              <a:t>01/10/2019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308978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C80D3B8-A328-4709-99E9-AE38CF533010}" type="datetimeFigureOut">
              <a:rPr lang="fr-FR" smtClean="0"/>
              <a:t>01/10/2019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317409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C80D3B8-A328-4709-99E9-AE38CF533010}" type="datetimeFigureOut">
              <a:rPr lang="fr-FR" smtClean="0"/>
              <a:t>01/10/2019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126659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3" y="273050"/>
            <a:ext cx="4011084"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C80D3B8-A328-4709-99E9-AE38CF533010}" type="datetimeFigureOut">
              <a:rPr lang="fr-FR" smtClean="0"/>
              <a:t>01/10/2019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326156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C80D3B8-A328-4709-99E9-AE38CF533010}" type="datetimeFigureOut">
              <a:rPr lang="fr-FR" smtClean="0"/>
              <a:t>01/10/2019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412433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0D3B8-A328-4709-99E9-AE38CF533010}" type="datetimeFigureOut">
              <a:rPr lang="fr-FR" smtClean="0"/>
              <a:t>01/10/2019</a:t>
            </a:fld>
            <a:endParaRPr lang="fr-FR"/>
          </a:p>
        </p:txBody>
      </p:sp>
      <p:sp>
        <p:nvSpPr>
          <p:cNvPr id="5" name="Espace réservé du pied de page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1F7D-BA83-4465-B87D-C8F9C06B0CFE}" type="slidenum">
              <a:rPr lang="fr-FR" smtClean="0"/>
              <a:t>‹N°›</a:t>
            </a:fld>
            <a:endParaRPr lang="fr-FR"/>
          </a:p>
        </p:txBody>
      </p:sp>
    </p:spTree>
    <p:extLst>
      <p:ext uri="{BB962C8B-B14F-4D97-AF65-F5344CB8AC3E}">
        <p14:creationId xmlns:p14="http://schemas.microsoft.com/office/powerpoint/2010/main" val="41453157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AF21BD7-C659-4EE5-A79F-C6AEFC351887}"/>
              </a:ext>
            </a:extLst>
          </p:cNvPr>
          <p:cNvSpPr>
            <a:spLocks noGrp="1"/>
          </p:cNvSpPr>
          <p:nvPr>
            <p:ph type="title"/>
          </p:nvPr>
        </p:nvSpPr>
        <p:spPr>
          <a:xfrm>
            <a:off x="1518634" y="352332"/>
            <a:ext cx="8643154" cy="3202237"/>
          </a:xfrm>
        </p:spPr>
        <p:txBody>
          <a:bodyPr>
            <a:noAutofit/>
          </a:bodyPr>
          <a:lstStyle/>
          <a:p>
            <a:r>
              <a:rPr lang="fr-FR" sz="8800" b="1" i="1" dirty="0" smtClean="0">
                <a:solidFill>
                  <a:schemeClr val="accent4">
                    <a:lumMod val="50000"/>
                  </a:schemeClr>
                </a:solidFill>
                <a:latin typeface="Adobe Arabic" pitchFamily="18" charset="-78"/>
                <a:cs typeface="Adobe Arabic" pitchFamily="18" charset="-78"/>
              </a:rPr>
              <a:t>Les tableaux en langage C</a:t>
            </a:r>
            <a:endParaRPr lang="fr-FR" sz="8800" b="1" i="1" dirty="0">
              <a:solidFill>
                <a:schemeClr val="accent4">
                  <a:lumMod val="50000"/>
                </a:schemeClr>
              </a:solidFill>
              <a:latin typeface="Adobe Arabic" pitchFamily="18" charset="-78"/>
              <a:cs typeface="Adobe Arabic" pitchFamily="18" charset="-78"/>
            </a:endParaRPr>
          </a:p>
        </p:txBody>
      </p:sp>
      <p:sp>
        <p:nvSpPr>
          <p:cNvPr id="3" name="Espace réservé du texte 2">
            <a:extLst>
              <a:ext uri="{FF2B5EF4-FFF2-40B4-BE49-F238E27FC236}">
                <a16:creationId xmlns="" xmlns:a16="http://schemas.microsoft.com/office/drawing/2014/main" id="{4509BDEB-9079-4B15-B8F8-0C489AA2BFD9}"/>
              </a:ext>
            </a:extLst>
          </p:cNvPr>
          <p:cNvSpPr>
            <a:spLocks noGrp="1"/>
          </p:cNvSpPr>
          <p:nvPr>
            <p:ph type="body" idx="1"/>
          </p:nvPr>
        </p:nvSpPr>
        <p:spPr>
          <a:xfrm>
            <a:off x="1687133" y="4334228"/>
            <a:ext cx="7946792" cy="1512780"/>
          </a:xfrm>
        </p:spPr>
        <p:txBody>
          <a:bodyPr>
            <a:normAutofit/>
          </a:bodyPr>
          <a:lstStyle/>
          <a:p>
            <a:r>
              <a:rPr lang="fr-FR" sz="2400" b="1" dirty="0" smtClean="0">
                <a:solidFill>
                  <a:schemeClr val="accent4">
                    <a:lumMod val="75000"/>
                  </a:schemeClr>
                </a:solidFill>
              </a:rPr>
              <a:t>Créer par :   </a:t>
            </a:r>
            <a:r>
              <a:rPr lang="fr-FR" sz="2400" b="1" dirty="0" err="1" smtClean="0">
                <a:solidFill>
                  <a:schemeClr val="accent4">
                    <a:lumMod val="75000"/>
                  </a:schemeClr>
                </a:solidFill>
              </a:rPr>
              <a:t>Hajar</a:t>
            </a:r>
            <a:r>
              <a:rPr lang="fr-FR" sz="2400" b="1" dirty="0" smtClean="0">
                <a:solidFill>
                  <a:schemeClr val="accent4">
                    <a:lumMod val="75000"/>
                  </a:schemeClr>
                </a:solidFill>
              </a:rPr>
              <a:t> </a:t>
            </a:r>
            <a:r>
              <a:rPr lang="fr-FR" sz="2400" b="1" dirty="0" err="1" smtClean="0">
                <a:solidFill>
                  <a:schemeClr val="accent4">
                    <a:lumMod val="75000"/>
                  </a:schemeClr>
                </a:solidFill>
              </a:rPr>
              <a:t>Louali</a:t>
            </a:r>
            <a:endParaRPr lang="fr-FR" sz="2400" b="1" dirty="0" smtClean="0">
              <a:solidFill>
                <a:schemeClr val="accent4">
                  <a:lumMod val="75000"/>
                </a:schemeClr>
              </a:solidFill>
            </a:endParaRPr>
          </a:p>
          <a:p>
            <a:r>
              <a:rPr lang="fr-FR" sz="2400" b="1" dirty="0" smtClean="0">
                <a:solidFill>
                  <a:schemeClr val="accent4">
                    <a:lumMod val="75000"/>
                  </a:schemeClr>
                </a:solidFill>
              </a:rPr>
              <a:t>Groupe:       TDM 102</a:t>
            </a:r>
            <a:endParaRPr lang="fr-FR" sz="2400" b="1" dirty="0">
              <a:solidFill>
                <a:schemeClr val="accent4">
                  <a:lumMod val="75000"/>
                </a:schemeClr>
              </a:solidFill>
            </a:endParaRPr>
          </a:p>
        </p:txBody>
      </p:sp>
    </p:spTree>
    <p:extLst>
      <p:ext uri="{BB962C8B-B14F-4D97-AF65-F5344CB8AC3E}">
        <p14:creationId xmlns:p14="http://schemas.microsoft.com/office/powerpoint/2010/main" val="99550146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9997" y="300818"/>
            <a:ext cx="8643154" cy="909797"/>
          </a:xfrm>
        </p:spPr>
        <p:txBody>
          <a:bodyPr/>
          <a:lstStyle/>
          <a:p>
            <a:pPr algn="ctr"/>
            <a:r>
              <a:rPr lang="fr-FR" b="1" i="1" u="sng" dirty="0" smtClean="0">
                <a:solidFill>
                  <a:schemeClr val="accent1">
                    <a:lumMod val="75000"/>
                  </a:schemeClr>
                </a:solidFill>
              </a:rPr>
              <a:t>Introduction</a:t>
            </a:r>
            <a:endParaRPr lang="fr-FR" b="1" i="1" u="sng" dirty="0">
              <a:solidFill>
                <a:schemeClr val="accent1">
                  <a:lumMod val="75000"/>
                </a:schemeClr>
              </a:solidFill>
            </a:endParaRPr>
          </a:p>
        </p:txBody>
      </p:sp>
      <p:sp>
        <p:nvSpPr>
          <p:cNvPr id="3" name="Espace réservé du texte 2"/>
          <p:cNvSpPr>
            <a:spLocks noGrp="1"/>
          </p:cNvSpPr>
          <p:nvPr>
            <p:ph type="body" idx="1"/>
          </p:nvPr>
        </p:nvSpPr>
        <p:spPr>
          <a:xfrm>
            <a:off x="1454239" y="1506829"/>
            <a:ext cx="8630446" cy="3312296"/>
          </a:xfrm>
        </p:spPr>
        <p:txBody>
          <a:bodyPr>
            <a:normAutofit/>
          </a:bodyPr>
          <a:lstStyle/>
          <a:p>
            <a:r>
              <a:rPr lang="fr-FR" sz="2400" b="1" dirty="0" smtClean="0"/>
              <a:t>-La définition de tableau</a:t>
            </a:r>
          </a:p>
          <a:p>
            <a:r>
              <a:rPr lang="fr-FR" sz="2400" b="1" dirty="0" smtClean="0"/>
              <a:t>-L’initialisation</a:t>
            </a:r>
          </a:p>
          <a:p>
            <a:r>
              <a:rPr lang="fr-FR" sz="2400" b="1" dirty="0" smtClean="0"/>
              <a:t>-Utilisation </a:t>
            </a:r>
            <a:r>
              <a:rPr lang="fr-FR" sz="2400" b="1" dirty="0"/>
              <a:t>des </a:t>
            </a:r>
            <a:r>
              <a:rPr lang="fr-FR" sz="2400" b="1" dirty="0" smtClean="0"/>
              <a:t>pointeurs </a:t>
            </a:r>
            <a:r>
              <a:rPr lang="fr-FR" sz="2400" b="1" dirty="0"/>
              <a:t>avec les </a:t>
            </a:r>
            <a:r>
              <a:rPr lang="fr-FR" sz="2400" b="1" dirty="0" smtClean="0"/>
              <a:t>tableaux</a:t>
            </a:r>
          </a:p>
          <a:p>
            <a:r>
              <a:rPr lang="fr-FR" sz="2400" b="1" dirty="0" smtClean="0"/>
              <a:t>-Conversions </a:t>
            </a:r>
            <a:r>
              <a:rPr lang="fr-FR" sz="2400" b="1" dirty="0"/>
              <a:t>des tableaux en </a:t>
            </a:r>
            <a:r>
              <a:rPr lang="fr-FR" sz="2400" b="1" dirty="0" smtClean="0"/>
              <a:t>pointeurs</a:t>
            </a:r>
          </a:p>
          <a:p>
            <a:r>
              <a:rPr lang="fr-FR" sz="2400" b="1" dirty="0" smtClean="0"/>
              <a:t>-Les </a:t>
            </a:r>
            <a:r>
              <a:rPr lang="fr-FR" sz="2400" b="1" dirty="0"/>
              <a:t>tableaux de chaîne de caractères</a:t>
            </a:r>
          </a:p>
        </p:txBody>
      </p:sp>
    </p:spTree>
    <p:extLst>
      <p:ext uri="{BB962C8B-B14F-4D97-AF65-F5344CB8AC3E}">
        <p14:creationId xmlns:p14="http://schemas.microsoft.com/office/powerpoint/2010/main" val="26037971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CEA6430-DE2E-4033-B81C-1B44603CC631}"/>
              </a:ext>
            </a:extLst>
          </p:cNvPr>
          <p:cNvSpPr>
            <a:spLocks noGrp="1"/>
          </p:cNvSpPr>
          <p:nvPr>
            <p:ph type="ctrTitle"/>
          </p:nvPr>
        </p:nvSpPr>
        <p:spPr>
          <a:xfrm>
            <a:off x="1363109" y="0"/>
            <a:ext cx="9157252" cy="824248"/>
          </a:xfrm>
        </p:spPr>
        <p:txBody>
          <a:bodyPr>
            <a:normAutofit fontScale="90000"/>
          </a:bodyPr>
          <a:lstStyle/>
          <a:p>
            <a:pPr algn="r"/>
            <a:r>
              <a:rPr lang="fr-FR" sz="6000" b="1" i="1" u="sng" dirty="0">
                <a:solidFill>
                  <a:schemeClr val="accent1"/>
                </a:solidFill>
              </a:rPr>
              <a:t>Définition de tableau</a:t>
            </a:r>
          </a:p>
        </p:txBody>
      </p:sp>
      <p:sp>
        <p:nvSpPr>
          <p:cNvPr id="3" name="Sous-titre 2">
            <a:extLst>
              <a:ext uri="{FF2B5EF4-FFF2-40B4-BE49-F238E27FC236}">
                <a16:creationId xmlns="" xmlns:a16="http://schemas.microsoft.com/office/drawing/2014/main" id="{837A9215-4EB7-474D-ABD2-02A8D637C6E0}"/>
              </a:ext>
            </a:extLst>
          </p:cNvPr>
          <p:cNvSpPr>
            <a:spLocks noGrp="1"/>
          </p:cNvSpPr>
          <p:nvPr>
            <p:ph type="subTitle" idx="1"/>
          </p:nvPr>
        </p:nvSpPr>
        <p:spPr>
          <a:xfrm>
            <a:off x="0" y="987008"/>
            <a:ext cx="11818747" cy="5529702"/>
          </a:xfrm>
        </p:spPr>
        <p:txBody>
          <a:bodyPr>
            <a:normAutofit fontScale="85000" lnSpcReduction="10000"/>
          </a:bodyPr>
          <a:lstStyle/>
          <a:p>
            <a:pPr lvl="1" algn="l"/>
            <a:r>
              <a:rPr lang="fr-FR" sz="2600" i="1" dirty="0"/>
              <a:t> </a:t>
            </a:r>
            <a:r>
              <a:rPr lang="fr-FR" sz="3600" i="1" dirty="0"/>
              <a:t>Les tableaux sont une suite de variables de même type, situées dans un espace contigu en mémoire.</a:t>
            </a:r>
            <a:r>
              <a:rPr lang="fr-FR" sz="4600" dirty="0">
                <a:latin typeface="Adobe Arabic" panose="02040503050201020203" pitchFamily="18" charset="-78"/>
                <a:cs typeface="Adobe Arabic" panose="02040503050201020203" pitchFamily="18" charset="-78"/>
              </a:rPr>
              <a:t> Les tableaux sont très utilisés en C car ils sont vraiment pratiques pour organiser une série de valeurs.</a:t>
            </a:r>
          </a:p>
          <a:p>
            <a:pPr lvl="1" algn="l"/>
            <a:r>
              <a:rPr lang="fr-FR" sz="4600" dirty="0">
                <a:latin typeface="Adobe Arabic" panose="02040503050201020203" pitchFamily="18" charset="-78"/>
                <a:cs typeface="Adobe Arabic" panose="02040503050201020203" pitchFamily="18" charset="-78"/>
              </a:rPr>
              <a:t>Nous commencerons dans un premier temps par quelques explications sur le fonctionnement des tableaux en mémoire (schémas à l'appui). Ces petites introductions sur la mémoire sont extrêmement importantes : elles vous permettent de comprendre comment cela fonctionne. Un programmeur qui comprend ce qu'il fait, c'est quand même un peu plus rassurant pour la stabilité de ses programmes.</a:t>
            </a:r>
            <a:endParaRPr lang="fr-FR" sz="1000" dirty="0"/>
          </a:p>
        </p:txBody>
      </p:sp>
    </p:spTree>
    <p:extLst>
      <p:ext uri="{BB962C8B-B14F-4D97-AF65-F5344CB8AC3E}">
        <p14:creationId xmlns:p14="http://schemas.microsoft.com/office/powerpoint/2010/main" val="3751721395"/>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5A356C-9546-4852-9CC5-B04CE1426401}"/>
              </a:ext>
            </a:extLst>
          </p:cNvPr>
          <p:cNvSpPr>
            <a:spLocks noGrp="1"/>
          </p:cNvSpPr>
          <p:nvPr>
            <p:ph type="title"/>
          </p:nvPr>
        </p:nvSpPr>
        <p:spPr>
          <a:xfrm>
            <a:off x="4108361" y="0"/>
            <a:ext cx="3847983" cy="583096"/>
          </a:xfrm>
        </p:spPr>
        <p:txBody>
          <a:bodyPr>
            <a:normAutofit fontScale="90000"/>
          </a:bodyPr>
          <a:lstStyle/>
          <a:p>
            <a:r>
              <a:rPr lang="fr-FR" b="1" u="sng" dirty="0">
                <a:solidFill>
                  <a:schemeClr val="accent1"/>
                </a:solidFill>
              </a:rPr>
              <a:t>Initialisation</a:t>
            </a:r>
            <a:r>
              <a:rPr lang="fr-FR" b="1" dirty="0">
                <a:solidFill>
                  <a:schemeClr val="accent1"/>
                </a:solidFill>
              </a:rPr>
              <a:t/>
            </a:r>
            <a:br>
              <a:rPr lang="fr-FR" b="1" dirty="0">
                <a:solidFill>
                  <a:schemeClr val="accent1"/>
                </a:solidFill>
              </a:rPr>
            </a:br>
            <a:endParaRPr lang="fr-FR" dirty="0">
              <a:solidFill>
                <a:schemeClr val="accent1"/>
              </a:solidFill>
            </a:endParaRPr>
          </a:p>
        </p:txBody>
      </p:sp>
      <p:sp>
        <p:nvSpPr>
          <p:cNvPr id="3" name="Rectangle 1">
            <a:extLst>
              <a:ext uri="{FF2B5EF4-FFF2-40B4-BE49-F238E27FC236}">
                <a16:creationId xmlns="" xmlns:a16="http://schemas.microsoft.com/office/drawing/2014/main" id="{68637225-9908-4F56-9458-2E3402A10E66}"/>
              </a:ext>
            </a:extLst>
          </p:cNvPr>
          <p:cNvSpPr>
            <a:spLocks noChangeArrowheads="1"/>
          </p:cNvSpPr>
          <p:nvPr/>
        </p:nvSpPr>
        <p:spPr bwMode="auto">
          <a:xfrm>
            <a:off x="386367" y="413526"/>
            <a:ext cx="11397802" cy="5539978"/>
          </a:xfrm>
          <a:prstGeom prst="rect">
            <a:avLst/>
          </a:prstGeom>
          <a:ln/>
          <a:extLst/>
        </p:spPr>
        <p:style>
          <a:lnRef idx="1">
            <a:schemeClr val="dk1"/>
          </a:lnRef>
          <a:fillRef idx="1001">
            <a:schemeClr val="lt2"/>
          </a:fillRef>
          <a:effectRef idx="1">
            <a:schemeClr val="dk1"/>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1" u="sng" strike="noStrike" cap="none" normalizeH="0" baseline="0" dirty="0">
                <a:ln>
                  <a:noFill/>
                </a:ln>
                <a:solidFill>
                  <a:schemeClr val="accent5"/>
                </a:solidFill>
                <a:effectLst/>
                <a:latin typeface="Source Sans Pro" panose="020B0503030403020204" pitchFamily="34" charset="0"/>
              </a:rPr>
              <a:t>Initialisation avec une longueur explicite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i="0" u="none" strike="noStrike" cap="none" normalizeH="0" baseline="0" dirty="0">
                <a:ln>
                  <a:noFill/>
                </a:ln>
                <a:effectLst/>
                <a:latin typeface="Merriweather"/>
              </a:rPr>
              <a:t>L’initialisation séquentielle permet de spécifier une valeur pour un ou plusieurs membres du tableau en partant du premier élément. Ainsi, l’exemple ci-dessous initialise les trois membres du tableau avec les valeurs 1, 2 et 3.</a:t>
            </a:r>
            <a:endParaRPr kumimoji="0" lang="fr-FR" altLang="fr-FR" sz="3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i="0" u="none" strike="noStrike" cap="none" normalizeH="0" baseline="0" dirty="0" err="1">
                <a:ln>
                  <a:noFill/>
                </a:ln>
                <a:solidFill>
                  <a:srgbClr val="000080"/>
                </a:solidFill>
                <a:effectLst/>
                <a:latin typeface="Source Code Pro"/>
              </a:rPr>
              <a:t>int</a:t>
            </a:r>
            <a:r>
              <a:rPr kumimoji="0" lang="fr-FR" altLang="fr-FR" sz="2800" i="0" u="none" strike="noStrike" cap="none" normalizeH="0" baseline="0" dirty="0">
                <a:ln>
                  <a:noFill/>
                </a:ln>
                <a:solidFill>
                  <a:srgbClr val="000000"/>
                </a:solidFill>
                <a:effectLst/>
                <a:latin typeface="Source Code Pro"/>
              </a:rPr>
              <a:t> tab[</a:t>
            </a:r>
            <a:r>
              <a:rPr kumimoji="0" lang="fr-FR" altLang="fr-FR" sz="2800" i="0" u="none" strike="noStrike" cap="none" normalizeH="0" baseline="0" dirty="0">
                <a:ln>
                  <a:noFill/>
                </a:ln>
                <a:solidFill>
                  <a:srgbClr val="0000FF"/>
                </a:solidFill>
                <a:effectLst/>
                <a:latin typeface="Source Code Pro"/>
              </a:rPr>
              <a:t>3</a:t>
            </a:r>
            <a:r>
              <a:rPr kumimoji="0" lang="fr-FR" altLang="fr-FR" sz="2800" i="0" u="none" strike="noStrike" cap="none" normalizeH="0" baseline="0" dirty="0">
                <a:ln>
                  <a:noFill/>
                </a:ln>
                <a:solidFill>
                  <a:srgbClr val="000000"/>
                </a:solidFill>
                <a:effectLst/>
                <a:latin typeface="Source Code Pro"/>
              </a:rPr>
              <a:t>] = { </a:t>
            </a:r>
            <a:r>
              <a:rPr kumimoji="0" lang="fr-FR" altLang="fr-FR" sz="2800" i="0" u="none" strike="noStrike" cap="none" normalizeH="0" baseline="0" dirty="0">
                <a:ln>
                  <a:noFill/>
                </a:ln>
                <a:solidFill>
                  <a:srgbClr val="0000FF"/>
                </a:solidFill>
                <a:effectLst/>
                <a:latin typeface="Source Code Pro"/>
              </a:rPr>
              <a:t>1</a:t>
            </a:r>
            <a:r>
              <a:rPr kumimoji="0" lang="fr-FR" altLang="fr-FR" sz="2800" i="0" u="none" strike="noStrike" cap="none" normalizeH="0" baseline="0" dirty="0">
                <a:ln>
                  <a:noFill/>
                </a:ln>
                <a:solidFill>
                  <a:srgbClr val="000000"/>
                </a:solidFill>
                <a:effectLst/>
                <a:latin typeface="Source Code Pro"/>
              </a:rPr>
              <a:t>, </a:t>
            </a:r>
            <a:r>
              <a:rPr kumimoji="0" lang="fr-FR" altLang="fr-FR" sz="2800" i="0" u="none" strike="noStrike" cap="none" normalizeH="0" baseline="0" dirty="0">
                <a:ln>
                  <a:noFill/>
                </a:ln>
                <a:solidFill>
                  <a:srgbClr val="0000FF"/>
                </a:solidFill>
                <a:effectLst/>
                <a:latin typeface="Source Code Pro"/>
              </a:rPr>
              <a:t>2</a:t>
            </a:r>
            <a:r>
              <a:rPr kumimoji="0" lang="fr-FR" altLang="fr-FR" sz="2800" i="0" u="none" strike="noStrike" cap="none" normalizeH="0" baseline="0" dirty="0">
                <a:ln>
                  <a:noFill/>
                </a:ln>
                <a:solidFill>
                  <a:srgbClr val="000000"/>
                </a:solidFill>
                <a:effectLst/>
                <a:latin typeface="Source Code Pro"/>
              </a:rPr>
              <a:t>, </a:t>
            </a:r>
            <a:r>
              <a:rPr kumimoji="0" lang="fr-FR" altLang="fr-FR" sz="2800" i="0" u="none" strike="noStrike" cap="none" normalizeH="0" baseline="0" dirty="0">
                <a:ln>
                  <a:noFill/>
                </a:ln>
                <a:solidFill>
                  <a:srgbClr val="0000FF"/>
                </a:solidFill>
                <a:effectLst/>
                <a:latin typeface="Source Code Pro"/>
              </a:rPr>
              <a:t>3</a:t>
            </a:r>
            <a:r>
              <a:rPr kumimoji="0" lang="fr-FR" altLang="fr-FR" sz="2800" i="0" u="none" strike="noStrike" cap="none" normalizeH="0" baseline="0" dirty="0">
                <a:ln>
                  <a:noFill/>
                </a:ln>
                <a:solidFill>
                  <a:srgbClr val="000000"/>
                </a:solidFill>
                <a:effectLst/>
                <a:latin typeface="Source Code Pro"/>
              </a:rPr>
              <a:t> }; </a:t>
            </a:r>
            <a:endParaRPr kumimoji="0" lang="fr-FR" altLang="fr-FR" sz="2000" i="0" u="none" strike="noStrike" cap="none" normalizeH="0" baseline="0" dirty="0">
              <a:ln>
                <a:noFill/>
              </a:ln>
              <a:solidFill>
                <a:srgbClr val="42424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1" u="sng" strike="noStrike" cap="none" normalizeH="0" baseline="0" dirty="0">
                <a:ln>
                  <a:noFill/>
                </a:ln>
                <a:solidFill>
                  <a:schemeClr val="accent5"/>
                </a:solidFill>
                <a:effectLst/>
                <a:latin typeface="Source Sans Pro" panose="020B0503030403020204" pitchFamily="34" charset="0"/>
              </a:rPr>
              <a:t>Initialisation avec une longueur implicite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i="0" u="none" strike="noStrike" cap="none" normalizeH="0" baseline="0" dirty="0">
                <a:ln>
                  <a:noFill/>
                </a:ln>
                <a:effectLst/>
                <a:latin typeface="Merriweather"/>
              </a:rPr>
              <a:t>Lorsque vous initialisez un tableau, il vous est permis d’omettre la longueur de celui-ci, car le compilateur sera capable d’en déterminer la taille en comptant le nombre d’éléments présents dans la liste d’initialisation. Ainsi, l’exemple ci-dessous est correct et définit un tableau de trois </a:t>
            </a:r>
            <a:r>
              <a:rPr kumimoji="0" lang="fr-FR" altLang="fr-FR" sz="2800" i="0" u="none" strike="noStrike" cap="none" normalizeH="0" baseline="0" dirty="0" err="1">
                <a:ln>
                  <a:noFill/>
                </a:ln>
                <a:effectLst/>
                <a:latin typeface="Source Code Pro"/>
              </a:rPr>
              <a:t>int</a:t>
            </a:r>
            <a:r>
              <a:rPr kumimoji="0" lang="fr-FR" altLang="fr-FR" sz="2800" i="0" u="none" strike="noStrike" cap="none" normalizeH="0" baseline="0" dirty="0">
                <a:ln>
                  <a:noFill/>
                </a:ln>
                <a:effectLst/>
                <a:latin typeface="Merriweather"/>
              </a:rPr>
              <a:t> valant respectivement 1, 2 et 3.</a:t>
            </a:r>
            <a:endParaRPr kumimoji="0" lang="fr-FR" altLang="fr-FR" sz="3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i="0" u="none" strike="noStrike" cap="none" normalizeH="0" baseline="0" dirty="0" err="1">
                <a:ln>
                  <a:noFill/>
                </a:ln>
                <a:solidFill>
                  <a:srgbClr val="000080"/>
                </a:solidFill>
                <a:effectLst/>
                <a:latin typeface="Source Code Pro"/>
              </a:rPr>
              <a:t>int</a:t>
            </a:r>
            <a:r>
              <a:rPr kumimoji="0" lang="fr-FR" altLang="fr-FR" sz="2800" i="0" u="none" strike="noStrike" cap="none" normalizeH="0" baseline="0" dirty="0">
                <a:ln>
                  <a:noFill/>
                </a:ln>
                <a:solidFill>
                  <a:srgbClr val="000000"/>
                </a:solidFill>
                <a:effectLst/>
                <a:latin typeface="Source Code Pro"/>
              </a:rPr>
              <a:t> tab[] = { </a:t>
            </a:r>
            <a:r>
              <a:rPr kumimoji="0" lang="fr-FR" altLang="fr-FR" sz="2800" i="0" u="none" strike="noStrike" cap="none" normalizeH="0" baseline="0" dirty="0">
                <a:ln>
                  <a:noFill/>
                </a:ln>
                <a:solidFill>
                  <a:srgbClr val="0000FF"/>
                </a:solidFill>
                <a:effectLst/>
                <a:latin typeface="Source Code Pro"/>
              </a:rPr>
              <a:t>1</a:t>
            </a:r>
            <a:r>
              <a:rPr kumimoji="0" lang="fr-FR" altLang="fr-FR" sz="2800" i="0" u="none" strike="noStrike" cap="none" normalizeH="0" baseline="0" dirty="0">
                <a:ln>
                  <a:noFill/>
                </a:ln>
                <a:solidFill>
                  <a:srgbClr val="000000"/>
                </a:solidFill>
                <a:effectLst/>
                <a:latin typeface="Source Code Pro"/>
              </a:rPr>
              <a:t>, </a:t>
            </a:r>
            <a:r>
              <a:rPr kumimoji="0" lang="fr-FR" altLang="fr-FR" sz="2800" i="0" u="none" strike="noStrike" cap="none" normalizeH="0" baseline="0" dirty="0">
                <a:ln>
                  <a:noFill/>
                </a:ln>
                <a:solidFill>
                  <a:srgbClr val="0000FF"/>
                </a:solidFill>
                <a:effectLst/>
                <a:latin typeface="Source Code Pro"/>
              </a:rPr>
              <a:t>2</a:t>
            </a:r>
            <a:r>
              <a:rPr kumimoji="0" lang="fr-FR" altLang="fr-FR" sz="2800" i="0" u="none" strike="noStrike" cap="none" normalizeH="0" baseline="0" dirty="0">
                <a:ln>
                  <a:noFill/>
                </a:ln>
                <a:solidFill>
                  <a:srgbClr val="000000"/>
                </a:solidFill>
                <a:effectLst/>
                <a:latin typeface="Source Code Pro"/>
              </a:rPr>
              <a:t>, </a:t>
            </a:r>
            <a:r>
              <a:rPr kumimoji="0" lang="fr-FR" altLang="fr-FR" sz="2800" i="0" u="none" strike="noStrike" cap="none" normalizeH="0" baseline="0" dirty="0">
                <a:ln>
                  <a:noFill/>
                </a:ln>
                <a:solidFill>
                  <a:srgbClr val="0000FF"/>
                </a:solidFill>
                <a:effectLst/>
                <a:latin typeface="Source Code Pro"/>
              </a:rPr>
              <a:t>3</a:t>
            </a:r>
            <a:r>
              <a:rPr kumimoji="0" lang="fr-FR" altLang="fr-FR" sz="2800" i="0" u="none" strike="noStrike" cap="none" normalizeH="0" baseline="0" dirty="0">
                <a:ln>
                  <a:noFill/>
                </a:ln>
                <a:solidFill>
                  <a:srgbClr val="000000"/>
                </a:solidFill>
                <a:effectLst/>
                <a:latin typeface="Source Code Pro"/>
              </a:rPr>
              <a:t> };</a:t>
            </a:r>
            <a:endParaRPr kumimoji="0" lang="fr-FR" altLang="fr-FR" sz="54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07910074"/>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820626E-F9EE-4FE1-866D-8BDA0A4AFBC7}"/>
              </a:ext>
            </a:extLst>
          </p:cNvPr>
          <p:cNvSpPr>
            <a:spLocks noGrp="1"/>
          </p:cNvSpPr>
          <p:nvPr>
            <p:ph type="title"/>
          </p:nvPr>
        </p:nvSpPr>
        <p:spPr>
          <a:xfrm>
            <a:off x="1428481" y="541099"/>
            <a:ext cx="8643154" cy="1133154"/>
          </a:xfrm>
        </p:spPr>
        <p:txBody>
          <a:bodyPr>
            <a:normAutofit fontScale="90000"/>
          </a:bodyPr>
          <a:lstStyle/>
          <a:p>
            <a:pPr algn="ctr"/>
            <a:r>
              <a:rPr lang="fr-FR" b="1" i="1" u="sng" dirty="0">
                <a:solidFill>
                  <a:schemeClr val="accent1"/>
                </a:solidFill>
              </a:rPr>
              <a:t>Utilisation des pointeurs avec les tableaux</a:t>
            </a:r>
            <a:r>
              <a:rPr lang="fr-FR" b="1" dirty="0"/>
              <a:t/>
            </a:r>
            <a:br>
              <a:rPr lang="fr-FR" b="1" dirty="0"/>
            </a:br>
            <a:endParaRPr lang="fr-FR" dirty="0"/>
          </a:p>
        </p:txBody>
      </p:sp>
      <p:sp>
        <p:nvSpPr>
          <p:cNvPr id="3" name="Espace réservé du texte 2">
            <a:extLst>
              <a:ext uri="{FF2B5EF4-FFF2-40B4-BE49-F238E27FC236}">
                <a16:creationId xmlns="" xmlns:a16="http://schemas.microsoft.com/office/drawing/2014/main" id="{7DBA1C04-C45A-428D-A16B-69BAEB18C7D1}"/>
              </a:ext>
            </a:extLst>
          </p:cNvPr>
          <p:cNvSpPr>
            <a:spLocks noGrp="1"/>
          </p:cNvSpPr>
          <p:nvPr>
            <p:ph type="body" idx="1"/>
          </p:nvPr>
        </p:nvSpPr>
        <p:spPr>
          <a:xfrm>
            <a:off x="631065" y="1455313"/>
            <a:ext cx="10702344" cy="4134118"/>
          </a:xfrm>
        </p:spPr>
        <p:txBody>
          <a:bodyPr>
            <a:noAutofit/>
          </a:bodyPr>
          <a:lstStyle/>
          <a:p>
            <a:r>
              <a:rPr lang="fr-FR" sz="3200" dirty="0"/>
              <a:t>Les tableaux sont étroitement liés aux pointeurs parce que, de manière interne, l'accès aux éléments des tableaux se fait par manipulation de leur adresse de base, de la taille des éléments et de leurs indices. En fait, l'adresse du </a:t>
            </a:r>
            <a:r>
              <a:rPr lang="fr-FR" sz="3200" dirty="0" err="1"/>
              <a:t>n-ième</a:t>
            </a:r>
            <a:r>
              <a:rPr lang="fr-FR" sz="3200" dirty="0"/>
              <a:t> élément d'un tableau est calculée avec la formule :</a:t>
            </a:r>
          </a:p>
          <a:p>
            <a:r>
              <a:rPr lang="fr-FR" sz="3200" dirty="0" err="1"/>
              <a:t>Adresse_n</a:t>
            </a:r>
            <a:r>
              <a:rPr lang="fr-FR" sz="3200" dirty="0"/>
              <a:t> = </a:t>
            </a:r>
            <a:r>
              <a:rPr lang="fr-FR" sz="3200" dirty="0" err="1"/>
              <a:t>Adresse_Base</a:t>
            </a:r>
            <a:r>
              <a:rPr lang="fr-FR" sz="3200" dirty="0"/>
              <a:t> + n*taille(élément)</a:t>
            </a:r>
          </a:p>
        </p:txBody>
      </p:sp>
    </p:spTree>
    <p:extLst>
      <p:ext uri="{BB962C8B-B14F-4D97-AF65-F5344CB8AC3E}">
        <p14:creationId xmlns:p14="http://schemas.microsoft.com/office/powerpoint/2010/main" val="151753659"/>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3935" y="115910"/>
            <a:ext cx="8643154" cy="1519707"/>
          </a:xfrm>
        </p:spPr>
        <p:txBody>
          <a:bodyPr>
            <a:normAutofit fontScale="90000"/>
          </a:bodyPr>
          <a:lstStyle/>
          <a:p>
            <a:pPr algn="ctr"/>
            <a:r>
              <a:rPr lang="fr-FR" b="1" dirty="0"/>
              <a:t> </a:t>
            </a:r>
            <a:r>
              <a:rPr lang="fr-FR" b="1" i="1" u="sng" dirty="0" smtClean="0">
                <a:solidFill>
                  <a:schemeClr val="accent1"/>
                </a:solidFill>
              </a:rPr>
              <a:t>Conversions des tableaux en pointeurs</a:t>
            </a:r>
            <a:r>
              <a:rPr lang="fr-FR" b="1" dirty="0"/>
              <a:t/>
            </a:r>
            <a:br>
              <a:rPr lang="fr-FR" b="1" dirty="0"/>
            </a:br>
            <a:endParaRPr lang="fr-FR" dirty="0"/>
          </a:p>
        </p:txBody>
      </p:sp>
      <p:sp>
        <p:nvSpPr>
          <p:cNvPr id="3" name="Espace réservé du texte 2"/>
          <p:cNvSpPr>
            <a:spLocks noGrp="1"/>
          </p:cNvSpPr>
          <p:nvPr>
            <p:ph type="body" idx="1"/>
          </p:nvPr>
        </p:nvSpPr>
        <p:spPr>
          <a:xfrm>
            <a:off x="334851" y="1287887"/>
            <a:ext cx="11487955" cy="3531237"/>
          </a:xfrm>
        </p:spPr>
        <p:txBody>
          <a:bodyPr>
            <a:noAutofit/>
          </a:bodyPr>
          <a:lstStyle/>
          <a:p>
            <a:r>
              <a:rPr lang="fr-FR" sz="2800" dirty="0"/>
              <a:t>Afin de pouvoir utiliser l'arithmétique des pointeurs pour manipuler les éléments des tableaux, le C++ effectue les conversions implicites suivantes lorsque nécessaire :</a:t>
            </a:r>
          </a:p>
          <a:p>
            <a:r>
              <a:rPr lang="fr-FR" sz="2800" dirty="0"/>
              <a:t>tableau vers pointeur d'élément ;</a:t>
            </a:r>
          </a:p>
          <a:p>
            <a:r>
              <a:rPr lang="fr-FR" sz="2800" dirty="0"/>
              <a:t>pointeur d'élément vers tableau.</a:t>
            </a:r>
          </a:p>
          <a:p>
            <a:r>
              <a:rPr lang="fr-FR" sz="2800" dirty="0"/>
              <a:t>Cela permet de considérer les expressions suivantes comme équivalentes :</a:t>
            </a:r>
          </a:p>
          <a:p>
            <a:r>
              <a:rPr lang="fr-FR" sz="2800" dirty="0"/>
              <a:t>identificateur[n]et :*(identificateur + n)si </a:t>
            </a:r>
            <a:r>
              <a:rPr lang="fr-FR" sz="2800" i="1" dirty="0"/>
              <a:t>identificateur</a:t>
            </a:r>
            <a:r>
              <a:rPr lang="fr-FR" sz="2800" dirty="0"/>
              <a:t> est soit un identificateur de tableau, soit celui d'un pointeur.</a:t>
            </a:r>
          </a:p>
        </p:txBody>
      </p:sp>
    </p:spTree>
    <p:extLst>
      <p:ext uri="{BB962C8B-B14F-4D97-AF65-F5344CB8AC3E}">
        <p14:creationId xmlns:p14="http://schemas.microsoft.com/office/powerpoint/2010/main" val="36633795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07593" y="489397"/>
            <a:ext cx="5821251" cy="914399"/>
          </a:xfrm>
        </p:spPr>
        <p:txBody>
          <a:bodyPr>
            <a:normAutofit fontScale="90000"/>
          </a:bodyPr>
          <a:lstStyle/>
          <a:p>
            <a:pPr algn="ctr"/>
            <a:r>
              <a:rPr lang="fr-FR" sz="6000" b="1" i="1" u="sng" dirty="0" smtClean="0">
                <a:solidFill>
                  <a:schemeClr val="accent1"/>
                </a:solidFill>
              </a:rPr>
              <a:t>Exemple</a:t>
            </a:r>
            <a:endParaRPr lang="fr-FR" sz="6000" b="1" i="1" u="sng" dirty="0">
              <a:solidFill>
                <a:schemeClr val="accent1"/>
              </a:solidFill>
            </a:endParaRPr>
          </a:p>
        </p:txBody>
      </p:sp>
      <p:sp>
        <p:nvSpPr>
          <p:cNvPr id="3" name="Espace réservé du texte 2"/>
          <p:cNvSpPr>
            <a:spLocks noGrp="1"/>
          </p:cNvSpPr>
          <p:nvPr>
            <p:ph type="body" idx="1"/>
          </p:nvPr>
        </p:nvSpPr>
        <p:spPr>
          <a:xfrm>
            <a:off x="682580" y="1481070"/>
            <a:ext cx="10354613" cy="3850783"/>
          </a:xfrm>
        </p:spPr>
        <p:txBody>
          <a:bodyPr>
            <a:noAutofit/>
          </a:bodyPr>
          <a:lstStyle/>
          <a:p>
            <a:r>
              <a:rPr lang="fr-FR" sz="3200" b="1" dirty="0">
                <a:solidFill>
                  <a:schemeClr val="accent6"/>
                </a:solidFill>
              </a:rPr>
              <a:t>Accès aux éléments d'un tableau par pointeurs</a:t>
            </a:r>
          </a:p>
          <a:p>
            <a:r>
              <a:rPr lang="fr-FR" sz="2800" dirty="0" err="1"/>
              <a:t>int</a:t>
            </a:r>
            <a:r>
              <a:rPr lang="fr-FR" sz="2800" dirty="0"/>
              <a:t> tableau[100]; </a:t>
            </a:r>
            <a:endParaRPr lang="fr-FR" sz="2800" dirty="0" smtClean="0"/>
          </a:p>
          <a:p>
            <a:r>
              <a:rPr lang="fr-FR" sz="2800" dirty="0" err="1" smtClean="0"/>
              <a:t>int</a:t>
            </a:r>
            <a:r>
              <a:rPr lang="fr-FR" sz="2800" dirty="0" smtClean="0"/>
              <a:t> </a:t>
            </a:r>
            <a:r>
              <a:rPr lang="fr-FR" sz="2800" dirty="0"/>
              <a:t>*pi=tableau; </a:t>
            </a:r>
            <a:endParaRPr lang="fr-FR" sz="2800" dirty="0" smtClean="0"/>
          </a:p>
          <a:p>
            <a:r>
              <a:rPr lang="fr-FR" sz="2800" dirty="0" smtClean="0"/>
              <a:t>tableau[3</a:t>
            </a:r>
            <a:r>
              <a:rPr lang="fr-FR" sz="2800" dirty="0"/>
              <a:t>]=5; /* Le 4ème élément est initialisé à 5 </a:t>
            </a:r>
            <a:r>
              <a:rPr lang="fr-FR" sz="2800" dirty="0" smtClean="0"/>
              <a:t>*/</a:t>
            </a:r>
          </a:p>
          <a:p>
            <a:r>
              <a:rPr lang="fr-FR" sz="2800" dirty="0" smtClean="0"/>
              <a:t> </a:t>
            </a:r>
            <a:r>
              <a:rPr lang="fr-FR" sz="2800" dirty="0"/>
              <a:t>*(tableau+2)=4; /* Le 3ème élément est initialisé à 4 */ </a:t>
            </a:r>
            <a:endParaRPr lang="fr-FR" sz="2800" dirty="0" smtClean="0"/>
          </a:p>
          <a:p>
            <a:r>
              <a:rPr lang="fr-FR" sz="2800" dirty="0" smtClean="0"/>
              <a:t>pi[5</a:t>
            </a:r>
            <a:r>
              <a:rPr lang="fr-FR" sz="2800" dirty="0"/>
              <a:t>]=1; /* Le 6ème élément est initialisé à 1 */</a:t>
            </a:r>
          </a:p>
        </p:txBody>
      </p:sp>
    </p:spTree>
    <p:extLst>
      <p:ext uri="{BB962C8B-B14F-4D97-AF65-F5344CB8AC3E}">
        <p14:creationId xmlns:p14="http://schemas.microsoft.com/office/powerpoint/2010/main" val="39903761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15602" y="236423"/>
            <a:ext cx="8643154" cy="729493"/>
          </a:xfrm>
        </p:spPr>
        <p:txBody>
          <a:bodyPr>
            <a:normAutofit fontScale="90000"/>
          </a:bodyPr>
          <a:lstStyle/>
          <a:p>
            <a:pPr algn="ctr"/>
            <a:r>
              <a:rPr lang="fr-FR" dirty="0"/>
              <a:t> </a:t>
            </a:r>
            <a:r>
              <a:rPr lang="fr-FR" b="1" i="1" u="sng" dirty="0">
                <a:solidFill>
                  <a:schemeClr val="accent1"/>
                </a:solidFill>
              </a:rPr>
              <a:t>Les tableaux de chaîne de caractères</a:t>
            </a:r>
            <a:endParaRPr lang="fr-FR" i="1" u="sng" dirty="0">
              <a:solidFill>
                <a:schemeClr val="accent1"/>
              </a:solidFill>
            </a:endParaRPr>
          </a:p>
        </p:txBody>
      </p:sp>
      <p:sp>
        <p:nvSpPr>
          <p:cNvPr id="3" name="Espace réservé du texte 2"/>
          <p:cNvSpPr>
            <a:spLocks noGrp="1"/>
          </p:cNvSpPr>
          <p:nvPr>
            <p:ph type="body" idx="1"/>
          </p:nvPr>
        </p:nvSpPr>
        <p:spPr>
          <a:xfrm>
            <a:off x="875762" y="1120462"/>
            <a:ext cx="10277341" cy="4829577"/>
          </a:xfrm>
        </p:spPr>
        <p:txBody>
          <a:bodyPr/>
          <a:lstStyle/>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650328734"/>
              </p:ext>
            </p:extLst>
          </p:nvPr>
        </p:nvGraphicFramePr>
        <p:xfrm>
          <a:off x="901521" y="1081826"/>
          <a:ext cx="10522040" cy="4816699"/>
        </p:xfrm>
        <a:graphic>
          <a:graphicData uri="http://schemas.openxmlformats.org/drawingml/2006/table">
            <a:tbl>
              <a:tblPr>
                <a:tableStyleId>{912C8C85-51F0-491E-9774-3900AFEF0FD7}</a:tableStyleId>
              </a:tblPr>
              <a:tblGrid>
                <a:gridCol w="10522040"/>
              </a:tblGrid>
              <a:tr h="4816699">
                <a:tc>
                  <a:txBody>
                    <a:bodyPr/>
                    <a:lstStyle/>
                    <a:p>
                      <a:pPr algn="just"/>
                      <a:r>
                        <a:rPr lang="fr-FR" sz="2800" b="0" dirty="0">
                          <a:effectLst/>
                        </a:rPr>
                        <a:t>On a souvent besoin de manipuler un texte composé de lignes successives, </a:t>
                      </a:r>
                      <a:r>
                        <a:rPr lang="fr-FR" sz="2800" b="0" dirty="0" smtClean="0">
                          <a:effectLst/>
                        </a:rPr>
                        <a:t>donc</a:t>
                      </a:r>
                      <a:r>
                        <a:rPr lang="fr-FR" sz="2800" b="0" baseline="0" dirty="0" smtClean="0">
                          <a:effectLst/>
                        </a:rPr>
                        <a:t> </a:t>
                      </a:r>
                      <a:r>
                        <a:rPr lang="fr-FR" sz="2800" b="0" dirty="0" smtClean="0">
                          <a:effectLst/>
                        </a:rPr>
                        <a:t>une </a:t>
                      </a:r>
                      <a:r>
                        <a:rPr lang="fr-FR" sz="2800" b="0" dirty="0">
                          <a:effectLst/>
                        </a:rPr>
                        <a:t>suite de chaînes.</a:t>
                      </a:r>
                      <a:br>
                        <a:rPr lang="fr-FR" sz="2800" b="0" dirty="0">
                          <a:effectLst/>
                        </a:rPr>
                      </a:br>
                      <a:r>
                        <a:rPr lang="fr-FR" sz="2800" b="0" dirty="0">
                          <a:effectLst/>
                        </a:rPr>
                        <a:t>On peut aussi vouloir stocker les différents intitulés d’un menu, ou de façon plus générale, les textes de différents affichages prédéfinis : il s’agit ici de chaînes « constantes », c’est‐à‐dire initialisées et jamais modifiées ensuite.</a:t>
                      </a:r>
                    </a:p>
                    <a:p>
                      <a:pPr algn="just"/>
                      <a:r>
                        <a:rPr lang="fr-FR" sz="2800" b="0" dirty="0">
                          <a:effectLst/>
                        </a:rPr>
                        <a:t>Enfin, on peut avoir besoin d’un tableau à deux dimensions de caractères, par exemple pour dessiner une image sur une fenêtre en mode texte : là encore, un tableau de chaînes sera bien pratique pour l’affichage.</a:t>
                      </a:r>
                    </a:p>
                  </a:txBody>
                  <a:tcPr anchor="ctr"/>
                </a:tc>
              </a:tr>
            </a:tbl>
          </a:graphicData>
        </a:graphic>
      </p:graphicFrame>
    </p:spTree>
    <p:extLst>
      <p:ext uri="{BB962C8B-B14F-4D97-AF65-F5344CB8AC3E}">
        <p14:creationId xmlns:p14="http://schemas.microsoft.com/office/powerpoint/2010/main" val="31009515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312</Words>
  <Application>Microsoft Office PowerPoint</Application>
  <PresentationFormat>Personnalisé</PresentationFormat>
  <Paragraphs>38</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Les tableaux en langage C</vt:lpstr>
      <vt:lpstr>Introduction</vt:lpstr>
      <vt:lpstr>Définition de tableau</vt:lpstr>
      <vt:lpstr>Initialisation </vt:lpstr>
      <vt:lpstr>Utilisation des pointeurs avec les tableaux </vt:lpstr>
      <vt:lpstr> Conversions des tableaux en pointeurs </vt:lpstr>
      <vt:lpstr>Exemple</vt:lpstr>
      <vt:lpstr> Les tableaux de chaîne de caractères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Définition de tableau</dc:title>
  <dc:creator>Stagiaire</dc:creator>
  <cp:lastModifiedBy>Utilisateur Windows</cp:lastModifiedBy>
  <cp:revision>10</cp:revision>
  <dcterms:created xsi:type="dcterms:W3CDTF">2019-09-30T08:56:22Z</dcterms:created>
  <dcterms:modified xsi:type="dcterms:W3CDTF">2019-10-01T15:54:14Z</dcterms:modified>
</cp:coreProperties>
</file>