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4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FFFFFF"/>
            </a:gs>
            <a:gs pos="0">
              <a:schemeClr val="bg1">
                <a:tint val="90000"/>
              </a:schemeClr>
            </a:gs>
            <a:gs pos="54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15/10/2019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pPr algn="ctr"/>
            <a:r>
              <a:rPr lang="fr-FR" sz="5400" b="1" dirty="0">
                <a:solidFill>
                  <a:srgbClr val="B2410E"/>
                </a:solidFill>
              </a:rPr>
              <a:t>Les ordres d’instructions d’algorithme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276872"/>
            <a:ext cx="7232848" cy="4392488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>
                <a:solidFill>
                  <a:schemeClr val="tx1"/>
                </a:solidFill>
              </a:rPr>
              <a:t>On distingue cinq instructions principales dans les algorithmes :</a:t>
            </a: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- L'instruction de lecture </a:t>
            </a: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- L'instruction d'écriture</a:t>
            </a: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- L'instruction d'affectation</a:t>
            </a: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- L'instruction de condition</a:t>
            </a:r>
          </a:p>
          <a:p>
            <a:pPr algn="l"/>
            <a:r>
              <a:rPr lang="fr-FR" sz="2800" b="1" dirty="0">
                <a:solidFill>
                  <a:schemeClr val="tx1"/>
                </a:solidFill>
              </a:rPr>
              <a:t>- Les boucles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3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B2410E"/>
                </a:solidFill>
              </a:rPr>
              <a:t>L'instruction d'affectation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Définition:</a:t>
            </a:r>
            <a:endParaRPr lang="fr-FR" b="1" dirty="0"/>
          </a:p>
          <a:p>
            <a:pPr marL="0" indent="0">
              <a:buNone/>
            </a:pPr>
            <a:r>
              <a:rPr lang="fr-FR" sz="2800" dirty="0"/>
              <a:t>L'instruction d'affectation permet de stocker une valeur dans une variable. Si cette variable contenait une autre valeur, celle-ci est perdue.</a:t>
            </a:r>
          </a:p>
          <a:p>
            <a:r>
              <a:rPr lang="fr-FR" b="1" dirty="0"/>
              <a:t>Exemple: </a:t>
            </a:r>
          </a:p>
          <a:p>
            <a:pPr marL="400050" lvl="1" indent="0">
              <a:buNone/>
            </a:pPr>
            <a:r>
              <a:rPr lang="fr-FR" sz="2400" dirty="0"/>
              <a:t> Algorithme Salutation</a:t>
            </a:r>
          </a:p>
          <a:p>
            <a:pPr marL="400050" lvl="1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Variable  prénom</a:t>
            </a:r>
            <a:endParaRPr lang="fr-FR" sz="2400" dirty="0"/>
          </a:p>
          <a:p>
            <a:pPr marL="400050" lvl="1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Début</a:t>
            </a:r>
            <a:endParaRPr lang="fr-FR" sz="2400" dirty="0"/>
          </a:p>
          <a:p>
            <a:pPr marL="400050" lvl="1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Prénom  </a:t>
            </a:r>
            <a:r>
              <a:rPr lang="fr-FR" sz="2400" dirty="0">
                <a:solidFill>
                  <a:srgbClr val="000000"/>
                </a:solidFill>
                <a:latin typeface="Ubuntu mono"/>
              </a:rPr>
              <a:t>← </a:t>
            </a:r>
            <a:r>
              <a:rPr lang="fr-FR" sz="2400" dirty="0"/>
              <a:t>  "Mohamed" </a:t>
            </a:r>
          </a:p>
          <a:p>
            <a:pPr marL="400050" lvl="1" indent="0">
              <a:buNone/>
            </a:pPr>
            <a:r>
              <a:rPr lang="fr-FR" sz="2400" dirty="0"/>
              <a:t> Salutation  </a:t>
            </a:r>
            <a:r>
              <a:rPr lang="fr-FR" sz="2400" dirty="0">
                <a:solidFill>
                  <a:srgbClr val="000000"/>
                </a:solidFill>
                <a:latin typeface="Ubuntu mono"/>
              </a:rPr>
              <a:t>← </a:t>
            </a:r>
            <a:r>
              <a:rPr lang="fr-FR" sz="2400" dirty="0"/>
              <a:t> "Bonjour " + </a:t>
            </a:r>
            <a:r>
              <a:rPr lang="fr-FR" sz="2400" dirty="0" smtClean="0"/>
              <a:t>Prénom </a:t>
            </a:r>
            <a:endParaRPr lang="fr-FR" sz="2400" dirty="0"/>
          </a:p>
          <a:p>
            <a:pPr marL="400050" lvl="1" indent="0">
              <a:buNone/>
            </a:pPr>
            <a:r>
              <a:rPr lang="fr-FR" sz="2400" dirty="0"/>
              <a:t> Fin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71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B2410E"/>
                </a:solidFill>
              </a:rPr>
              <a:t>L'instruction de lecture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Définition: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3200" dirty="0"/>
              <a:t>L'instruction de lecture permet à l'utilisateur de rentrer une valeur au clavier pour qu'elle soit stockée dans une variable.</a:t>
            </a:r>
          </a:p>
          <a:p>
            <a:r>
              <a:rPr lang="fr-FR" sz="2400" b="1" dirty="0"/>
              <a:t>Exemple:</a:t>
            </a:r>
          </a:p>
          <a:p>
            <a:pPr marL="400050" lvl="1" indent="0">
              <a:buNone/>
            </a:pPr>
            <a:r>
              <a:rPr lang="fr-FR" sz="2400" dirty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LIRE</a:t>
            </a:r>
            <a:r>
              <a:rPr lang="it-IT" sz="2800" dirty="0"/>
              <a:t>("R"</a:t>
            </a:r>
            <a:r>
              <a:rPr lang="it-IT" sz="2800" dirty="0" smtClean="0"/>
              <a:t>);</a:t>
            </a:r>
            <a:endParaRPr lang="it-IT" sz="2800" dirty="0"/>
          </a:p>
          <a:p>
            <a:pPr marL="400050" lvl="1" indent="0">
              <a:buNone/>
            </a:pPr>
            <a:r>
              <a:rPr lang="it-IT" sz="2800" dirty="0" smtClean="0">
                <a:solidFill>
                  <a:srgbClr val="FF0000"/>
                </a:solidFill>
              </a:rPr>
              <a:t> LIRE</a:t>
            </a:r>
            <a:r>
              <a:rPr lang="it-IT" sz="2800" dirty="0"/>
              <a:t> ("A, B, C");</a:t>
            </a:r>
          </a:p>
          <a:p>
            <a:pPr marL="0"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883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B2410E"/>
                </a:solidFill>
              </a:rPr>
              <a:t>L'instruction d'écriture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Définition:</a:t>
            </a:r>
          </a:p>
          <a:p>
            <a:pPr marL="0" indent="0">
              <a:buNone/>
            </a:pPr>
            <a:r>
              <a:rPr lang="fr-FR" sz="2400" dirty="0"/>
              <a:t> C’est l’action qui permet à l’algorithme d’afficher des messages ou des résultats de calculs</a:t>
            </a:r>
            <a:r>
              <a:rPr lang="fr-FR" sz="2400" dirty="0" smtClean="0"/>
              <a:t>.</a:t>
            </a:r>
          </a:p>
          <a:p>
            <a:r>
              <a:rPr lang="fr-FR" sz="2400" b="1" dirty="0" smtClean="0"/>
              <a:t>Exemple</a:t>
            </a:r>
            <a:r>
              <a:rPr lang="fr-FR" sz="2400" b="1" dirty="0"/>
              <a:t>:</a:t>
            </a:r>
          </a:p>
          <a:p>
            <a:pPr marL="400050" lvl="1" indent="0">
              <a:buNone/>
            </a:pPr>
            <a:r>
              <a:rPr lang="fr-FR" sz="2800" dirty="0">
                <a:solidFill>
                  <a:srgbClr val="FF0000"/>
                </a:solidFill>
              </a:rPr>
              <a:t>ECRIRE</a:t>
            </a:r>
            <a:r>
              <a:rPr lang="fr-FR" sz="2800" dirty="0"/>
              <a:t> </a:t>
            </a:r>
            <a:r>
              <a:rPr lang="fr-FR" sz="2800" dirty="0" smtClean="0"/>
              <a:t>(</a:t>
            </a:r>
            <a:r>
              <a:rPr lang="ar-MA" sz="2800" dirty="0" smtClean="0"/>
              <a:t>‘‘</a:t>
            </a:r>
            <a:r>
              <a:rPr lang="fr-FR" sz="2800" dirty="0" smtClean="0"/>
              <a:t>la </a:t>
            </a:r>
            <a:r>
              <a:rPr lang="fr-FR" sz="2800" dirty="0"/>
              <a:t>surface du cercle est </a:t>
            </a:r>
            <a:r>
              <a:rPr lang="fr-FR" sz="2800" dirty="0" smtClean="0"/>
              <a:t>:</a:t>
            </a:r>
            <a:r>
              <a:rPr lang="ar-MA" sz="2800" dirty="0" smtClean="0"/>
              <a:t>’’</a:t>
            </a:r>
            <a:r>
              <a:rPr lang="fr-FR" sz="2800" dirty="0" smtClean="0"/>
              <a:t>, </a:t>
            </a:r>
            <a:r>
              <a:rPr lang="fr-FR" sz="2800" dirty="0"/>
              <a:t>Pi*R*R);</a:t>
            </a:r>
          </a:p>
        </p:txBody>
      </p:sp>
    </p:spTree>
    <p:extLst>
      <p:ext uri="{BB962C8B-B14F-4D97-AF65-F5344CB8AC3E}">
        <p14:creationId xmlns:p14="http://schemas.microsoft.com/office/powerpoint/2010/main" val="396845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B2410E"/>
                </a:solidFill>
              </a:rPr>
              <a:t>L'instruction de condition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Définition:</a:t>
            </a:r>
          </a:p>
          <a:p>
            <a:pPr marL="0" indent="0">
              <a:buNone/>
            </a:pPr>
            <a:r>
              <a:rPr lang="fr-FR" dirty="0"/>
              <a:t> Elle permet d'effectuer tel ou tel traitement en fonction de la </a:t>
            </a:r>
            <a:r>
              <a:rPr lang="fr-FR" b="1" dirty="0"/>
              <a:t>valeur d'une condition.</a:t>
            </a:r>
          </a:p>
          <a:p>
            <a:r>
              <a:rPr lang="fr-FR" b="1" dirty="0"/>
              <a:t>Exemple:</a:t>
            </a:r>
          </a:p>
          <a:p>
            <a:pPr marL="662940" lvl="2" indent="0">
              <a:buNone/>
            </a:pP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lire</a:t>
            </a:r>
            <a:r>
              <a:rPr lang="fr-FR" sz="2400" dirty="0"/>
              <a:t> </a:t>
            </a:r>
            <a:r>
              <a:rPr lang="fr-FR" sz="2400" dirty="0" smtClean="0"/>
              <a:t>(</a:t>
            </a:r>
            <a:r>
              <a:rPr lang="ar-MA" sz="2400" dirty="0" smtClean="0"/>
              <a:t>‘</a:t>
            </a:r>
            <a:r>
              <a:rPr lang="fr-FR" sz="2400" smtClean="0"/>
              <a:t>note</a:t>
            </a:r>
            <a:r>
              <a:rPr lang="ar-MA" sz="2400" smtClean="0"/>
              <a:t>’</a:t>
            </a:r>
            <a:r>
              <a:rPr lang="fr-FR" sz="2400" dirty="0" smtClean="0"/>
              <a:t>)</a:t>
            </a:r>
            <a:endParaRPr lang="fr-FR" sz="2400" dirty="0"/>
          </a:p>
          <a:p>
            <a:pPr marL="662940" lvl="2" indent="0">
              <a:buNone/>
            </a:pP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si</a:t>
            </a:r>
            <a:r>
              <a:rPr lang="fr-FR" sz="2400" dirty="0"/>
              <a:t> note&gt;10</a:t>
            </a:r>
          </a:p>
          <a:p>
            <a:pPr marL="662940" lvl="2" indent="0">
              <a:buNone/>
            </a:pP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alors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00B0F0"/>
                </a:solidFill>
              </a:rPr>
              <a:t>ecrire</a:t>
            </a:r>
            <a:r>
              <a:rPr lang="fr-FR" sz="2400" dirty="0">
                <a:solidFill>
                  <a:srgbClr val="00B0F0"/>
                </a:solidFill>
              </a:rPr>
              <a:t> </a:t>
            </a:r>
            <a:r>
              <a:rPr lang="fr-FR" sz="2400" dirty="0"/>
              <a:t>(‘bien’)</a:t>
            </a:r>
          </a:p>
          <a:p>
            <a:pPr marL="662940" lvl="2" indent="0">
              <a:buNone/>
            </a:pPr>
            <a:r>
              <a:rPr lang="fr-FR" sz="2400" dirty="0"/>
              <a:t> </a:t>
            </a:r>
            <a:r>
              <a:rPr lang="fr-FR" sz="2400" dirty="0">
                <a:solidFill>
                  <a:srgbClr val="FF0000"/>
                </a:solidFill>
              </a:rPr>
              <a:t>sinon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00B0F0"/>
                </a:solidFill>
              </a:rPr>
              <a:t>ecrire</a:t>
            </a:r>
            <a:r>
              <a:rPr lang="fr-FR" sz="2400" dirty="0">
                <a:solidFill>
                  <a:srgbClr val="00B0F0"/>
                </a:solidFill>
              </a:rPr>
              <a:t> </a:t>
            </a:r>
            <a:r>
              <a:rPr lang="fr-FR" sz="2400" dirty="0"/>
              <a:t>(‘mauvais’)</a:t>
            </a:r>
          </a:p>
          <a:p>
            <a:pPr marL="662940" lvl="2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 fin </a:t>
            </a:r>
            <a:r>
              <a:rPr lang="fr-FR" sz="2400" dirty="0" smtClean="0">
                <a:solidFill>
                  <a:srgbClr val="FF0000"/>
                </a:solidFill>
              </a:rPr>
              <a:t>si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fr-FR" b="1" dirty="0">
                <a:solidFill>
                  <a:srgbClr val="B2410E"/>
                </a:solidFill>
              </a:rPr>
              <a:t>boucle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b="1" dirty="0"/>
              <a:t>Définition:</a:t>
            </a:r>
          </a:p>
          <a:p>
            <a:pPr marL="0" indent="0">
              <a:buNone/>
            </a:pPr>
            <a:r>
              <a:rPr lang="fr-FR" dirty="0"/>
              <a:t> une boucle permet de répéter un traitement un certain nombre de fais.</a:t>
            </a:r>
          </a:p>
          <a:p>
            <a:r>
              <a:rPr lang="fr-FR" sz="2400" b="1" dirty="0" smtClean="0"/>
              <a:t>Exemple:</a:t>
            </a:r>
            <a:endParaRPr lang="fr-FR" sz="2400" b="1" dirty="0"/>
          </a:p>
          <a:p>
            <a:pPr marL="400050" lvl="1" indent="0">
              <a:buNone/>
            </a:pPr>
            <a:r>
              <a:rPr lang="fr-FR" sz="2200" dirty="0"/>
              <a:t> Variables u, n</a:t>
            </a:r>
          </a:p>
          <a:p>
            <a:pPr marL="400050" lvl="1" indent="0">
              <a:buNone/>
            </a:pPr>
            <a:r>
              <a:rPr lang="fr-FR" sz="2200" dirty="0"/>
              <a:t>Début </a:t>
            </a:r>
          </a:p>
          <a:p>
            <a:pPr marL="400050" lvl="1" indent="0">
              <a:buNone/>
            </a:pPr>
            <a:r>
              <a:rPr lang="fr-FR" sz="2200" dirty="0"/>
              <a:t>   </a:t>
            </a:r>
            <a:r>
              <a:rPr lang="fr-FR" sz="2200" dirty="0" smtClean="0"/>
              <a:t> </a:t>
            </a:r>
            <a:r>
              <a:rPr lang="fr-FR" sz="2200" dirty="0">
                <a:solidFill>
                  <a:srgbClr val="00B0F0"/>
                </a:solidFill>
              </a:rPr>
              <a:t>lire</a:t>
            </a:r>
            <a:r>
              <a:rPr lang="fr-FR" sz="2200" dirty="0"/>
              <a:t>  </a:t>
            </a:r>
            <a:r>
              <a:rPr lang="fr-FR" sz="2200" dirty="0" smtClean="0"/>
              <a:t>n   </a:t>
            </a:r>
            <a:endParaRPr lang="fr-FR" sz="2200" dirty="0"/>
          </a:p>
          <a:p>
            <a:pPr marL="400050" lvl="1" indent="0">
              <a:buNone/>
            </a:pPr>
            <a:r>
              <a:rPr lang="fr-FR" dirty="0"/>
              <a:t>u prend la valeur </a:t>
            </a:r>
            <a:r>
              <a:rPr lang="fr-FR" dirty="0" smtClean="0"/>
              <a:t>n</a:t>
            </a:r>
          </a:p>
          <a:p>
            <a:pPr marL="400050" lvl="1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Tant </a:t>
            </a:r>
            <a:r>
              <a:rPr lang="fr-FR" dirty="0">
                <a:solidFill>
                  <a:srgbClr val="FF0000"/>
                </a:solidFill>
              </a:rPr>
              <a:t>Que</a:t>
            </a:r>
            <a:r>
              <a:rPr lang="fr-FR" dirty="0"/>
              <a:t>  u≥ 7</a:t>
            </a:r>
          </a:p>
          <a:p>
            <a:pPr marL="400050" lvl="1" indent="0">
              <a:buNone/>
            </a:pPr>
            <a:r>
              <a:rPr lang="fr-FR" dirty="0"/>
              <a:t> u prend la valeur u – 7 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Fin Tant Que</a:t>
            </a:r>
          </a:p>
          <a:p>
            <a:pPr marL="400050" lvl="1" indent="0">
              <a:buNone/>
            </a:pPr>
            <a:r>
              <a:rPr lang="fr-FR" smtClean="0">
                <a:solidFill>
                  <a:srgbClr val="00B0F0"/>
                </a:solidFill>
              </a:rPr>
              <a:t>   </a:t>
            </a:r>
            <a:r>
              <a:rPr lang="fr-FR" smtClean="0">
                <a:solidFill>
                  <a:srgbClr val="00B0F0"/>
                </a:solidFill>
              </a:rPr>
              <a:t>Ecrire</a:t>
            </a:r>
            <a:r>
              <a:rPr lang="fr-FR" smtClean="0"/>
              <a:t> u</a:t>
            </a:r>
            <a:endParaRPr lang="fr-FR" dirty="0"/>
          </a:p>
          <a:p>
            <a:pPr marL="400050" lvl="1" indent="0">
              <a:buNone/>
            </a:pPr>
            <a:r>
              <a:rPr lang="fr-FR" sz="2200" dirty="0" smtClean="0"/>
              <a:t>Fin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93752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332860</TotalTime>
  <Words>217</Words>
  <Application>Microsoft Office PowerPoint</Application>
  <PresentationFormat>Affichage à l'écran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Ubuntu mono</vt:lpstr>
      <vt:lpstr>Contiguïté</vt:lpstr>
      <vt:lpstr>Les ordres d’instructions d’algorithme</vt:lpstr>
      <vt:lpstr>L'instruction d'affectation</vt:lpstr>
      <vt:lpstr>L'instruction de lecture </vt:lpstr>
      <vt:lpstr>L'instruction d'écriture</vt:lpstr>
      <vt:lpstr>L'instruction de condition</vt:lpstr>
      <vt:lpstr>boucle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ordres d’instructions d’algorithme</dc:title>
  <dc:creator>TP</dc:creator>
  <cp:lastModifiedBy>boudiab Mohamed</cp:lastModifiedBy>
  <cp:revision>16</cp:revision>
  <dcterms:created xsi:type="dcterms:W3CDTF">2019-06-01T15:31:34Z</dcterms:created>
  <dcterms:modified xsi:type="dcterms:W3CDTF">2019-10-15T20:50:48Z</dcterms:modified>
</cp:coreProperties>
</file>