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72" r:id="rId4"/>
    <p:sldId id="273" r:id="rId5"/>
    <p:sldId id="274" r:id="rId6"/>
    <p:sldId id="275" r:id="rId7"/>
    <p:sldId id="278" r:id="rId8"/>
    <p:sldId id="279" r:id="rId9"/>
    <p:sldId id="270" r:id="rId10"/>
    <p:sldId id="271" r:id="rId11"/>
    <p:sldId id="262" r:id="rId12"/>
    <p:sldId id="257" r:id="rId13"/>
    <p:sldId id="258" r:id="rId14"/>
    <p:sldId id="266" r:id="rId15"/>
    <p:sldId id="263" r:id="rId16"/>
    <p:sldId id="267" r:id="rId17"/>
    <p:sldId id="268" r:id="rId18"/>
    <p:sldId id="269" r:id="rId19"/>
    <p:sldId id="276" r:id="rId20"/>
    <p:sldId id="27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37AADA6-A092-471D-8787-7F79E0E752E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6840760" cy="1219201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rgbClr val="FF0000"/>
                </a:solidFill>
              </a:rPr>
              <a:t>Les </a:t>
            </a:r>
            <a:r>
              <a:rPr lang="en-US" sz="6000" b="1" i="1" dirty="0" err="1">
                <a:solidFill>
                  <a:srgbClr val="FF0000"/>
                </a:solidFill>
              </a:rPr>
              <a:t>o</a:t>
            </a:r>
            <a:r>
              <a:rPr lang="en-US" sz="6000" b="1" i="1" dirty="0" err="1" smtClean="0">
                <a:solidFill>
                  <a:srgbClr val="FF0000"/>
                </a:solidFill>
              </a:rPr>
              <a:t>rdres</a:t>
            </a:r>
            <a:r>
              <a:rPr lang="en-US" sz="6000" b="1" i="1" dirty="0" smtClean="0">
                <a:solidFill>
                  <a:srgbClr val="FF0000"/>
                </a:solidFill>
              </a:rPr>
              <a:t> en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langage</a:t>
            </a:r>
            <a:r>
              <a:rPr lang="en-US" sz="6000" b="1" i="1" dirty="0" smtClean="0">
                <a:solidFill>
                  <a:srgbClr val="FF0000"/>
                </a:solidFill>
              </a:rPr>
              <a:t> c</a:t>
            </a:r>
            <a:endParaRPr lang="fr-FR" sz="6000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 </a:t>
            </a:r>
            <a:r>
              <a:rPr lang="en-US" dirty="0" err="1" smtClean="0">
                <a:solidFill>
                  <a:srgbClr val="0070C0"/>
                </a:solidFill>
              </a:rPr>
              <a:t>Yasine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Lazaar</a:t>
            </a:r>
            <a:r>
              <a:rPr lang="en-US" dirty="0" smtClean="0">
                <a:solidFill>
                  <a:srgbClr val="0070C0"/>
                </a:solidFill>
              </a:rPr>
              <a:t> :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696200" cy="1295401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rgbClr val="FF0000"/>
                </a:solidFill>
              </a:rPr>
              <a:t>Exemple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2492896"/>
            <a:ext cx="7696200" cy="3528392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A = (A+B)C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4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456" y="1340769"/>
            <a:ext cx="7696200" cy="3155032"/>
          </a:xfrm>
        </p:spPr>
        <p:txBody>
          <a:bodyPr/>
          <a:lstStyle/>
          <a:p>
            <a:r>
              <a:rPr lang="fr-FR" sz="9600" dirty="0">
                <a:solidFill>
                  <a:srgbClr val="C00000"/>
                </a:solidFill>
              </a:rPr>
              <a:t>4</a:t>
            </a:r>
            <a:r>
              <a:rPr lang="fr-FR" sz="9600" dirty="0" smtClean="0">
                <a:solidFill>
                  <a:srgbClr val="C00000"/>
                </a:solidFill>
              </a:rPr>
              <a:t>-</a:t>
            </a:r>
            <a:r>
              <a:rPr lang="fr-FR" sz="5400" dirty="0" smtClean="0">
                <a:solidFill>
                  <a:srgbClr val="C00000"/>
                </a:solidFill>
              </a:rPr>
              <a:t> </a:t>
            </a:r>
            <a:r>
              <a:rPr lang="fr-FR" sz="5400" dirty="0" smtClean="0">
                <a:solidFill>
                  <a:srgbClr val="C00000"/>
                </a:solidFill>
              </a:rPr>
              <a:t>condition</a:t>
            </a:r>
            <a:endParaRPr lang="fr-FR" sz="9600" dirty="0">
              <a:solidFill>
                <a:srgbClr val="C0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55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241632"/>
          </a:xfrm>
        </p:spPr>
        <p:txBody>
          <a:bodyPr>
            <a:normAutofit fontScale="85000" lnSpcReduction="20000"/>
          </a:bodyPr>
          <a:lstStyle/>
          <a:p>
            <a:r>
              <a:rPr lang="fr-MA" sz="4300" dirty="0">
                <a:solidFill>
                  <a:schemeClr val="tx1"/>
                </a:solidFill>
              </a:rPr>
              <a:t>En combinant plusieurs structures </a:t>
            </a:r>
            <a:r>
              <a:rPr lang="fr-MA" sz="4300" b="1" dirty="0">
                <a:solidFill>
                  <a:schemeClr val="tx1"/>
                </a:solidFill>
              </a:rPr>
              <a:t>if</a:t>
            </a:r>
            <a:r>
              <a:rPr lang="fr-MA" sz="4300" dirty="0">
                <a:solidFill>
                  <a:schemeClr val="tx1"/>
                </a:solidFill>
              </a:rPr>
              <a:t> - </a:t>
            </a:r>
            <a:r>
              <a:rPr lang="fr-MA" sz="4300" b="1" dirty="0" err="1">
                <a:solidFill>
                  <a:schemeClr val="tx1"/>
                </a:solidFill>
              </a:rPr>
              <a:t>else</a:t>
            </a:r>
            <a:r>
              <a:rPr lang="fr-MA" sz="4300" dirty="0">
                <a:solidFill>
                  <a:schemeClr val="tx1"/>
                </a:solidFill>
              </a:rPr>
              <a:t> en une expression nous obtenons une structure qui est très courante pour prendre des décisions entre plusieurs alternatives:</a:t>
            </a:r>
          </a:p>
          <a:p>
            <a:pPr marL="0" indent="0">
              <a:buNone/>
            </a:pPr>
            <a:r>
              <a:rPr lang="fr-MA" sz="4300" b="1" i="1" dirty="0" smtClean="0">
                <a:solidFill>
                  <a:schemeClr val="tx1"/>
                </a:solidFill>
              </a:rPr>
              <a:t>    if </a:t>
            </a:r>
            <a:r>
              <a:rPr lang="fr-MA" sz="4300" b="1" i="1" dirty="0">
                <a:solidFill>
                  <a:schemeClr val="tx1"/>
                </a:solidFill>
              </a:rPr>
              <a:t>- </a:t>
            </a:r>
            <a:r>
              <a:rPr lang="fr-MA" sz="4300" b="1" i="1" dirty="0" err="1">
                <a:solidFill>
                  <a:schemeClr val="tx1"/>
                </a:solidFill>
              </a:rPr>
              <a:t>else</a:t>
            </a:r>
            <a:r>
              <a:rPr lang="fr-MA" sz="4300" b="1" i="1" dirty="0">
                <a:solidFill>
                  <a:schemeClr val="tx1"/>
                </a:solidFill>
              </a:rPr>
              <a:t> - ... - </a:t>
            </a:r>
            <a:r>
              <a:rPr lang="fr-MA" sz="4300" b="1" i="1" dirty="0" err="1">
                <a:solidFill>
                  <a:schemeClr val="tx1"/>
                </a:solidFill>
              </a:rPr>
              <a:t>else</a:t>
            </a:r>
            <a:endParaRPr lang="fr-MA" sz="4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MA" dirty="0" smtClean="0"/>
              <a:t/>
            </a:r>
            <a:br>
              <a:rPr lang="fr-MA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80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Exemples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i="1" dirty="0" smtClean="0">
                <a:solidFill>
                  <a:srgbClr val="FF0000"/>
                </a:solidFill>
              </a:rPr>
              <a:t>if</a:t>
            </a:r>
            <a:endParaRPr lang="fr-FR" i="1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661187" cy="5038206"/>
          </a:xfrm>
        </p:spPr>
      </p:pic>
    </p:spTree>
    <p:extLst>
      <p:ext uri="{BB962C8B-B14F-4D97-AF65-F5344CB8AC3E}">
        <p14:creationId xmlns:p14="http://schemas.microsoft.com/office/powerpoint/2010/main" val="24269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685" y="3583055"/>
            <a:ext cx="8260672" cy="64807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 nombre positive 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436696"/>
            <a:ext cx="8229600" cy="392907"/>
          </a:xfrm>
        </p:spPr>
        <p:txBody>
          <a:bodyPr>
            <a:no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LE NOMBRE NEGATIVE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1" y="1052736"/>
            <a:ext cx="6553884" cy="26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1" y="4219997"/>
            <a:ext cx="6894447" cy="24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>
                <a:solidFill>
                  <a:srgbClr val="C00000"/>
                </a:solidFill>
              </a:rPr>
              <a:t>5</a:t>
            </a:r>
            <a:r>
              <a:rPr lang="fr-FR" sz="9600" dirty="0" smtClean="0">
                <a:solidFill>
                  <a:srgbClr val="C00000"/>
                </a:solidFill>
              </a:rPr>
              <a:t>-</a:t>
            </a:r>
            <a:r>
              <a:rPr lang="fr-FR" sz="5400" dirty="0" smtClean="0">
                <a:solidFill>
                  <a:srgbClr val="C00000"/>
                </a:solidFill>
              </a:rPr>
              <a:t>boucles</a:t>
            </a:r>
            <a:endParaRPr lang="fr-FR" sz="9600" dirty="0">
              <a:solidFill>
                <a:srgbClr val="C00000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69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7696200" cy="128282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Les instructions de boucles</a:t>
            </a:r>
            <a:br>
              <a:rPr lang="fr-FR" b="1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7696200" cy="4392488"/>
          </a:xfrm>
        </p:spPr>
        <p:txBody>
          <a:bodyPr>
            <a:normAutofit/>
          </a:bodyPr>
          <a:lstStyle/>
          <a:p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L'instruction </a:t>
            </a:r>
            <a:r>
              <a:rPr lang="fr-F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endParaRPr lang="fr-FR" sz="1600" b="1" dirty="0"/>
          </a:p>
          <a:p>
            <a:endParaRPr lang="fr-F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L'instruction</a:t>
            </a:r>
            <a:r>
              <a:rPr lang="fr-FR" altLang="fr-FR" sz="36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1600" b="1" cap="none" dirty="0">
                <a:solidFill>
                  <a:schemeClr val="tx1"/>
                </a:solidFill>
                <a:latin typeface="Arial Unicode MS"/>
              </a:rPr>
              <a:t>for</a:t>
            </a:r>
            <a:r>
              <a:rPr lang="fr-FR" altLang="fr-FR" b="1" dirty="0">
                <a:solidFill>
                  <a:schemeClr val="tx1"/>
                </a:solidFill>
              </a:rPr>
              <a:t> permet d'introduire une boucle dans votre programme. Cette instruction nécessite que vous spécifiez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tx1"/>
                </a:solidFill>
              </a:rPr>
              <a:t>(entre les parenthèses) trois expressions (séparées par des caractères ;). Ces trois expressions vous permettront de contrôler l'exécution de votre boucle. </a:t>
            </a:r>
            <a:endParaRPr lang="fr-FR" altLang="fr-FR" sz="3600" b="1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87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96200" cy="1295401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Exemple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4" y="1628800"/>
            <a:ext cx="8496944" cy="48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8352928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9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696200" cy="129540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L'instruction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  <a:r>
              <a:rPr lang="fr-FR" b="1" i="1" dirty="0" err="1">
                <a:solidFill>
                  <a:srgbClr val="FF0000"/>
                </a:solidFill>
              </a:rPr>
              <a:t>switch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6456" y="1412776"/>
            <a:ext cx="7696200" cy="4320480"/>
          </a:xfrm>
        </p:spPr>
        <p:txBody>
          <a:bodyPr>
            <a:norm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L'instruction</a:t>
            </a:r>
            <a:r>
              <a:rPr lang="fr-FR" altLang="fr-FR" sz="36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1600" b="1" cap="none" dirty="0" err="1">
                <a:solidFill>
                  <a:schemeClr val="tx1"/>
                </a:solidFill>
                <a:latin typeface="Arial Unicode MS"/>
              </a:rPr>
              <a:t>switch</a:t>
            </a:r>
            <a:r>
              <a:rPr lang="fr-FR" altLang="fr-FR" b="1" cap="none" dirty="0">
                <a:solidFill>
                  <a:schemeClr val="tx1"/>
                </a:solidFill>
              </a:rPr>
              <a:t> permet, comme l'instruction </a:t>
            </a:r>
            <a:r>
              <a:rPr lang="fr-FR" altLang="fr-FR" sz="1600" b="1" cap="none" dirty="0">
                <a:solidFill>
                  <a:schemeClr val="tx1"/>
                </a:solidFill>
                <a:latin typeface="Arial Unicode MS"/>
              </a:rPr>
              <a:t>if</a:t>
            </a:r>
            <a:r>
              <a:rPr lang="fr-FR" altLang="fr-FR" b="1" cap="none" dirty="0">
                <a:solidFill>
                  <a:schemeClr val="tx1"/>
                </a:solidFill>
              </a:rPr>
              <a:t>,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b="1" cap="none" dirty="0">
                <a:solidFill>
                  <a:schemeClr val="tx1"/>
                </a:solidFill>
              </a:rPr>
              <a:t> de déclencher des traitements en fonction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b="1" cap="none" dirty="0">
                <a:solidFill>
                  <a:schemeClr val="tx1"/>
                </a:solidFill>
              </a:rPr>
              <a:t>d'une condition (d'un test). D'un certain point de vue,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b="1" cap="none" dirty="0">
                <a:solidFill>
                  <a:schemeClr val="tx1"/>
                </a:solidFill>
              </a:rPr>
              <a:t> cette instruction est similaire à plusieurs </a:t>
            </a:r>
            <a:r>
              <a:rPr lang="fr-FR" altLang="fr-FR" sz="1600" b="1" cap="none" dirty="0">
                <a:solidFill>
                  <a:schemeClr val="tx1"/>
                </a:solidFill>
                <a:latin typeface="Arial Unicode MS"/>
              </a:rPr>
              <a:t>if</a:t>
            </a:r>
            <a:r>
              <a:rPr lang="fr-FR" altLang="fr-FR" b="1" cap="none" dirty="0">
                <a:solidFill>
                  <a:schemeClr val="tx1"/>
                </a:solidFill>
              </a:rPr>
              <a:t> imbriqués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35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2420888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Affectation             </a:t>
            </a:r>
            <a:r>
              <a:rPr lang="fr-FR" dirty="0" smtClean="0"/>
              <a:t>char = c;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Lire             </a:t>
            </a:r>
            <a:r>
              <a:rPr lang="fr-FR" dirty="0" err="1" smtClean="0"/>
              <a:t>printf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Ecrire            </a:t>
            </a:r>
            <a:r>
              <a:rPr lang="fr-FR" dirty="0" err="1" smtClean="0"/>
              <a:t>scanf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Condition             if - </a:t>
            </a:r>
            <a:r>
              <a:rPr lang="fr-FR" dirty="0" err="1" smtClean="0"/>
              <a:t>else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err="1" smtClean="0"/>
              <a:t>Boucl</a:t>
            </a:r>
            <a:r>
              <a:rPr lang="fr-FR" dirty="0" smtClean="0"/>
              <a:t>            for 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2265854" y="450912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3275856" y="2564904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2350606" y="3573016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051720" y="3140968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044879" y="4005064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1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-243408"/>
            <a:ext cx="7696200" cy="1295401"/>
          </a:xfrm>
        </p:spPr>
        <p:txBody>
          <a:bodyPr/>
          <a:lstStyle/>
          <a:p>
            <a:r>
              <a:rPr lang="fr-FR" altLang="fr-FR" b="1" cap="none" dirty="0">
                <a:solidFill>
                  <a:srgbClr val="FF0000"/>
                </a:solidFill>
                <a:latin typeface="Arial" panose="020B0604020202020204" pitchFamily="34" charset="0"/>
              </a:rPr>
              <a:t>Exemple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6456" y="1307232"/>
            <a:ext cx="7696200" cy="5328592"/>
          </a:xfrm>
        </p:spPr>
        <p:txBody>
          <a:bodyPr>
            <a:normAutofit/>
          </a:bodyPr>
          <a:lstStyle/>
          <a:p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switch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 ( expression ) {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case value1: 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;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 [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]... break;</a:t>
            </a:r>
            <a:br>
              <a:rPr lang="fr-FR" altLang="fr-FR" b="1" dirty="0">
                <a:solidFill>
                  <a:schemeClr val="tx1"/>
                </a:solidFill>
                <a:latin typeface="Arial Unicode MS"/>
              </a:rPr>
            </a:b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case value2: 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;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[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]... break;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 default: 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;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[</a:t>
            </a:r>
            <a:r>
              <a:rPr lang="fr-FR" altLang="fr-FR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]... </a:t>
            </a:r>
          </a:p>
          <a:p>
            <a:r>
              <a:rPr lang="fr-FR" altLang="fr-FR" b="1" dirty="0">
                <a:solidFill>
                  <a:schemeClr val="tx1"/>
                </a:solidFill>
                <a:latin typeface="Arial Unicode MS"/>
              </a:rPr>
              <a:t>}</a:t>
            </a:r>
            <a:r>
              <a:rPr lang="fr-FR" altLang="fr-FR" b="1" cap="none" dirty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696200" cy="1295401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 1-L’ordre </a:t>
            </a:r>
            <a:r>
              <a:rPr lang="fr-FR" b="1" dirty="0">
                <a:solidFill>
                  <a:srgbClr val="FF0000"/>
                </a:solidFill>
              </a:rPr>
              <a:t>« Ecrire » en langage 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700808"/>
            <a:ext cx="7696200" cy="4464496"/>
          </a:xfrm>
        </p:spPr>
        <p:txBody>
          <a:bodyPr>
            <a:normAutofit/>
          </a:bodyPr>
          <a:lstStyle/>
          <a:p>
            <a:r>
              <a:rPr lang="fr-FR" sz="1200" b="1" dirty="0"/>
              <a:t>Définition</a:t>
            </a:r>
          </a:p>
          <a:p>
            <a:endParaRPr lang="fr-FR" sz="1200" dirty="0"/>
          </a:p>
          <a:p>
            <a:r>
              <a:rPr lang="fr-FR" b="1" dirty="0">
                <a:solidFill>
                  <a:schemeClr val="tx1"/>
                </a:solidFill>
              </a:rPr>
              <a:t>L’ordre Ecrire sert a afficher les données dans l’ordinateur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3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696200" cy="1295401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Exemple de l’ordre Ecrire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424936" cy="49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1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02"/>
            <a:ext cx="9217022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96200" cy="1295401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2-Lire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6456" y="2132856"/>
            <a:ext cx="7696200" cy="374441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L’introduction Lire est une commande qui demande a l’ordinateur a saisir les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01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518" y="333399"/>
            <a:ext cx="7696200" cy="129540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Exemple de l’ordre Lire  et Ecrire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369974" cy="47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0"/>
            <a:ext cx="10873209" cy="68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696200" cy="1295401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3-Affectation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1772816"/>
            <a:ext cx="7696200" cy="438483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L'instruction d'affectation est l'opération qui consiste à attribuer une valeur à une variable pendant l'exécution du programme.</a:t>
            </a:r>
          </a:p>
          <a:p>
            <a:r>
              <a:rPr lang="fr-FR" sz="2400" b="1" dirty="0">
                <a:solidFill>
                  <a:schemeClr val="tx1"/>
                </a:solidFill>
              </a:rPr>
              <a:t>On note : Variable = constante ou résultat de l'évaluation d'une expression. 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9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117</TotalTime>
  <Words>217</Words>
  <Application>Microsoft Office PowerPoint</Application>
  <PresentationFormat>Affichage à l'écran (4:3)</PresentationFormat>
  <Paragraphs>49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Aspect</vt:lpstr>
      <vt:lpstr>Les ordres en langage c</vt:lpstr>
      <vt:lpstr>Présentation PowerPoint</vt:lpstr>
      <vt:lpstr> 1-L’ordre « Ecrire » en langage C</vt:lpstr>
      <vt:lpstr>Exemple de l’ordre Ecrire </vt:lpstr>
      <vt:lpstr>Présentation PowerPoint</vt:lpstr>
      <vt:lpstr>2-Lire</vt:lpstr>
      <vt:lpstr>Exemple de l’ordre Lire  et Ecrire</vt:lpstr>
      <vt:lpstr>Présentation PowerPoint</vt:lpstr>
      <vt:lpstr>3-Affectation</vt:lpstr>
      <vt:lpstr>Exemple</vt:lpstr>
      <vt:lpstr>4- condition</vt:lpstr>
      <vt:lpstr>Definition</vt:lpstr>
      <vt:lpstr>Exemples de if</vt:lpstr>
      <vt:lpstr>Le nombre positive  </vt:lpstr>
      <vt:lpstr>5-boucles</vt:lpstr>
      <vt:lpstr>Les instructions de boucles </vt:lpstr>
      <vt:lpstr>Exemple</vt:lpstr>
      <vt:lpstr>Présentation PowerPoint</vt:lpstr>
      <vt:lpstr>L'instruction switch </vt:lpstr>
      <vt:lpstr>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Boucle if en langage C</dc:title>
  <dc:creator>yassine</dc:creator>
  <cp:lastModifiedBy>Utilisateur Windows</cp:lastModifiedBy>
  <cp:revision>13</cp:revision>
  <dcterms:created xsi:type="dcterms:W3CDTF">2019-09-20T11:18:09Z</dcterms:created>
  <dcterms:modified xsi:type="dcterms:W3CDTF">2019-09-23T08:58:56Z</dcterms:modified>
</cp:coreProperties>
</file>