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1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3053360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08/06/2019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427119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350205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41044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50026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251794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01898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471884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46387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7047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08/06/2019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20164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08FACB4-4E7C-4612-9E75-C8EE52231BC9}" type="datetimeFigureOut">
              <a:rPr lang="fr-FR" smtClean="0"/>
              <a:t>08/06/2019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2987053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08FACB4-4E7C-4612-9E75-C8EE52231BC9}" type="datetimeFigureOut">
              <a:rPr lang="fr-FR" smtClean="0"/>
              <a:t>08/06/2019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22159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8FACB4-4E7C-4612-9E75-C8EE52231BC9}" type="datetimeFigureOut">
              <a:rPr lang="fr-FR" smtClean="0"/>
              <a:t>08/06/2019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189563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8FACB4-4E7C-4612-9E75-C8EE52231BC9}" type="datetimeFigureOut">
              <a:rPr lang="fr-FR" smtClean="0"/>
              <a:t>08/06/2019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409889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08/06/2019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3845894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08/06/2019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92793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8FACB4-4E7C-4612-9E75-C8EE52231BC9}" type="datetimeFigureOut">
              <a:rPr lang="fr-FR" smtClean="0"/>
              <a:t>08/06/2019</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9856F8-9FD9-4B44-9D29-CCDEB550D556}" type="slidenum">
              <a:rPr lang="fr-FR" smtClean="0"/>
              <a:t>‹N°›</a:t>
            </a:fld>
            <a:endParaRPr lang="fr-FR"/>
          </a:p>
        </p:txBody>
      </p:sp>
    </p:spTree>
    <p:extLst>
      <p:ext uri="{BB962C8B-B14F-4D97-AF65-F5344CB8AC3E}">
        <p14:creationId xmlns:p14="http://schemas.microsoft.com/office/powerpoint/2010/main" val="2007545195"/>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wikipedia.org/wiki/D%C3%A9veloppement_de_logiciel" TargetMode="External"/><Relationship Id="rId2" Type="http://schemas.openxmlformats.org/officeDocument/2006/relationships/hyperlink" Target="https://fr.wikipedia.org/wiki/Programme_informatique" TargetMode="External"/><Relationship Id="rId1" Type="http://schemas.openxmlformats.org/officeDocument/2006/relationships/slideLayout" Target="../slideLayouts/slideLayout1.xml"/><Relationship Id="rId5" Type="http://schemas.openxmlformats.org/officeDocument/2006/relationships/hyperlink" Target="https://fr.wikipedia.org/wiki/Code_source" TargetMode="External"/><Relationship Id="rId4" Type="http://schemas.openxmlformats.org/officeDocument/2006/relationships/hyperlink" Target="https://fr.wikipedia.org/wiki/Langage_de_program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10586-A468-4CFA-A2B9-A897A6875DF9}"/>
              </a:ext>
            </a:extLst>
          </p:cNvPr>
          <p:cNvSpPr>
            <a:spLocks noGrp="1"/>
          </p:cNvSpPr>
          <p:nvPr>
            <p:ph type="ctrTitle"/>
          </p:nvPr>
        </p:nvSpPr>
        <p:spPr>
          <a:xfrm>
            <a:off x="-2749827" y="324679"/>
            <a:ext cx="7560366" cy="1388165"/>
          </a:xfrm>
        </p:spPr>
        <p:txBody>
          <a:bodyPr>
            <a:normAutofit fontScale="90000"/>
          </a:bodyPr>
          <a:lstStyle/>
          <a:p>
            <a:r>
              <a:rPr lang="fr-FR" b="1" i="1" dirty="0">
                <a:solidFill>
                  <a:schemeClr val="accent6">
                    <a:lumMod val="75000"/>
                  </a:schemeClr>
                </a:solidFill>
              </a:rPr>
              <a:t>Programmation </a:t>
            </a:r>
            <a:br>
              <a:rPr lang="fr-FR" b="1" i="1" dirty="0">
                <a:solidFill>
                  <a:schemeClr val="accent6">
                    <a:lumMod val="75000"/>
                  </a:schemeClr>
                </a:solidFill>
              </a:rPr>
            </a:br>
            <a:r>
              <a:rPr lang="fr-FR" b="1" i="1" dirty="0">
                <a:solidFill>
                  <a:schemeClr val="accent6">
                    <a:lumMod val="75000"/>
                  </a:schemeClr>
                </a:solidFill>
              </a:rPr>
              <a:t>informatique</a:t>
            </a:r>
          </a:p>
        </p:txBody>
      </p:sp>
      <p:sp>
        <p:nvSpPr>
          <p:cNvPr id="3" name="Sous-titre 2">
            <a:extLst>
              <a:ext uri="{FF2B5EF4-FFF2-40B4-BE49-F238E27FC236}">
                <a16:creationId xmlns:a16="http://schemas.microsoft.com/office/drawing/2014/main" id="{AEE55CE0-D009-41DB-B35D-A619BCC4B0ED}"/>
              </a:ext>
            </a:extLst>
          </p:cNvPr>
          <p:cNvSpPr>
            <a:spLocks noGrp="1"/>
          </p:cNvSpPr>
          <p:nvPr>
            <p:ph type="subTitle" idx="1"/>
          </p:nvPr>
        </p:nvSpPr>
        <p:spPr>
          <a:xfrm>
            <a:off x="2935356" y="1828800"/>
            <a:ext cx="6725478" cy="4704521"/>
          </a:xfrm>
        </p:spPr>
        <p:txBody>
          <a:bodyPr>
            <a:normAutofit fontScale="92500"/>
          </a:bodyPr>
          <a:lstStyle/>
          <a:p>
            <a:pPr algn="l"/>
            <a:r>
              <a:rPr lang="fr-FR" dirty="0"/>
              <a:t> </a:t>
            </a:r>
            <a:r>
              <a:rPr lang="fr-FR" b="1" dirty="0"/>
              <a:t>appelée aussi codage est l'ensemble des activités qui permettent l'écriture des </a:t>
            </a:r>
            <a:r>
              <a:rPr lang="fr-FR" b="1" dirty="0">
                <a:hlinkClick r:id="rId2" tooltip="Programme informatique"/>
              </a:rPr>
              <a:t>programmes</a:t>
            </a:r>
            <a:r>
              <a:rPr lang="fr-FR" b="1" u="sng" dirty="0">
                <a:hlinkClick r:id="rId2" tooltip="Programme informatique"/>
              </a:rPr>
              <a:t> </a:t>
            </a:r>
            <a:r>
              <a:rPr lang="fr-FR" b="1" dirty="0">
                <a:hlinkClick r:id="rId2" tooltip="Programme informatique"/>
              </a:rPr>
              <a:t>informatiques</a:t>
            </a:r>
            <a:r>
              <a:rPr lang="fr-FR" b="1" dirty="0"/>
              <a:t>. C'est une étape importante du </a:t>
            </a:r>
            <a:r>
              <a:rPr lang="fr-FR" b="1" dirty="0">
                <a:hlinkClick r:id="rId3" tooltip="Développement de logiciel"/>
              </a:rPr>
              <a:t>développement de logiciels</a:t>
            </a:r>
            <a:r>
              <a:rPr lang="fr-FR" b="1" dirty="0"/>
              <a:t>. </a:t>
            </a:r>
          </a:p>
          <a:p>
            <a:pPr algn="l"/>
            <a:r>
              <a:rPr lang="fr-FR" b="1" dirty="0"/>
              <a:t>Pour écrire un programme, on utilise un </a:t>
            </a:r>
            <a:r>
              <a:rPr lang="fr-FR" b="1" dirty="0">
                <a:hlinkClick r:id="rId4" tooltip="Langage de programmation"/>
              </a:rPr>
              <a:t>langage</a:t>
            </a:r>
            <a:r>
              <a:rPr lang="fr-FR" b="1" u="sng" dirty="0">
                <a:hlinkClick r:id="rId4" tooltip="Langage de programmation"/>
              </a:rPr>
              <a:t> </a:t>
            </a:r>
            <a:r>
              <a:rPr lang="fr-FR" b="1" dirty="0">
                <a:hlinkClick r:id="rId4" tooltip="Langage de programmation"/>
              </a:rPr>
              <a:t>de</a:t>
            </a:r>
            <a:r>
              <a:rPr lang="fr-FR" b="1" u="sng" dirty="0">
                <a:hlinkClick r:id="rId4" tooltip="Langage de programmation"/>
              </a:rPr>
              <a:t> </a:t>
            </a:r>
            <a:r>
              <a:rPr lang="fr-FR" b="1" dirty="0">
                <a:hlinkClick r:id="rId4" tooltip="Langage de programmation"/>
              </a:rPr>
              <a:t>programmation</a:t>
            </a:r>
            <a:r>
              <a:rPr lang="fr-FR" b="1" dirty="0"/>
              <a:t>. Un logiciel est un ensemble de programmes (qui peuvent être écrits dans des langages de programmation différents) dédié à la réalisation de certaines tâches par un (ou plusieurs) utilisateurs du logiciel. </a:t>
            </a:r>
          </a:p>
          <a:p>
            <a:pPr algn="l"/>
            <a:r>
              <a:rPr lang="fr-FR" b="1" dirty="0"/>
              <a:t>La programmation représente donc ici la rédaction du (ou des) </a:t>
            </a:r>
            <a:r>
              <a:rPr lang="fr-FR" b="1" dirty="0">
                <a:hlinkClick r:id="rId5" tooltip="Code source"/>
              </a:rPr>
              <a:t>code source</a:t>
            </a:r>
            <a:r>
              <a:rPr lang="fr-FR" b="1" dirty="0"/>
              <a:t> d'un logiciel. On utilise plutôt le terme </a:t>
            </a:r>
            <a:r>
              <a:rPr lang="fr-FR" b="1" u="sng" dirty="0">
                <a:hlinkClick r:id="rId3" tooltip="Développement de logiciel"/>
              </a:rPr>
              <a:t>développement</a:t>
            </a:r>
            <a:r>
              <a:rPr lang="fr-FR" b="1" dirty="0"/>
              <a:t> pour dénoter l'ensemble des activités liées à la création d'un logiciel et des programmes qui le composent. Cela inclut la spécification du logiciel, sa conception, puis son implémentation proprement dite au sens de l'écriture des programmes dans un langage de programmation bien défini et aussi la vérification de sa correction, etc. </a:t>
            </a:r>
          </a:p>
          <a:p>
            <a:endParaRPr lang="fr-FR" dirty="0"/>
          </a:p>
        </p:txBody>
      </p:sp>
    </p:spTree>
    <p:extLst>
      <p:ext uri="{BB962C8B-B14F-4D97-AF65-F5344CB8AC3E}">
        <p14:creationId xmlns:p14="http://schemas.microsoft.com/office/powerpoint/2010/main" val="51580056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6351A-36DD-4EEA-9599-52D2173DBC14}"/>
              </a:ext>
            </a:extLst>
          </p:cNvPr>
          <p:cNvSpPr>
            <a:spLocks noGrp="1"/>
          </p:cNvSpPr>
          <p:nvPr>
            <p:ph type="title"/>
          </p:nvPr>
        </p:nvSpPr>
        <p:spPr/>
        <p:txBody>
          <a:bodyPr>
            <a:normAutofit/>
          </a:bodyPr>
          <a:lstStyle/>
          <a:p>
            <a:r>
              <a:rPr lang="fr-FR" b="1" dirty="0">
                <a:solidFill>
                  <a:schemeClr val="accent5">
                    <a:lumMod val="75000"/>
                  </a:schemeClr>
                </a:solidFill>
              </a:rPr>
              <a:t>Etapes du développement d'un programme</a:t>
            </a:r>
            <a:br>
              <a:rPr lang="fr-FR" b="1" dirty="0"/>
            </a:br>
            <a:endParaRPr lang="fr-FR" dirty="0"/>
          </a:p>
        </p:txBody>
      </p:sp>
      <p:sp>
        <p:nvSpPr>
          <p:cNvPr id="3" name="Espace réservé du contenu 2">
            <a:extLst>
              <a:ext uri="{FF2B5EF4-FFF2-40B4-BE49-F238E27FC236}">
                <a16:creationId xmlns:a16="http://schemas.microsoft.com/office/drawing/2014/main" id="{3F17F9F3-F500-4623-8DD1-23246FB0B8F4}"/>
              </a:ext>
            </a:extLst>
          </p:cNvPr>
          <p:cNvSpPr>
            <a:spLocks noGrp="1"/>
          </p:cNvSpPr>
          <p:nvPr>
            <p:ph idx="1"/>
          </p:nvPr>
        </p:nvSpPr>
        <p:spPr>
          <a:xfrm>
            <a:off x="2027584" y="1853754"/>
            <a:ext cx="7010400" cy="4073572"/>
          </a:xfrm>
        </p:spPr>
        <p:txBody>
          <a:bodyPr>
            <a:normAutofit fontScale="25000" lnSpcReduction="20000"/>
          </a:bodyPr>
          <a:lstStyle/>
          <a:p>
            <a:r>
              <a:rPr lang="fr-FR" sz="7200" b="1" dirty="0"/>
              <a:t>L'analyse</a:t>
            </a:r>
          </a:p>
          <a:p>
            <a:r>
              <a:rPr lang="fr-FR" sz="7200" b="1" dirty="0"/>
              <a:t>La traduction dans un langage de programmation</a:t>
            </a:r>
          </a:p>
          <a:p>
            <a:r>
              <a:rPr lang="fr-FR" sz="7200" b="1" dirty="0"/>
              <a:t>L'édition du code source</a:t>
            </a:r>
          </a:p>
          <a:p>
            <a:r>
              <a:rPr lang="fr-FR" sz="7200" b="1" dirty="0"/>
              <a:t>La traduction en langage machine</a:t>
            </a:r>
          </a:p>
          <a:p>
            <a:r>
              <a:rPr lang="fr-FR" sz="7200" b="1" dirty="0"/>
              <a:t>L'interprétation</a:t>
            </a:r>
          </a:p>
          <a:p>
            <a:r>
              <a:rPr lang="fr-FR" sz="7200" b="1" dirty="0"/>
              <a:t>La compilation</a:t>
            </a:r>
          </a:p>
          <a:p>
            <a:r>
              <a:rPr lang="fr-FR" sz="7200" b="1" dirty="0"/>
              <a:t>L'analyse lexicographique</a:t>
            </a:r>
          </a:p>
          <a:p>
            <a:r>
              <a:rPr lang="fr-FR" sz="7200" b="1" dirty="0"/>
              <a:t>L'analyse syntaxique</a:t>
            </a:r>
          </a:p>
          <a:p>
            <a:r>
              <a:rPr lang="fr-FR" sz="7200" b="1" dirty="0"/>
              <a:t>L'analyse sémantique</a:t>
            </a:r>
          </a:p>
          <a:p>
            <a:r>
              <a:rPr lang="fr-FR" sz="7200" b="1" dirty="0"/>
              <a:t>La génération du code et son optimisation</a:t>
            </a:r>
          </a:p>
          <a:p>
            <a:r>
              <a:rPr lang="fr-FR" sz="7200" b="1" dirty="0"/>
              <a:t>L'édition de liens</a:t>
            </a:r>
          </a:p>
          <a:p>
            <a:r>
              <a:rPr lang="fr-FR" sz="7200" b="1" dirty="0"/>
              <a:t>La relocation et le chargement</a:t>
            </a:r>
          </a:p>
          <a:p>
            <a:r>
              <a:rPr lang="fr-FR" sz="7200" b="1" dirty="0"/>
              <a:t>Le </a:t>
            </a:r>
            <a:r>
              <a:rPr lang="fr-FR" sz="7200" b="1" dirty="0" err="1"/>
              <a:t>Debug</a:t>
            </a:r>
            <a:endParaRPr lang="fr-FR" sz="7200" b="1" dirty="0"/>
          </a:p>
          <a:p>
            <a:endParaRPr lang="fr-FR" sz="2000" b="1" dirty="0"/>
          </a:p>
          <a:p>
            <a:endParaRPr lang="fr-FR" sz="2000" b="1" dirty="0"/>
          </a:p>
          <a:p>
            <a:endParaRPr lang="fr-FR" sz="2000" b="1" dirty="0"/>
          </a:p>
          <a:p>
            <a:endParaRPr lang="fr-FR" dirty="0"/>
          </a:p>
        </p:txBody>
      </p:sp>
    </p:spTree>
    <p:extLst>
      <p:ext uri="{BB962C8B-B14F-4D97-AF65-F5344CB8AC3E}">
        <p14:creationId xmlns:p14="http://schemas.microsoft.com/office/powerpoint/2010/main" val="1240516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54469-A72A-4906-B7AD-3D6734C7302D}"/>
              </a:ext>
            </a:extLst>
          </p:cNvPr>
          <p:cNvSpPr>
            <a:spLocks noGrp="1"/>
          </p:cNvSpPr>
          <p:nvPr>
            <p:ph type="ctrTitle"/>
          </p:nvPr>
        </p:nvSpPr>
        <p:spPr>
          <a:xfrm>
            <a:off x="-1086678" y="1066801"/>
            <a:ext cx="5620716" cy="2477418"/>
          </a:xfrm>
        </p:spPr>
        <p:txBody>
          <a:bodyPr>
            <a:normAutofit/>
          </a:bodyPr>
          <a:lstStyle/>
          <a:p>
            <a:r>
              <a:rPr lang="fr-FR" b="1" dirty="0">
                <a:solidFill>
                  <a:schemeClr val="accent6">
                    <a:lumMod val="75000"/>
                  </a:schemeClr>
                </a:solidFill>
              </a:rPr>
              <a:t>Mots clés</a:t>
            </a:r>
          </a:p>
        </p:txBody>
      </p:sp>
      <p:sp>
        <p:nvSpPr>
          <p:cNvPr id="3" name="Sous-titre 2">
            <a:extLst>
              <a:ext uri="{FF2B5EF4-FFF2-40B4-BE49-F238E27FC236}">
                <a16:creationId xmlns:a16="http://schemas.microsoft.com/office/drawing/2014/main" id="{9C4162CB-DFF5-4516-B290-256C6B1CBFE1}"/>
              </a:ext>
            </a:extLst>
          </p:cNvPr>
          <p:cNvSpPr>
            <a:spLocks noGrp="1"/>
          </p:cNvSpPr>
          <p:nvPr>
            <p:ph type="subTitle" idx="1"/>
          </p:nvPr>
        </p:nvSpPr>
        <p:spPr/>
        <p:txBody>
          <a:bodyPr>
            <a:normAutofit fontScale="85000" lnSpcReduction="20000"/>
          </a:bodyPr>
          <a:lstStyle/>
          <a:p>
            <a:pPr algn="l"/>
            <a:r>
              <a:rPr lang="fr-FR" sz="2800" b="1" dirty="0"/>
              <a:t>-Programmation</a:t>
            </a:r>
          </a:p>
          <a:p>
            <a:pPr algn="l"/>
            <a:r>
              <a:rPr lang="fr-FR" sz="2800" b="1" dirty="0"/>
              <a:t>-</a:t>
            </a:r>
            <a:r>
              <a:rPr lang="fr-FR" sz="2800" b="1" dirty="0" err="1"/>
              <a:t>Dèveloppement</a:t>
            </a:r>
            <a:endParaRPr lang="fr-FR" sz="2800" b="1" dirty="0"/>
          </a:p>
          <a:p>
            <a:pPr algn="l"/>
            <a:r>
              <a:rPr lang="fr-FR" sz="2800" b="1" dirty="0"/>
              <a:t>-Logiciels </a:t>
            </a:r>
          </a:p>
          <a:p>
            <a:pPr algn="l"/>
            <a:endParaRPr lang="fr-FR" dirty="0"/>
          </a:p>
        </p:txBody>
      </p:sp>
    </p:spTree>
    <p:extLst>
      <p:ext uri="{BB962C8B-B14F-4D97-AF65-F5344CB8AC3E}">
        <p14:creationId xmlns:p14="http://schemas.microsoft.com/office/powerpoint/2010/main" val="3427656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Céleste</Template>
  <TotalTime>32</TotalTime>
  <Words>208</Words>
  <Application>Microsoft Office PowerPoint</Application>
  <PresentationFormat>Grand écran</PresentationFormat>
  <Paragraphs>24</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Céleste</vt:lpstr>
      <vt:lpstr>Programmation  informatique</vt:lpstr>
      <vt:lpstr>Etapes du développement d'un programme </vt:lpstr>
      <vt:lpstr>Mots clés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informatique</dc:title>
  <dc:creator>Stagiaire</dc:creator>
  <cp:lastModifiedBy>Stagiaire</cp:lastModifiedBy>
  <cp:revision>5</cp:revision>
  <dcterms:created xsi:type="dcterms:W3CDTF">2019-09-11T11:49:16Z</dcterms:created>
  <dcterms:modified xsi:type="dcterms:W3CDTF">2019-06-08T12:30:16Z</dcterms:modified>
</cp:coreProperties>
</file>