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543800" cy="2593975"/>
          </a:xfrm>
        </p:spPr>
        <p:txBody>
          <a:bodyPr/>
          <a:lstStyle/>
          <a:p>
            <a:r>
              <a:rPr lang="fr-FR" b="1" dirty="0"/>
              <a:t>Les ordres de base d’algorithme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3068960"/>
            <a:ext cx="7543800" cy="3456384"/>
          </a:xfrm>
        </p:spPr>
        <p:txBody>
          <a:bodyPr>
            <a:noAutofit/>
          </a:bodyPr>
          <a:lstStyle/>
          <a:p>
            <a:r>
              <a:rPr lang="fr-FR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Fondamentalement, les ordinateurs, quels qu’ils soient, ne comprennent que quatre catégories d'ordres (d'instructions). Ces quatre familles d'instructions sont : </a:t>
            </a:r>
          </a:p>
          <a:p>
            <a:r>
              <a:rPr lang="fr-FR" sz="2400" b="1" dirty="0" smtClean="0">
                <a:solidFill>
                  <a:schemeClr val="tx1"/>
                </a:solidFill>
              </a:rPr>
              <a:t> l’affectation de variables </a:t>
            </a:r>
          </a:p>
          <a:p>
            <a:r>
              <a:rPr lang="fr-FR" sz="2400" b="1" dirty="0" smtClean="0">
                <a:solidFill>
                  <a:schemeClr val="tx1"/>
                </a:solidFill>
              </a:rPr>
              <a:t> la lecture / écriture </a:t>
            </a:r>
          </a:p>
          <a:p>
            <a:r>
              <a:rPr lang="fr-FR" sz="2400" b="1" dirty="0" smtClean="0">
                <a:solidFill>
                  <a:schemeClr val="tx1"/>
                </a:solidFill>
              </a:rPr>
              <a:t> les conditions </a:t>
            </a:r>
          </a:p>
          <a:p>
            <a:r>
              <a:rPr lang="fr-FR" sz="2400" b="1" dirty="0" smtClean="0">
                <a:solidFill>
                  <a:schemeClr val="tx1"/>
                </a:solidFill>
              </a:rPr>
              <a:t> les boucles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326185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Syntaxe pour chaque ordre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544036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On écrit le syntaxe de </a:t>
            </a:r>
            <a:r>
              <a:rPr lang="fr-FR" sz="1800" b="1" dirty="0" smtClean="0"/>
              <a:t>lire</a:t>
            </a:r>
            <a:r>
              <a:rPr lang="fr-FR" sz="1800" dirty="0" smtClean="0"/>
              <a:t> de cette façon : </a:t>
            </a:r>
            <a:endParaRPr lang="fr-FR" sz="1800" dirty="0" smtClean="0"/>
          </a:p>
          <a:p>
            <a:pPr marL="114300" indent="0">
              <a:buNone/>
            </a:pPr>
            <a:r>
              <a:rPr lang="fr-FR" sz="1800" b="1" dirty="0">
                <a:solidFill>
                  <a:srgbClr val="0070C0"/>
                </a:solidFill>
              </a:rPr>
              <a:t> </a:t>
            </a:r>
            <a:r>
              <a:rPr lang="fr-FR" sz="1800" b="1" dirty="0" smtClean="0">
                <a:solidFill>
                  <a:srgbClr val="0070C0"/>
                </a:solidFill>
              </a:rPr>
              <a:t>        </a:t>
            </a:r>
            <a:r>
              <a:rPr lang="fr-FR" sz="1800" b="1" dirty="0" smtClean="0">
                <a:solidFill>
                  <a:srgbClr val="FF0000"/>
                </a:solidFill>
              </a:rPr>
              <a:t>lire</a:t>
            </a:r>
            <a:r>
              <a:rPr lang="fr-FR" sz="1800" b="1" dirty="0" smtClean="0">
                <a:solidFill>
                  <a:srgbClr val="0070C0"/>
                </a:solidFill>
              </a:rPr>
              <a:t> (‘’</a:t>
            </a:r>
            <a:r>
              <a:rPr lang="fr-FR" sz="1800" b="1" dirty="0" err="1" smtClean="0">
                <a:solidFill>
                  <a:srgbClr val="0070C0"/>
                </a:solidFill>
              </a:rPr>
              <a:t>nom_de_variable</a:t>
            </a:r>
            <a:r>
              <a:rPr lang="fr-FR" sz="1800" b="1" dirty="0" smtClean="0">
                <a:solidFill>
                  <a:srgbClr val="0070C0"/>
                </a:solidFill>
              </a:rPr>
              <a:t>’’);</a:t>
            </a:r>
            <a:endParaRPr lang="fr-FR" sz="1800" b="1" dirty="0" smtClean="0">
              <a:solidFill>
                <a:srgbClr val="0070C0"/>
              </a:solidFill>
            </a:endParaRPr>
          </a:p>
          <a:p>
            <a:r>
              <a:rPr lang="fr-FR" sz="1800" dirty="0" smtClean="0"/>
              <a:t>On écrit le syntaxe d’</a:t>
            </a:r>
            <a:r>
              <a:rPr lang="fr-FR" sz="1800" b="1" dirty="0" smtClean="0"/>
              <a:t>écriture</a:t>
            </a:r>
            <a:r>
              <a:rPr lang="fr-FR" sz="1800" dirty="0" smtClean="0"/>
              <a:t> de cette façon</a:t>
            </a:r>
            <a:r>
              <a:rPr lang="fr-FR" sz="1800" dirty="0" smtClean="0"/>
              <a:t>:</a:t>
            </a:r>
          </a:p>
          <a:p>
            <a:pPr marL="114300" indent="0">
              <a:buNone/>
            </a:pPr>
            <a:r>
              <a:rPr lang="fr-FR" sz="1800" dirty="0"/>
              <a:t> </a:t>
            </a:r>
            <a:r>
              <a:rPr lang="fr-FR" sz="1800" dirty="0" smtClean="0"/>
              <a:t>      </a:t>
            </a:r>
            <a:r>
              <a:rPr lang="fr-FR" sz="1800" dirty="0" smtClean="0"/>
              <a:t> </a:t>
            </a:r>
            <a:r>
              <a:rPr lang="fr-FR" sz="1800" b="1" dirty="0" smtClean="0">
                <a:solidFill>
                  <a:srgbClr val="FF0000"/>
                </a:solidFill>
              </a:rPr>
              <a:t>écrire</a:t>
            </a:r>
            <a:r>
              <a:rPr lang="fr-FR" sz="1800" b="1" dirty="0" smtClean="0">
                <a:solidFill>
                  <a:srgbClr val="0070C0"/>
                </a:solidFill>
              </a:rPr>
              <a:t> </a:t>
            </a:r>
            <a:r>
              <a:rPr lang="fr-FR" sz="1800" b="1" dirty="0" smtClean="0">
                <a:solidFill>
                  <a:srgbClr val="0070C0"/>
                </a:solidFill>
              </a:rPr>
              <a:t>(‘’</a:t>
            </a:r>
            <a:r>
              <a:rPr lang="fr-FR" sz="1800" b="1" dirty="0" err="1" smtClean="0">
                <a:solidFill>
                  <a:srgbClr val="0070C0"/>
                </a:solidFill>
              </a:rPr>
              <a:t>nom_de_variable</a:t>
            </a:r>
            <a:r>
              <a:rPr lang="fr-FR" sz="1800" b="1" dirty="0" smtClean="0">
                <a:solidFill>
                  <a:srgbClr val="0070C0"/>
                </a:solidFill>
              </a:rPr>
              <a:t>’’</a:t>
            </a:r>
            <a:r>
              <a:rPr lang="fr-FR" sz="1800" b="1" dirty="0" smtClean="0">
                <a:solidFill>
                  <a:srgbClr val="0070C0"/>
                </a:solidFill>
              </a:rPr>
              <a:t>);</a:t>
            </a:r>
            <a:endParaRPr lang="fr-FR" sz="1800" b="1" dirty="0" smtClean="0">
              <a:solidFill>
                <a:srgbClr val="0070C0"/>
              </a:solidFill>
            </a:endParaRPr>
          </a:p>
          <a:p>
            <a:r>
              <a:rPr lang="fr-FR" sz="1800" dirty="0" smtClean="0"/>
              <a:t>On écrit le syntaxe </a:t>
            </a:r>
            <a:r>
              <a:rPr lang="fr-FR" sz="1800" b="1" dirty="0" smtClean="0"/>
              <a:t>d’affectation</a:t>
            </a:r>
            <a:r>
              <a:rPr lang="fr-FR" sz="1800" dirty="0" smtClean="0"/>
              <a:t> de cette façon: </a:t>
            </a:r>
            <a:endParaRPr lang="fr-FR" sz="1800" dirty="0" smtClean="0"/>
          </a:p>
          <a:p>
            <a:pPr marL="114300" indent="0">
              <a:buNone/>
            </a:pPr>
            <a:r>
              <a:rPr lang="fr-FR" sz="1800" b="1" dirty="0">
                <a:solidFill>
                  <a:srgbClr val="0070C0"/>
                </a:solidFill>
              </a:rPr>
              <a:t> </a:t>
            </a:r>
            <a:r>
              <a:rPr lang="fr-FR" sz="1800" b="1" dirty="0" smtClean="0">
                <a:solidFill>
                  <a:srgbClr val="0070C0"/>
                </a:solidFill>
              </a:rPr>
              <a:t>        </a:t>
            </a:r>
            <a:r>
              <a:rPr lang="fr-FR" sz="1800" b="1" dirty="0" err="1" smtClean="0">
                <a:solidFill>
                  <a:srgbClr val="0070C0"/>
                </a:solidFill>
              </a:rPr>
              <a:t>nom_de_variable</a:t>
            </a:r>
            <a:r>
              <a:rPr lang="fr-FR" sz="1800" b="1" dirty="0">
                <a:solidFill>
                  <a:srgbClr val="0070C0"/>
                </a:solidFill>
              </a:rPr>
              <a:t>  </a:t>
            </a:r>
            <a:r>
              <a:rPr lang="fr-FR" sz="1800" b="1" dirty="0" smtClean="0">
                <a:solidFill>
                  <a:srgbClr val="0070C0"/>
                </a:solidFill>
              </a:rPr>
              <a:t> </a:t>
            </a:r>
            <a:r>
              <a:rPr lang="fr-FR" sz="1800" b="1" dirty="0">
                <a:solidFill>
                  <a:srgbClr val="0070C0"/>
                </a:solidFill>
              </a:rPr>
              <a:t>← </a:t>
            </a:r>
            <a:r>
              <a:rPr lang="fr-FR" sz="1800" b="1" dirty="0" smtClean="0">
                <a:solidFill>
                  <a:srgbClr val="0070C0"/>
                </a:solidFill>
              </a:rPr>
              <a:t>  </a:t>
            </a:r>
            <a:r>
              <a:rPr lang="fr-FR" sz="1800" b="1" dirty="0" smtClean="0">
                <a:solidFill>
                  <a:srgbClr val="0070C0"/>
                </a:solidFill>
              </a:rPr>
              <a:t>expression ;</a:t>
            </a:r>
            <a:endParaRPr lang="fr-FR" sz="1800" b="1" dirty="0">
              <a:solidFill>
                <a:srgbClr val="0070C0"/>
              </a:solidFill>
            </a:endParaRPr>
          </a:p>
          <a:p>
            <a:r>
              <a:rPr lang="fr-FR" sz="1800" dirty="0"/>
              <a:t>On écrit le syntaxe </a:t>
            </a:r>
            <a:r>
              <a:rPr lang="fr-FR" sz="1800" b="1" dirty="0" smtClean="0"/>
              <a:t>condition</a:t>
            </a:r>
            <a:r>
              <a:rPr lang="fr-FR" sz="1800" dirty="0" smtClean="0"/>
              <a:t> de </a:t>
            </a:r>
            <a:r>
              <a:rPr lang="fr-FR" sz="1800" dirty="0"/>
              <a:t>cette façon</a:t>
            </a:r>
            <a:r>
              <a:rPr lang="fr-FR" sz="1800" dirty="0" smtClean="0"/>
              <a:t>:</a:t>
            </a:r>
          </a:p>
          <a:p>
            <a:pPr marL="411480" lvl="1" indent="0">
              <a:buNone/>
            </a:pPr>
            <a:r>
              <a:rPr lang="fr-FR" sz="1800" dirty="0" smtClean="0"/>
              <a:t>    </a:t>
            </a:r>
            <a:r>
              <a:rPr lang="fr-FR" sz="1800" b="1" dirty="0">
                <a:solidFill>
                  <a:srgbClr val="FF0000"/>
                </a:solidFill>
              </a:rPr>
              <a:t>SI</a:t>
            </a:r>
            <a:r>
              <a:rPr lang="fr-FR" sz="1800" b="1" dirty="0">
                <a:solidFill>
                  <a:srgbClr val="0070C0"/>
                </a:solidFill>
              </a:rPr>
              <a:t> </a:t>
            </a:r>
            <a:r>
              <a:rPr lang="fr-FR" sz="1800" b="1" dirty="0" smtClean="0">
                <a:solidFill>
                  <a:srgbClr val="0070C0"/>
                </a:solidFill>
              </a:rPr>
              <a:t>(condition);</a:t>
            </a:r>
            <a:endParaRPr lang="fr-FR" sz="1800" b="1" dirty="0">
              <a:solidFill>
                <a:srgbClr val="0070C0"/>
              </a:solidFill>
            </a:endParaRPr>
          </a:p>
          <a:p>
            <a:pPr marL="411480" lvl="1" indent="0">
              <a:buNone/>
            </a:pPr>
            <a:r>
              <a:rPr lang="fr-FR" sz="1800" b="1" dirty="0" smtClean="0">
                <a:solidFill>
                  <a:srgbClr val="FF0000"/>
                </a:solidFill>
              </a:rPr>
              <a:t>    </a:t>
            </a:r>
            <a:r>
              <a:rPr lang="fr-FR" sz="1800" b="1" dirty="0" smtClean="0">
                <a:solidFill>
                  <a:srgbClr val="FF0000"/>
                </a:solidFill>
              </a:rPr>
              <a:t>ALORS </a:t>
            </a:r>
            <a:r>
              <a:rPr lang="fr-FR" sz="1800" b="1" dirty="0" smtClean="0">
                <a:solidFill>
                  <a:srgbClr val="0070C0"/>
                </a:solidFill>
              </a:rPr>
              <a:t>(action </a:t>
            </a:r>
            <a:r>
              <a:rPr lang="fr-FR" sz="1800" b="1" dirty="0">
                <a:solidFill>
                  <a:srgbClr val="0070C0"/>
                </a:solidFill>
              </a:rPr>
              <a:t>_</a:t>
            </a:r>
            <a:r>
              <a:rPr lang="fr-FR" sz="1800" b="1" dirty="0" smtClean="0">
                <a:solidFill>
                  <a:srgbClr val="0070C0"/>
                </a:solidFill>
              </a:rPr>
              <a:t>alors);</a:t>
            </a:r>
          </a:p>
          <a:p>
            <a:pPr marL="411480" lvl="1" indent="0">
              <a:buNone/>
            </a:pPr>
            <a:r>
              <a:rPr lang="fr-FR" sz="1800" b="1" dirty="0" smtClean="0">
                <a:solidFill>
                  <a:srgbClr val="0070C0"/>
                </a:solidFill>
              </a:rPr>
              <a:t>    </a:t>
            </a:r>
            <a:r>
              <a:rPr lang="fr-FR" sz="1800" b="1" dirty="0" smtClean="0">
                <a:solidFill>
                  <a:srgbClr val="FF0000"/>
                </a:solidFill>
              </a:rPr>
              <a:t>SINON</a:t>
            </a:r>
            <a:r>
              <a:rPr lang="fr-FR" sz="1800" b="1" dirty="0" smtClean="0">
                <a:solidFill>
                  <a:srgbClr val="0070C0"/>
                </a:solidFill>
              </a:rPr>
              <a:t> (action _sinon);</a:t>
            </a:r>
          </a:p>
          <a:p>
            <a:pPr marL="411480" lvl="1" indent="0">
              <a:buNone/>
            </a:pPr>
            <a:r>
              <a:rPr lang="fr-FR" sz="1800" b="1" dirty="0" smtClean="0">
                <a:solidFill>
                  <a:srgbClr val="0070C0"/>
                </a:solidFill>
              </a:rPr>
              <a:t>    </a:t>
            </a:r>
            <a:r>
              <a:rPr lang="fr-FR" sz="1800" b="1" dirty="0" smtClean="0">
                <a:solidFill>
                  <a:srgbClr val="FF0000"/>
                </a:solidFill>
              </a:rPr>
              <a:t>FINSI</a:t>
            </a:r>
            <a:endParaRPr lang="fr-FR" sz="1800" b="1" dirty="0">
              <a:solidFill>
                <a:srgbClr val="FF0000"/>
              </a:solidFill>
            </a:endParaRPr>
          </a:p>
          <a:p>
            <a:r>
              <a:rPr lang="fr-FR" sz="1800" dirty="0"/>
              <a:t>On écrit le syntaxe </a:t>
            </a:r>
            <a:r>
              <a:rPr lang="fr-FR" sz="1800" b="1" dirty="0" smtClean="0"/>
              <a:t>boucle </a:t>
            </a:r>
            <a:r>
              <a:rPr lang="fr-FR" sz="1800" dirty="0" smtClean="0"/>
              <a:t>de </a:t>
            </a:r>
            <a:r>
              <a:rPr lang="fr-FR" sz="1800" dirty="0"/>
              <a:t>cette façon</a:t>
            </a:r>
            <a:r>
              <a:rPr lang="fr-FR" sz="1800" dirty="0" smtClean="0"/>
              <a:t>: </a:t>
            </a:r>
            <a:endParaRPr lang="fr-FR" sz="1800" dirty="0" smtClean="0"/>
          </a:p>
          <a:p>
            <a:pPr marL="411480" lvl="1" indent="0">
              <a:buNone/>
            </a:pPr>
            <a:r>
              <a:rPr lang="en-US" sz="1800" dirty="0" smtClean="0"/>
              <a:t>      &lt; </a:t>
            </a:r>
            <a:r>
              <a:rPr lang="en-US" sz="1800" dirty="0" err="1" smtClean="0"/>
              <a:t>Initialisation</a:t>
            </a:r>
            <a:r>
              <a:rPr lang="en-US" sz="1800" dirty="0" smtClean="0"/>
              <a:t> &gt;</a:t>
            </a:r>
          </a:p>
          <a:p>
            <a:pPr marL="411480" lvl="1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b="1" dirty="0" smtClean="0">
                <a:solidFill>
                  <a:srgbClr val="FF0000"/>
                </a:solidFill>
              </a:rPr>
              <a:t>TANTQUE </a:t>
            </a:r>
            <a:r>
              <a:rPr lang="en-US" sz="1800" dirty="0" smtClean="0"/>
              <a:t>condition </a:t>
            </a:r>
            <a:r>
              <a:rPr lang="en-US" sz="1800" b="1" dirty="0" smtClean="0">
                <a:solidFill>
                  <a:srgbClr val="FF0000"/>
                </a:solidFill>
              </a:rPr>
              <a:t>FAIRE</a:t>
            </a:r>
            <a:endParaRPr lang="fr-FR" sz="1800" dirty="0" smtClean="0"/>
          </a:p>
          <a:p>
            <a:pPr marL="411480" lvl="1" indent="0">
              <a:buNone/>
            </a:pPr>
            <a:r>
              <a:rPr lang="en-US" sz="1800" dirty="0" smtClean="0"/>
              <a:t>      &lt; </a:t>
            </a:r>
            <a:r>
              <a:rPr lang="fr-FR" sz="1800" dirty="0" smtClean="0"/>
              <a:t>Instruction</a:t>
            </a:r>
            <a:r>
              <a:rPr lang="en-US" sz="1800" dirty="0" smtClean="0"/>
              <a:t> &gt;</a:t>
            </a:r>
            <a:endParaRPr lang="fr-FR" sz="1800" dirty="0" smtClean="0"/>
          </a:p>
          <a:p>
            <a:pPr marL="411480" lvl="1" indent="0">
              <a:buNone/>
            </a:pPr>
            <a:r>
              <a:rPr lang="fr-FR" sz="1800" dirty="0">
                <a:solidFill>
                  <a:srgbClr val="FF0000"/>
                </a:solidFill>
              </a:rPr>
              <a:t> </a:t>
            </a:r>
            <a:r>
              <a:rPr lang="fr-FR" sz="1800" dirty="0" smtClean="0">
                <a:solidFill>
                  <a:srgbClr val="FF0000"/>
                </a:solidFill>
              </a:rPr>
              <a:t>   </a:t>
            </a:r>
            <a:r>
              <a:rPr lang="fr-FR" sz="1800" b="1" dirty="0" smtClean="0">
                <a:solidFill>
                  <a:srgbClr val="FF0000"/>
                </a:solidFill>
              </a:rPr>
              <a:t>FINTANTQUE</a:t>
            </a:r>
            <a:endParaRPr lang="fr-FR" sz="1800" b="1" dirty="0" smtClean="0">
              <a:solidFill>
                <a:srgbClr val="FF0000"/>
              </a:solidFill>
            </a:endParaRPr>
          </a:p>
          <a:p>
            <a:endParaRPr lang="fr-FR" sz="2000" dirty="0"/>
          </a:p>
          <a:p>
            <a:endParaRPr lang="fr-FR" sz="2000" b="1" dirty="0" smtClean="0">
              <a:solidFill>
                <a:srgbClr val="0070C0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899592" y="3752613"/>
            <a:ext cx="0" cy="129614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220072" y="338328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899592" y="5373216"/>
            <a:ext cx="0" cy="129614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59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136904" cy="1210146"/>
          </a:xfrm>
        </p:spPr>
        <p:txBody>
          <a:bodyPr/>
          <a:lstStyle/>
          <a:p>
            <a:r>
              <a:rPr lang="fr-FR" sz="4000" b="1" u="sng" dirty="0" smtClean="0"/>
              <a:t>Exemple simple pour chaque </a:t>
            </a:r>
            <a:r>
              <a:rPr lang="fr-FR" sz="4000" b="1" u="sng" dirty="0" smtClean="0"/>
              <a:t>ordre:</a:t>
            </a:r>
            <a:endParaRPr lang="fr-FR" sz="4000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5862" y="1772816"/>
            <a:ext cx="7753672" cy="5184576"/>
          </a:xfrm>
        </p:spPr>
        <p:txBody>
          <a:bodyPr>
            <a:normAutofit fontScale="70000" lnSpcReduction="20000"/>
          </a:bodyPr>
          <a:lstStyle/>
          <a:p>
            <a:r>
              <a:rPr lang="fr-FR" sz="2600" b="1" dirty="0" smtClean="0"/>
              <a:t>LIRE:      </a:t>
            </a:r>
            <a:r>
              <a:rPr lang="fr-FR" sz="2600" b="1" dirty="0" smtClean="0">
                <a:solidFill>
                  <a:srgbClr val="FF0000"/>
                </a:solidFill>
              </a:rPr>
              <a:t>lire</a:t>
            </a:r>
            <a:r>
              <a:rPr lang="fr-FR" sz="2600" b="1" dirty="0" smtClean="0">
                <a:solidFill>
                  <a:srgbClr val="0070C0"/>
                </a:solidFill>
              </a:rPr>
              <a:t> </a:t>
            </a:r>
            <a:r>
              <a:rPr lang="fr-FR" sz="2600" b="1" dirty="0" smtClean="0"/>
              <a:t>(‘’</a:t>
            </a:r>
            <a:r>
              <a:rPr lang="fr-FR" sz="2600" b="1" dirty="0" smtClean="0"/>
              <a:t>hello’’);</a:t>
            </a:r>
            <a:endParaRPr lang="fr-FR" sz="2600" b="1" dirty="0" smtClean="0"/>
          </a:p>
          <a:p>
            <a:pPr marL="342900" lvl="2">
              <a:buClr>
                <a:schemeClr val="accent1"/>
              </a:buClr>
            </a:pPr>
            <a:r>
              <a:rPr lang="fr-FR" sz="2600" b="1" dirty="0" smtClean="0"/>
              <a:t>ECRIRE:     </a:t>
            </a:r>
            <a:r>
              <a:rPr lang="fr-FR" sz="2600" b="1" dirty="0">
                <a:solidFill>
                  <a:srgbClr val="FF0000"/>
                </a:solidFill>
              </a:rPr>
              <a:t>Ecrire</a:t>
            </a:r>
            <a:r>
              <a:rPr lang="fr-FR" sz="2600" b="1" dirty="0">
                <a:solidFill>
                  <a:srgbClr val="0070C0"/>
                </a:solidFill>
              </a:rPr>
              <a:t> </a:t>
            </a:r>
            <a:r>
              <a:rPr lang="fr-FR" sz="2600" b="1" dirty="0"/>
              <a:t>('Donner la note : ') </a:t>
            </a:r>
            <a:r>
              <a:rPr lang="fr-FR" sz="2600" b="1" dirty="0" smtClean="0"/>
              <a:t>;</a:t>
            </a:r>
            <a:endParaRPr lang="fr-FR" sz="2600" b="1" dirty="0" smtClean="0"/>
          </a:p>
          <a:p>
            <a:r>
              <a:rPr lang="fr-FR" sz="2600" b="1" dirty="0" smtClean="0"/>
              <a:t>AFFECTATION:</a:t>
            </a:r>
          </a:p>
          <a:p>
            <a:pPr marL="411480" lvl="1" indent="0">
              <a:buNone/>
            </a:pPr>
            <a:r>
              <a:rPr lang="en-US" sz="2600" b="1" dirty="0" smtClean="0"/>
              <a:t>      A </a:t>
            </a:r>
            <a:r>
              <a:rPr lang="fr-FR" sz="2600" b="1" dirty="0" smtClean="0"/>
              <a:t>← 3</a:t>
            </a:r>
          </a:p>
          <a:p>
            <a:pPr marL="411480" lvl="1" indent="0">
              <a:buNone/>
            </a:pPr>
            <a:r>
              <a:rPr lang="en-US" sz="2600" b="1" dirty="0"/>
              <a:t> </a:t>
            </a:r>
            <a:r>
              <a:rPr lang="en-US" sz="2600" b="1" dirty="0" smtClean="0"/>
              <a:t>     B </a:t>
            </a:r>
            <a:r>
              <a:rPr lang="fr-FR" sz="2600" b="1" dirty="0" smtClean="0"/>
              <a:t>← A + 1</a:t>
            </a:r>
          </a:p>
          <a:p>
            <a:pPr marL="411480" lvl="1" indent="0">
              <a:buNone/>
            </a:pPr>
            <a:r>
              <a:rPr lang="en-US" sz="2600" b="1" dirty="0"/>
              <a:t> </a:t>
            </a:r>
            <a:r>
              <a:rPr lang="en-US" sz="2600" b="1" dirty="0" smtClean="0"/>
              <a:t>     C </a:t>
            </a:r>
            <a:r>
              <a:rPr lang="fr-FR" sz="2600" b="1" dirty="0" smtClean="0"/>
              <a:t>← A + B</a:t>
            </a:r>
          </a:p>
          <a:p>
            <a:r>
              <a:rPr lang="en-US" sz="2600" b="1" dirty="0" smtClean="0"/>
              <a:t>CONDITION:</a:t>
            </a:r>
          </a:p>
          <a:p>
            <a:pPr marL="777240" lvl="2" indent="0">
              <a:buNone/>
            </a:pPr>
            <a:r>
              <a:rPr lang="en-US" sz="2600" b="1" dirty="0" err="1" smtClean="0">
                <a:solidFill>
                  <a:srgbClr val="FF0000"/>
                </a:solidFill>
              </a:rPr>
              <a:t>si</a:t>
            </a:r>
            <a:r>
              <a:rPr lang="en-US" sz="2600" b="1" dirty="0" smtClean="0">
                <a:solidFill>
                  <a:srgbClr val="FF0000"/>
                </a:solidFill>
              </a:rPr>
              <a:t>  </a:t>
            </a:r>
            <a:r>
              <a:rPr lang="en-US" sz="2600" b="1" dirty="0" smtClean="0"/>
              <a:t>(T&lt;0);</a:t>
            </a:r>
          </a:p>
          <a:p>
            <a:pPr marL="777240" lvl="2" indent="0">
              <a:buNone/>
            </a:pPr>
            <a:r>
              <a:rPr lang="en-US" sz="2600" b="1" dirty="0" smtClean="0">
                <a:solidFill>
                  <a:srgbClr val="FF0000"/>
                </a:solidFill>
              </a:rPr>
              <a:t>ALORS </a:t>
            </a:r>
            <a:r>
              <a:rPr lang="en-US" sz="2600" b="1" dirty="0" smtClean="0"/>
              <a:t>(</a:t>
            </a:r>
            <a:r>
              <a:rPr lang="fr-FR" sz="2600" b="1" dirty="0" smtClean="0"/>
              <a:t>l'eau</a:t>
            </a:r>
            <a:r>
              <a:rPr lang="en-US" sz="2600" b="1" dirty="0" smtClean="0"/>
              <a:t> </a:t>
            </a:r>
            <a:r>
              <a:rPr lang="en-US" sz="2600" b="1" dirty="0"/>
              <a:t>à </a:t>
            </a:r>
            <a:r>
              <a:rPr lang="en-US" sz="2600" b="1" dirty="0" err="1"/>
              <a:t>l'état</a:t>
            </a:r>
            <a:r>
              <a:rPr lang="en-US" sz="2600" b="1" dirty="0"/>
              <a:t> </a:t>
            </a:r>
            <a:r>
              <a:rPr lang="en-US" sz="2600" b="1" dirty="0" smtClean="0"/>
              <a:t>SOLIDE);</a:t>
            </a:r>
          </a:p>
          <a:p>
            <a:pPr marL="777240" lvl="2" indent="0">
              <a:buNone/>
            </a:pPr>
            <a:r>
              <a:rPr lang="en-US" sz="2600" b="1" dirty="0" smtClean="0">
                <a:solidFill>
                  <a:srgbClr val="FF0000"/>
                </a:solidFill>
              </a:rPr>
              <a:t>Si </a:t>
            </a:r>
            <a:r>
              <a:rPr lang="en-US" sz="2600" b="1" dirty="0" smtClean="0"/>
              <a:t> (0&lt;T&lt;100);</a:t>
            </a:r>
          </a:p>
          <a:p>
            <a:pPr marL="777240" lvl="2" indent="0">
              <a:buNone/>
            </a:pPr>
            <a:r>
              <a:rPr lang="en-US" sz="2600" b="1" dirty="0" smtClean="0">
                <a:solidFill>
                  <a:srgbClr val="FF0000"/>
                </a:solidFill>
              </a:rPr>
              <a:t>ALORS </a:t>
            </a:r>
            <a:r>
              <a:rPr lang="en-US" sz="2600" b="1" dirty="0" smtClean="0"/>
              <a:t>(</a:t>
            </a:r>
            <a:r>
              <a:rPr lang="fr-FR" sz="2600" b="1" dirty="0"/>
              <a:t>l'eau</a:t>
            </a:r>
            <a:r>
              <a:rPr lang="en-US" sz="2600" b="1" dirty="0"/>
              <a:t> à </a:t>
            </a:r>
            <a:r>
              <a:rPr lang="en-US" sz="2600" b="1" dirty="0" err="1"/>
              <a:t>l'état</a:t>
            </a:r>
            <a:r>
              <a:rPr lang="en-US" sz="2600" b="1" dirty="0"/>
              <a:t> </a:t>
            </a:r>
            <a:r>
              <a:rPr lang="en-US" sz="2600" b="1" dirty="0" smtClean="0"/>
              <a:t>LIQUIDE);</a:t>
            </a:r>
          </a:p>
          <a:p>
            <a:pPr marL="777240" lvl="2" indent="0">
              <a:buNone/>
            </a:pPr>
            <a:r>
              <a:rPr lang="en-US" sz="2600" b="1" dirty="0" smtClean="0">
                <a:solidFill>
                  <a:srgbClr val="FF0000"/>
                </a:solidFill>
              </a:rPr>
              <a:t>FINSI</a:t>
            </a:r>
          </a:p>
          <a:p>
            <a:r>
              <a:rPr lang="en-US" sz="2600" b="1" dirty="0" smtClean="0"/>
              <a:t>BOUCLE: </a:t>
            </a:r>
          </a:p>
          <a:p>
            <a:pPr marL="777240" lvl="2" indent="0">
              <a:buNone/>
            </a:pPr>
            <a:r>
              <a:rPr lang="fr-FR" sz="2600" b="1" dirty="0"/>
              <a:t>n ← 0 </a:t>
            </a:r>
            <a:endParaRPr lang="fr-FR" sz="2600" b="1" dirty="0" smtClean="0"/>
          </a:p>
          <a:p>
            <a:pPr marL="777240" lvl="2" indent="0">
              <a:buNone/>
            </a:pPr>
            <a:r>
              <a:rPr lang="fr-FR" sz="2600" b="1" dirty="0" smtClean="0">
                <a:solidFill>
                  <a:srgbClr val="FF0000"/>
                </a:solidFill>
              </a:rPr>
              <a:t>Tant </a:t>
            </a:r>
            <a:r>
              <a:rPr lang="fr-FR" sz="2600" b="1" dirty="0">
                <a:solidFill>
                  <a:srgbClr val="FF0000"/>
                </a:solidFill>
              </a:rPr>
              <a:t>que </a:t>
            </a:r>
            <a:r>
              <a:rPr lang="fr-FR" sz="2600" b="1" dirty="0"/>
              <a:t>( </a:t>
            </a:r>
            <a:r>
              <a:rPr lang="fr-FR" sz="2600" b="1" dirty="0" smtClean="0"/>
              <a:t>n&lt;100) </a:t>
            </a:r>
            <a:r>
              <a:rPr lang="fr-FR" sz="2600" b="1" dirty="0">
                <a:solidFill>
                  <a:srgbClr val="FF0000"/>
                </a:solidFill>
              </a:rPr>
              <a:t>faire</a:t>
            </a:r>
            <a:r>
              <a:rPr lang="fr-FR" sz="2600" b="1" dirty="0"/>
              <a:t> </a:t>
            </a:r>
            <a:endParaRPr lang="fr-FR" sz="2600" b="1" dirty="0" smtClean="0"/>
          </a:p>
          <a:p>
            <a:pPr marL="777240" lvl="2" indent="0">
              <a:buNone/>
            </a:pPr>
            <a:r>
              <a:rPr lang="fr-FR" sz="2600" b="1" dirty="0" smtClean="0"/>
              <a:t>n </a:t>
            </a:r>
            <a:r>
              <a:rPr lang="fr-FR" sz="2600" b="1" dirty="0"/>
              <a:t>← n+15 </a:t>
            </a:r>
            <a:endParaRPr lang="fr-FR" sz="2600" b="1" dirty="0" smtClean="0"/>
          </a:p>
          <a:p>
            <a:pPr marL="777240" lvl="2" indent="0">
              <a:buNone/>
            </a:pPr>
            <a:r>
              <a:rPr lang="fr-FR" sz="2600" b="1" dirty="0" smtClean="0">
                <a:solidFill>
                  <a:srgbClr val="FF0000"/>
                </a:solidFill>
              </a:rPr>
              <a:t>Fin </a:t>
            </a:r>
            <a:r>
              <a:rPr lang="fr-FR" sz="2600" b="1" dirty="0">
                <a:solidFill>
                  <a:srgbClr val="FF0000"/>
                </a:solidFill>
              </a:rPr>
              <a:t>Tant Que</a:t>
            </a:r>
            <a:endParaRPr lang="en-US" sz="2600" b="1" dirty="0" smtClean="0">
              <a:solidFill>
                <a:srgbClr val="FF0000"/>
              </a:solidFill>
            </a:endParaRPr>
          </a:p>
          <a:p>
            <a:pPr marL="411480" lvl="1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1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en-US" sz="3600" b="1" dirty="0" err="1" smtClean="0"/>
              <a:t>Exemple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composant</a:t>
            </a:r>
            <a:r>
              <a:rPr lang="en-US" sz="3600" b="1" dirty="0" smtClean="0"/>
              <a:t> pour </a:t>
            </a:r>
            <a:r>
              <a:rPr lang="en-US" sz="3600" b="1" dirty="0" err="1" smtClean="0"/>
              <a:t>chaque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ordre</a:t>
            </a:r>
            <a:endParaRPr lang="fr-FR" sz="36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44824"/>
            <a:ext cx="7620000" cy="5789240"/>
          </a:xfrm>
        </p:spPr>
        <p:txBody>
          <a:bodyPr>
            <a:noAutofit/>
          </a:bodyPr>
          <a:lstStyle/>
          <a:p>
            <a:r>
              <a:rPr lang="fr-FR" sz="2400" b="1" dirty="0"/>
              <a:t>Lire:      </a:t>
            </a:r>
            <a:r>
              <a:rPr lang="fr-FR" sz="2400" b="1" dirty="0">
                <a:solidFill>
                  <a:srgbClr val="FF0000"/>
                </a:solidFill>
              </a:rPr>
              <a:t>lire</a:t>
            </a:r>
            <a:r>
              <a:rPr lang="fr-FR" sz="2400" b="1" dirty="0">
                <a:solidFill>
                  <a:srgbClr val="0070C0"/>
                </a:solidFill>
              </a:rPr>
              <a:t> </a:t>
            </a:r>
            <a:r>
              <a:rPr lang="fr-FR" sz="2400" b="1" dirty="0" smtClean="0"/>
              <a:t>(‘’bon </a:t>
            </a:r>
            <a:r>
              <a:rPr lang="fr-FR" sz="2400" b="1" dirty="0"/>
              <a:t>travail’’);</a:t>
            </a:r>
          </a:p>
          <a:p>
            <a:pPr marL="342900" lvl="2">
              <a:buClr>
                <a:schemeClr val="accent1"/>
              </a:buClr>
            </a:pPr>
            <a:r>
              <a:rPr lang="fr-FR" sz="2400" b="1" dirty="0"/>
              <a:t>Ecrire:     </a:t>
            </a:r>
            <a:endParaRPr lang="fr-FR" sz="2400" b="1" dirty="0" smtClean="0"/>
          </a:p>
          <a:p>
            <a:pPr marL="114300" lvl="2" indent="0">
              <a:buClr>
                <a:schemeClr val="accent1"/>
              </a:buClr>
              <a:buNone/>
            </a:pP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     Ecrire</a:t>
            </a:r>
            <a:r>
              <a:rPr lang="fr-FR" sz="2400" b="1" dirty="0" smtClean="0">
                <a:solidFill>
                  <a:srgbClr val="0070C0"/>
                </a:solidFill>
              </a:rPr>
              <a:t> </a:t>
            </a:r>
            <a:r>
              <a:rPr lang="fr-FR" sz="2400" b="1" dirty="0"/>
              <a:t>('Donner la note : ') </a:t>
            </a:r>
            <a:r>
              <a:rPr lang="fr-FR" sz="2400" b="1" dirty="0" smtClean="0"/>
              <a:t>;</a:t>
            </a:r>
          </a:p>
          <a:p>
            <a:pPr marL="114300" lvl="2" indent="0">
              <a:buClr>
                <a:schemeClr val="accent1"/>
              </a:buClr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</a:t>
            </a:r>
            <a:r>
              <a:rPr lang="en-US" sz="2400" b="1" dirty="0" smtClean="0">
                <a:solidFill>
                  <a:srgbClr val="FF0000"/>
                </a:solidFill>
              </a:rPr>
              <a:t>lire </a:t>
            </a:r>
            <a:r>
              <a:rPr lang="en-US" sz="2400" b="1" dirty="0" smtClean="0"/>
              <a:t>(“note”)</a:t>
            </a:r>
            <a:r>
              <a:rPr lang="en-US" sz="2400" b="1" dirty="0"/>
              <a:t>;</a:t>
            </a:r>
            <a:endParaRPr lang="fr-FR" sz="2400" b="1" dirty="0" smtClean="0"/>
          </a:p>
          <a:p>
            <a:r>
              <a:rPr lang="fr-FR" sz="2400" b="1" dirty="0" smtClean="0"/>
              <a:t>AFFECTATION:</a:t>
            </a:r>
          </a:p>
          <a:p>
            <a:pPr marL="114300" indent="0">
              <a:buNone/>
            </a:pPr>
            <a:r>
              <a:rPr lang="en-US" sz="2400" b="1" dirty="0" smtClean="0"/>
              <a:t>       A </a:t>
            </a:r>
            <a:r>
              <a:rPr lang="fr-FR" sz="2400" b="1" dirty="0" smtClean="0"/>
              <a:t>← 4</a:t>
            </a:r>
          </a:p>
          <a:p>
            <a:pPr marL="11430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B </a:t>
            </a:r>
            <a:r>
              <a:rPr lang="fr-FR" sz="2400" b="1" dirty="0" smtClean="0"/>
              <a:t>← A*2</a:t>
            </a:r>
          </a:p>
          <a:p>
            <a:pPr marL="11430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</a:t>
            </a:r>
            <a:r>
              <a:rPr lang="en-US" sz="2400" dirty="0" err="1" smtClean="0">
                <a:solidFill>
                  <a:srgbClr val="FF0000"/>
                </a:solidFill>
              </a:rPr>
              <a:t>Ecrire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/>
              <a:t>(“la </a:t>
            </a:r>
            <a:r>
              <a:rPr lang="en-US" sz="2400" b="1" dirty="0" err="1" smtClean="0"/>
              <a:t>valeur</a:t>
            </a:r>
            <a:r>
              <a:rPr lang="en-US" sz="2400" b="1" dirty="0"/>
              <a:t> </a:t>
            </a:r>
            <a:r>
              <a:rPr lang="en-US" sz="2400" b="1" dirty="0" err="1"/>
              <a:t>est</a:t>
            </a:r>
            <a:r>
              <a:rPr lang="en-US" sz="2400" b="1" dirty="0"/>
              <a:t> </a:t>
            </a:r>
            <a:r>
              <a:rPr lang="en-US" sz="2400" b="1" dirty="0" err="1"/>
              <a:t>égale</a:t>
            </a:r>
            <a:r>
              <a:rPr lang="en-US" sz="2400" b="1" dirty="0"/>
              <a:t> </a:t>
            </a:r>
            <a:r>
              <a:rPr lang="en-US" sz="2400" b="1" dirty="0" smtClean="0"/>
              <a:t>à”);</a:t>
            </a:r>
          </a:p>
          <a:p>
            <a:pPr marL="11430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</a:t>
            </a:r>
            <a:r>
              <a:rPr lang="en-US" sz="2400" dirty="0" smtClean="0">
                <a:solidFill>
                  <a:srgbClr val="FF0000"/>
                </a:solidFill>
              </a:rPr>
              <a:t>Lire </a:t>
            </a:r>
            <a:r>
              <a:rPr lang="en-US" sz="2400" b="1" dirty="0" smtClean="0"/>
              <a:t>(“B”);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01019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476672"/>
            <a:ext cx="7620000" cy="5472608"/>
          </a:xfrm>
        </p:spPr>
        <p:txBody>
          <a:bodyPr>
            <a:normAutofit/>
          </a:bodyPr>
          <a:lstStyle/>
          <a:p>
            <a:r>
              <a:rPr lang="en-US" sz="2300" b="1" dirty="0" smtClean="0"/>
              <a:t>CONDITION:</a:t>
            </a:r>
          </a:p>
          <a:p>
            <a:pPr marL="777240" lvl="2" indent="0">
              <a:buNone/>
            </a:pPr>
            <a:r>
              <a:rPr lang="en-US" sz="2000" b="1" dirty="0" smtClean="0"/>
              <a:t> </a:t>
            </a:r>
            <a:r>
              <a:rPr lang="fr-FR" sz="2000" i="1" dirty="0">
                <a:solidFill>
                  <a:srgbClr val="FF0000"/>
                </a:solidFill>
              </a:rPr>
              <a:t>LIRE</a:t>
            </a:r>
            <a:r>
              <a:rPr lang="fr-FR" sz="2000" dirty="0"/>
              <a:t>  (note);</a:t>
            </a:r>
          </a:p>
          <a:p>
            <a:pPr marL="777240" lvl="2" indent="0">
              <a:buNone/>
            </a:pPr>
            <a:r>
              <a:rPr lang="fr-FR" sz="2000" b="1" dirty="0">
                <a:solidFill>
                  <a:srgbClr val="FF0000"/>
                </a:solidFill>
              </a:rPr>
              <a:t>SI</a:t>
            </a:r>
            <a:r>
              <a:rPr lang="fr-FR" sz="2000" dirty="0"/>
              <a:t> note ≥ 10</a:t>
            </a:r>
          </a:p>
          <a:p>
            <a:pPr marL="777240" lvl="2" indent="0">
              <a:buNone/>
            </a:pPr>
            <a:r>
              <a:rPr lang="fr-FR" sz="2000" b="1" dirty="0">
                <a:solidFill>
                  <a:srgbClr val="FF0000"/>
                </a:solidFill>
              </a:rPr>
              <a:t>ALORS</a:t>
            </a:r>
            <a:r>
              <a:rPr lang="fr-FR" sz="2000" dirty="0"/>
              <a:t> </a:t>
            </a:r>
            <a:r>
              <a:rPr lang="fr-FR" sz="2000" i="1" dirty="0">
                <a:solidFill>
                  <a:srgbClr val="FF0000"/>
                </a:solidFill>
              </a:rPr>
              <a:t>ECRIRE</a:t>
            </a:r>
            <a:r>
              <a:rPr lang="fr-FR" sz="2000" i="1" dirty="0"/>
              <a:t> </a:t>
            </a:r>
            <a:r>
              <a:rPr lang="fr-FR" sz="2000" dirty="0"/>
              <a:t>(‘Bien'' );</a:t>
            </a:r>
          </a:p>
          <a:p>
            <a:pPr marL="777240" lvl="2" indent="0">
              <a:buNone/>
            </a:pPr>
            <a:r>
              <a:rPr lang="fr-FR" sz="2000" b="1" dirty="0">
                <a:solidFill>
                  <a:srgbClr val="FF0000"/>
                </a:solidFill>
              </a:rPr>
              <a:t>SINON</a:t>
            </a:r>
            <a:r>
              <a:rPr lang="fr-FR" sz="2000" dirty="0"/>
              <a:t> </a:t>
            </a:r>
            <a:r>
              <a:rPr lang="fr-FR" sz="2000" i="1" dirty="0">
                <a:solidFill>
                  <a:srgbClr val="FF0000"/>
                </a:solidFill>
              </a:rPr>
              <a:t>ECRIRE</a:t>
            </a:r>
            <a:r>
              <a:rPr lang="fr-FR" sz="2000" i="1" dirty="0"/>
              <a:t> </a:t>
            </a:r>
            <a:r>
              <a:rPr lang="fr-FR" sz="2000" dirty="0"/>
              <a:t>(‘'Mauvais'');</a:t>
            </a:r>
          </a:p>
          <a:p>
            <a:pPr marL="777240" lvl="2" indent="0">
              <a:buNone/>
            </a:pPr>
            <a:r>
              <a:rPr lang="fr-FR" sz="2000" b="1" dirty="0" smtClean="0">
                <a:solidFill>
                  <a:srgbClr val="FF0000"/>
                </a:solidFill>
              </a:rPr>
              <a:t>FINSI</a:t>
            </a:r>
            <a:endParaRPr lang="fr-FR" sz="2000" b="1" dirty="0">
              <a:solidFill>
                <a:srgbClr val="FF0000"/>
              </a:solidFill>
            </a:endParaRPr>
          </a:p>
          <a:p>
            <a:r>
              <a:rPr lang="en-US" sz="2300" b="1" dirty="0"/>
              <a:t>BOUCLE: </a:t>
            </a:r>
          </a:p>
          <a:p>
            <a:pPr marL="777240" lvl="2" indent="0">
              <a:buNone/>
            </a:pPr>
            <a:r>
              <a:rPr lang="fr-FR" sz="2400" b="1" dirty="0" smtClean="0"/>
              <a:t> i </a:t>
            </a:r>
            <a:r>
              <a:rPr lang="fr-FR" sz="2400" b="1" dirty="0"/>
              <a:t>← </a:t>
            </a:r>
            <a:r>
              <a:rPr lang="fr-FR" sz="2400" b="1" dirty="0" smtClean="0"/>
              <a:t>1 </a:t>
            </a:r>
            <a:endParaRPr lang="fr-FR" sz="2400" b="1" dirty="0"/>
          </a:p>
          <a:p>
            <a:pPr marL="777240" lvl="2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Tant que </a:t>
            </a:r>
            <a:r>
              <a:rPr lang="fr-FR" sz="2400" b="1" dirty="0"/>
              <a:t>( </a:t>
            </a:r>
            <a:r>
              <a:rPr lang="fr-FR" sz="2400" b="1" dirty="0" smtClean="0"/>
              <a:t>i&lt;10) </a:t>
            </a:r>
            <a:r>
              <a:rPr lang="fr-FR" sz="2400" b="1" dirty="0">
                <a:solidFill>
                  <a:srgbClr val="FF0000"/>
                </a:solidFill>
              </a:rPr>
              <a:t>faire</a:t>
            </a:r>
            <a:r>
              <a:rPr lang="fr-FR" sz="2400" b="1" dirty="0"/>
              <a:t> </a:t>
            </a:r>
          </a:p>
          <a:p>
            <a:pPr marL="777240" lvl="2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Ecrire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/>
              <a:t>(“i+15”);</a:t>
            </a:r>
            <a:endParaRPr lang="fr-FR" sz="2400" dirty="0" smtClean="0">
              <a:solidFill>
                <a:srgbClr val="FF0000"/>
              </a:solidFill>
            </a:endParaRPr>
          </a:p>
          <a:p>
            <a:pPr marL="777240" lvl="2" indent="0">
              <a:buNone/>
            </a:pPr>
            <a:r>
              <a:rPr lang="fr-FR" sz="2400" b="1" dirty="0" smtClean="0"/>
              <a:t> n← i+15</a:t>
            </a:r>
          </a:p>
          <a:p>
            <a:pPr marL="777240" lvl="2" indent="0">
              <a:buNone/>
            </a:pPr>
            <a:r>
              <a:rPr lang="fr-FR" sz="2400" b="1" dirty="0" smtClean="0"/>
              <a:t> </a:t>
            </a:r>
            <a:r>
              <a:rPr lang="fr-FR" sz="2400" dirty="0" smtClean="0">
                <a:solidFill>
                  <a:srgbClr val="FF0000"/>
                </a:solidFill>
              </a:rPr>
              <a:t>Lire </a:t>
            </a:r>
            <a:r>
              <a:rPr lang="fr-FR" sz="2400" b="1" dirty="0" smtClean="0"/>
              <a:t>(</a:t>
            </a:r>
            <a:r>
              <a:rPr lang="en-US" sz="2400" b="1" dirty="0" smtClean="0"/>
              <a:t>“n”)</a:t>
            </a:r>
            <a:endParaRPr lang="fr-FR" sz="2400" b="1" dirty="0"/>
          </a:p>
          <a:p>
            <a:pPr marL="777240" lvl="2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Fin Tant Que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6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1281</TotalTime>
  <Words>282</Words>
  <Application>Microsoft Office PowerPoint</Application>
  <PresentationFormat>Affichage à l'écran (4:3)</PresentationFormat>
  <Paragraphs>64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</vt:lpstr>
      <vt:lpstr>Contiguïté</vt:lpstr>
      <vt:lpstr>Les ordres de base d’algorithme</vt:lpstr>
      <vt:lpstr>Syntaxe pour chaque ordre</vt:lpstr>
      <vt:lpstr>Exemple simple pour chaque ordre:</vt:lpstr>
      <vt:lpstr>Exemple composant pour chaque ordre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ordres de base d’algorithme</dc:title>
  <dc:creator>TP</dc:creator>
  <cp:lastModifiedBy>boudiab Mohamed</cp:lastModifiedBy>
  <cp:revision>35</cp:revision>
  <dcterms:created xsi:type="dcterms:W3CDTF">2019-09-20T09:58:50Z</dcterms:created>
  <dcterms:modified xsi:type="dcterms:W3CDTF">2019-09-21T14:19:37Z</dcterms:modified>
</cp:coreProperties>
</file>