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  <p:sldMasterId id="2147483742" r:id="rId2"/>
  </p:sldMasterIdLst>
  <p:sldIdLst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0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16BF-73D5-4D8C-B97A-591BC3EB96F5}" type="datetimeFigureOut">
              <a:rPr lang="de-DE" smtClean="0"/>
              <a:t>14.09.2019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D8368-435A-4F4C-A76C-B87DB8E36CEC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6975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16BF-73D5-4D8C-B97A-591BC3EB96F5}" type="datetimeFigureOut">
              <a:rPr lang="de-DE" smtClean="0"/>
              <a:t>14.09.2019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D8368-435A-4F4C-A76C-B87DB8E36CEC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6600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16BF-73D5-4D8C-B97A-591BC3EB96F5}" type="datetimeFigureOut">
              <a:rPr lang="de-DE" smtClean="0"/>
              <a:t>14.09.2019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D8368-435A-4F4C-A76C-B87DB8E36CEC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9878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16BF-73D5-4D8C-B97A-591BC3EB96F5}" type="datetimeFigureOut">
              <a:rPr lang="de-DE" smtClean="0"/>
              <a:t>14.09.2019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D8368-435A-4F4C-A76C-B87DB8E36CEC}" type="slidenum">
              <a:rPr lang="de-DE" smtClean="0"/>
              <a:t>‹N°›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58504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16BF-73D5-4D8C-B97A-591BC3EB96F5}" type="datetimeFigureOut">
              <a:rPr lang="de-DE" smtClean="0"/>
              <a:t>14.09.2019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D8368-435A-4F4C-A76C-B87DB8E36CEC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68590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16BF-73D5-4D8C-B97A-591BC3EB96F5}" type="datetimeFigureOut">
              <a:rPr lang="de-DE" smtClean="0"/>
              <a:t>14.09.2019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D8368-435A-4F4C-A76C-B87DB8E36CEC}" type="slidenum">
              <a:rPr lang="de-DE" smtClean="0"/>
              <a:t>‹N°›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17909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16BF-73D5-4D8C-B97A-591BC3EB96F5}" type="datetimeFigureOut">
              <a:rPr lang="de-DE" smtClean="0"/>
              <a:t>14.09.2019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D8368-435A-4F4C-A76C-B87DB8E36CEC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18534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16BF-73D5-4D8C-B97A-591BC3EB96F5}" type="datetimeFigureOut">
              <a:rPr lang="de-DE" smtClean="0"/>
              <a:t>14.09.2019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D8368-435A-4F4C-A76C-B87DB8E36CEC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63380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16BF-73D5-4D8C-B97A-591BC3EB96F5}" type="datetimeFigureOut">
              <a:rPr lang="de-DE" smtClean="0"/>
              <a:t>14.09.2019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D8368-435A-4F4C-A76C-B87DB8E36CEC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38798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16BF-73D5-4D8C-B97A-591BC3EB96F5}" type="datetimeFigureOut">
              <a:rPr lang="de-DE" smtClean="0"/>
              <a:t>14.09.2019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D8368-435A-4F4C-A76C-B87DB8E36CEC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90253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71216BF-73D5-4D8C-B97A-591BC3EB96F5}" type="datetimeFigureOut">
              <a:rPr lang="de-DE" smtClean="0"/>
              <a:t>14.09.2019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66D8368-435A-4F4C-A76C-B87DB8E36CEC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1584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16BF-73D5-4D8C-B97A-591BC3EB96F5}" type="datetimeFigureOut">
              <a:rPr lang="de-DE" smtClean="0"/>
              <a:t>14.09.2019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D8368-435A-4F4C-A76C-B87DB8E36CEC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14056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16BF-73D5-4D8C-B97A-591BC3EB96F5}" type="datetimeFigureOut">
              <a:rPr lang="de-DE" smtClean="0"/>
              <a:t>14.09.2019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D8368-435A-4F4C-A76C-B87DB8E36CEC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72078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16BF-73D5-4D8C-B97A-591BC3EB96F5}" type="datetimeFigureOut">
              <a:rPr lang="de-DE" smtClean="0"/>
              <a:t>14.09.2019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D8368-435A-4F4C-A76C-B87DB8E36CEC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459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16BF-73D5-4D8C-B97A-591BC3EB96F5}" type="datetimeFigureOut">
              <a:rPr lang="de-DE" smtClean="0"/>
              <a:t>14.09.2019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D8368-435A-4F4C-A76C-B87DB8E36CEC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9604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16BF-73D5-4D8C-B97A-591BC3EB96F5}" type="datetimeFigureOut">
              <a:rPr lang="de-DE" smtClean="0"/>
              <a:t>14.09.2019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D8368-435A-4F4C-A76C-B87DB8E36CEC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8099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16BF-73D5-4D8C-B97A-591BC3EB96F5}" type="datetimeFigureOut">
              <a:rPr lang="de-DE" smtClean="0"/>
              <a:t>14.09.2019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D8368-435A-4F4C-A76C-B87DB8E36CEC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4146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16BF-73D5-4D8C-B97A-591BC3EB96F5}" type="datetimeFigureOut">
              <a:rPr lang="de-DE" smtClean="0"/>
              <a:t>14.09.2019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D8368-435A-4F4C-A76C-B87DB8E36CEC}" type="slidenum">
              <a:rPr lang="de-DE" smtClean="0"/>
              <a:t>‹N°›</a:t>
            </a:fld>
            <a:endParaRPr lang="de-D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975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16BF-73D5-4D8C-B97A-591BC3EB96F5}" type="datetimeFigureOut">
              <a:rPr lang="de-DE" smtClean="0"/>
              <a:t>14.09.2019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D8368-435A-4F4C-A76C-B87DB8E36CEC}" type="slidenum">
              <a:rPr lang="de-DE" smtClean="0"/>
              <a:t>‹N°›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596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16BF-73D5-4D8C-B97A-591BC3EB96F5}" type="datetimeFigureOut">
              <a:rPr lang="de-DE" smtClean="0"/>
              <a:t>14.09.2019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D8368-435A-4F4C-A76C-B87DB8E36CEC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0442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16BF-73D5-4D8C-B97A-591BC3EB96F5}" type="datetimeFigureOut">
              <a:rPr lang="de-DE" smtClean="0"/>
              <a:t>14.09.2019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D8368-435A-4F4C-A76C-B87DB8E36CEC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6084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16BF-73D5-4D8C-B97A-591BC3EB96F5}" type="datetimeFigureOut">
              <a:rPr lang="de-DE" smtClean="0"/>
              <a:t>14.09.2019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D8368-435A-4F4C-A76C-B87DB8E36CEC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8699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71216BF-73D5-4D8C-B97A-591BC3EB96F5}" type="datetimeFigureOut">
              <a:rPr lang="de-DE" smtClean="0"/>
              <a:t>14.09.2019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D8368-435A-4F4C-A76C-B87DB8E36CEC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7000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71216BF-73D5-4D8C-B97A-591BC3EB96F5}" type="datetimeFigureOut">
              <a:rPr lang="de-DE" smtClean="0"/>
              <a:t>14.09.2019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66D8368-435A-4F4C-A76C-B87DB8E36CEC}" type="slidenum">
              <a:rPr lang="de-DE" smtClean="0"/>
              <a:t>‹N°›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425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675A42E2-1354-4382-BC89-E823F81186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387600"/>
          </a:xfrm>
        </p:spPr>
        <p:txBody>
          <a:bodyPr/>
          <a:lstStyle/>
          <a:p>
            <a:r>
              <a:rPr lang="de-DE" b="1" dirty="0" err="1"/>
              <a:t>L‘algorithme</a:t>
            </a:r>
            <a:endParaRPr lang="de-DE" b="1" dirty="0"/>
          </a:p>
        </p:txBody>
      </p:sp>
      <p:sp>
        <p:nvSpPr>
          <p:cNvPr id="3" name="Untertitel 2">
            <a:extLst>
              <a:ext uri="{FF2B5EF4-FFF2-40B4-BE49-F238E27FC236}">
                <a16:creationId xmlns="" xmlns:a16="http://schemas.microsoft.com/office/drawing/2014/main" id="{E3DC4379-06E1-4C84-996D-C60838914A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l"/>
            <a:r>
              <a:rPr lang="de-DE" sz="2800" dirty="0" smtClean="0"/>
              <a:t>Par </a:t>
            </a:r>
            <a:r>
              <a:rPr lang="de-DE" sz="2800" b="1" i="1" dirty="0" err="1" smtClean="0"/>
              <a:t>Anouar</a:t>
            </a:r>
            <a:r>
              <a:rPr lang="de-DE" sz="2800" b="1" i="1" dirty="0" smtClean="0"/>
              <a:t> </a:t>
            </a:r>
            <a:r>
              <a:rPr lang="de-DE" sz="2800" b="1" i="1" dirty="0" err="1" smtClean="0"/>
              <a:t>Oumansour</a:t>
            </a:r>
            <a:endParaRPr lang="de-DE" sz="2800" b="1" i="1" dirty="0" smtClean="0"/>
          </a:p>
          <a:p>
            <a:pPr marL="457200" indent="-457200" algn="l">
              <a:buFont typeface="+mj-lt"/>
              <a:buAutoNum type="arabicPeriod"/>
            </a:pPr>
            <a:r>
              <a:rPr lang="de-DE" sz="2800" dirty="0" smtClean="0"/>
              <a:t>La </a:t>
            </a:r>
            <a:r>
              <a:rPr lang="de-DE" sz="2800" dirty="0" err="1"/>
              <a:t>définition</a:t>
            </a:r>
            <a:r>
              <a:rPr lang="de-DE" sz="2800" dirty="0"/>
              <a:t> de </a:t>
            </a:r>
            <a:r>
              <a:rPr lang="de-DE" sz="2800" dirty="0" err="1"/>
              <a:t>l‘algorithme</a:t>
            </a:r>
            <a:endParaRPr lang="de-DE" sz="2800" dirty="0"/>
          </a:p>
          <a:p>
            <a:pPr marL="457200" indent="-457200" algn="l">
              <a:buFont typeface="+mj-lt"/>
              <a:buAutoNum type="arabicPeriod"/>
            </a:pPr>
            <a:r>
              <a:rPr lang="de-DE" sz="2800" dirty="0" err="1"/>
              <a:t>Les</a:t>
            </a:r>
            <a:r>
              <a:rPr lang="de-DE" sz="2800" dirty="0"/>
              <a:t> </a:t>
            </a:r>
            <a:r>
              <a:rPr lang="de-DE" sz="2800" dirty="0" err="1"/>
              <a:t>ordres</a:t>
            </a:r>
            <a:r>
              <a:rPr lang="de-DE" sz="2800" dirty="0"/>
              <a:t> </a:t>
            </a:r>
            <a:r>
              <a:rPr lang="de-DE" sz="2800" dirty="0" err="1"/>
              <a:t>comprehensibles</a:t>
            </a:r>
            <a:r>
              <a:rPr lang="de-DE" sz="2800" dirty="0"/>
              <a:t> par </a:t>
            </a:r>
            <a:r>
              <a:rPr lang="de-DE" sz="2800" dirty="0" err="1"/>
              <a:t>l‘ordinateur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160882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41FDF152-E507-480A-9CC9-7317F437C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165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de-DE" sz="6000" b="1" dirty="0" err="1"/>
              <a:t>Définition</a:t>
            </a:r>
            <a:r>
              <a:rPr lang="de-DE" sz="6000" b="1" dirty="0"/>
              <a:t> de </a:t>
            </a:r>
            <a:r>
              <a:rPr lang="de-DE" sz="6000" b="1" dirty="0" err="1"/>
              <a:t>l‘algorithme</a:t>
            </a:r>
            <a:endParaRPr lang="de-DE" sz="6000" b="1" dirty="0"/>
          </a:p>
        </p:txBody>
      </p:sp>
      <p:sp>
        <p:nvSpPr>
          <p:cNvPr id="4" name="Rectangle 1">
            <a:extLst>
              <a:ext uri="{FF2B5EF4-FFF2-40B4-BE49-F238E27FC236}">
                <a16:creationId xmlns="" xmlns:a16="http://schemas.microsoft.com/office/drawing/2014/main" id="{4D6FE022-69D9-463F-AD12-90CDE85D1B7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0501" y="1116797"/>
            <a:ext cx="10753299" cy="526297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0" indent="0">
              <a:lnSpc>
                <a:spcPct val="100000"/>
              </a:lnSpc>
              <a:buNone/>
            </a:pPr>
            <a:r>
              <a:rPr lang="fr-FR" sz="3200" i="1" dirty="0">
                <a:latin typeface="+mn-lt"/>
              </a:rPr>
              <a:t>Un algorithme est une suite finie de règles à appliquer dans un ordre déterminé à un nombre fini de données pour arriver, 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fr-FR" sz="3200" i="1" dirty="0">
                <a:latin typeface="+mn-lt"/>
              </a:rPr>
              <a:t>en un nombre fini d'étapes, à un certain résultat, et cela indépendamment des données</a:t>
            </a:r>
            <a:r>
              <a:rPr lang="fr-FR" sz="4000" b="1" i="1" dirty="0">
                <a:latin typeface="+mn-lt"/>
              </a:rPr>
              <a:t>.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fr-FR" sz="3200" dirty="0">
                <a:latin typeface="+mn-lt"/>
              </a:rPr>
              <a:t>Le rôle de l'algorithme est fondamental. En effet, sans algorithme, il n'y aurait pas de programme (qui n'est jamais que sa traduction dans un langage compréhensible par l'ordinateur)</a:t>
            </a:r>
            <a:r>
              <a:rPr lang="fr-FR" sz="4000" b="1" dirty="0">
                <a:latin typeface="+mn-lt"/>
              </a:rPr>
              <a:t>.</a:t>
            </a:r>
            <a:r>
              <a:rPr lang="fr-FR" sz="3200" dirty="0">
                <a:latin typeface="+mn-lt"/>
              </a:rPr>
              <a:t> De plus, les algorithmes sont fondamentaux en un autre sens: ils sont indépendants à la fois de l'ordinateur qui les exécute, des langages dans lequel ils sont énoncés et traduits.</a:t>
            </a:r>
            <a:endParaRPr kumimoji="0" lang="de-DE" altLang="de-DE" sz="3200" b="0" i="0" u="none" strike="noStrike" cap="none" normalizeH="0" baseline="0" dirty="0">
              <a:ln>
                <a:noFill/>
              </a:ln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9449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CD7C42EB-F07C-4D1B-90E4-3B7AA7709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48051"/>
            <a:ext cx="12056012" cy="1395267"/>
          </a:xfrm>
        </p:spPr>
        <p:txBody>
          <a:bodyPr>
            <a:normAutofit fontScale="90000"/>
          </a:bodyPr>
          <a:lstStyle/>
          <a:p>
            <a:pPr algn="ctr"/>
            <a:r>
              <a:rPr lang="de-DE" sz="6700" b="1" dirty="0" err="1"/>
              <a:t>Les</a:t>
            </a:r>
            <a:r>
              <a:rPr lang="de-DE" sz="6700" b="1" dirty="0"/>
              <a:t> </a:t>
            </a:r>
            <a:r>
              <a:rPr lang="de-DE" sz="6700" b="1" dirty="0" err="1"/>
              <a:t>ordres</a:t>
            </a:r>
            <a:r>
              <a:rPr lang="de-DE" sz="6700" b="1" dirty="0"/>
              <a:t> </a:t>
            </a:r>
            <a:r>
              <a:rPr lang="de-DE" sz="6700" b="1" dirty="0" err="1"/>
              <a:t>comprehensibles</a:t>
            </a:r>
            <a:r>
              <a:rPr lang="de-DE" sz="6700" b="1" dirty="0"/>
              <a:t> par </a:t>
            </a:r>
            <a:r>
              <a:rPr lang="de-DE" sz="6700" b="1" dirty="0" err="1"/>
              <a:t>l‘ordinateur</a:t>
            </a:r>
            <a:r>
              <a:rPr lang="de-DE" dirty="0"/>
              <a:t/>
            </a:r>
            <a:br>
              <a:rPr lang="de-DE" dirty="0"/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BBBADAC5-06B5-4D14-B39A-5FE91D9CB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584" y="2094804"/>
            <a:ext cx="11394831" cy="4991466"/>
          </a:xfrm>
        </p:spPr>
        <p:txBody>
          <a:bodyPr>
            <a:noAutofit/>
          </a:bodyPr>
          <a:lstStyle/>
          <a:p>
            <a:r>
              <a:rPr lang="fr-FR" sz="2800" dirty="0"/>
              <a:t>Le langage machine est le seul langage que la machine comprend. </a:t>
            </a:r>
          </a:p>
          <a:p>
            <a:r>
              <a:rPr lang="fr-FR" sz="2800" dirty="0"/>
              <a:t>Le langage machine est du binaire : une suite de 0 et de 1. Tous les programmes que nous faisons dans n'importe quel langue sont traduis (on dit compilé) en langage machine : en 0 et 1 (qui sont des variations de courant, normal puisqu'un processeur est un circuit électrique).</a:t>
            </a:r>
            <a:br>
              <a:rPr lang="fr-FR" sz="2800" dirty="0"/>
            </a:br>
            <a:r>
              <a:rPr lang="fr-FR" sz="2800" dirty="0"/>
              <a:t/>
            </a:r>
            <a:br>
              <a:rPr lang="fr-FR" sz="2800" dirty="0"/>
            </a:br>
            <a:r>
              <a:rPr lang="fr-FR" sz="2800" dirty="0"/>
              <a:t>Quand à l'assembleur, c'est un langage de niveau juste "au-dessus". Il traduit chaque instruction binaire de 0 et de 1 en langue (presque) compréhensible.</a:t>
            </a:r>
            <a:br>
              <a:rPr lang="fr-FR" sz="2800" dirty="0"/>
            </a:br>
            <a:r>
              <a:rPr lang="fr-FR" sz="3600" dirty="0"/>
              <a:t/>
            </a:r>
            <a:br>
              <a:rPr lang="fr-FR" sz="3600" dirty="0"/>
            </a:b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199775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5E3F2119-DD91-4B92-862C-88AB3A14A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de-DE" sz="6000" b="1" dirty="0"/>
              <a:t>Les </a:t>
            </a:r>
            <a:r>
              <a:rPr lang="de-DE" sz="6000" b="1" dirty="0" err="1"/>
              <a:t>ordres</a:t>
            </a:r>
            <a:r>
              <a:rPr lang="de-DE" sz="6000" b="1" dirty="0"/>
              <a:t> </a:t>
            </a:r>
            <a:r>
              <a:rPr lang="de-DE" sz="6000" b="1" dirty="0" err="1"/>
              <a:t>comprehensibles</a:t>
            </a:r>
            <a:r>
              <a:rPr lang="de-DE" sz="6000" b="1" dirty="0"/>
              <a:t> par </a:t>
            </a:r>
            <a:r>
              <a:rPr lang="de-DE" sz="6000" b="1" dirty="0" err="1" smtClean="0"/>
              <a:t>l‘ordinateur</a:t>
            </a:r>
            <a:r>
              <a:rPr lang="de-DE" sz="6000" b="1" dirty="0" smtClean="0"/>
              <a:t> </a:t>
            </a:r>
            <a:r>
              <a:rPr lang="de-DE" sz="6000" b="1" smtClean="0"/>
              <a:t>- Suite</a:t>
            </a:r>
            <a:endParaRPr lang="de-DE" sz="60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64CCF853-FAC8-40AD-ACE0-907534E35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5628"/>
            <a:ext cx="10515600" cy="4351338"/>
          </a:xfrm>
        </p:spPr>
        <p:txBody>
          <a:bodyPr>
            <a:noAutofit/>
          </a:bodyPr>
          <a:lstStyle/>
          <a:p>
            <a:r>
              <a:rPr lang="fr-FR" sz="3200" dirty="0"/>
              <a:t>O</a:t>
            </a:r>
            <a:r>
              <a:rPr lang="fr-FR" sz="3200" dirty="0" smtClean="0"/>
              <a:t>n </a:t>
            </a:r>
            <a:r>
              <a:rPr lang="fr-FR" sz="3200" dirty="0"/>
              <a:t>peut voir qu'il est plus simple d'écrire MOV (de 'move' déplacer en anglais) que 10101011; ou d'écrire ADD (additionner) que d'écrire 11011011; etc. Pour chaque instruction en langage machine, on a son équivalence en assembleur (ce qui n'est pas du tout le cas pour les langages de plus haut niveau : C, C++, Java,...). Donc chaque processeur est fait pour comprendre en native l'assembleur qui n'est 'que' la traduction mot à mot du langage machine.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4264790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étrospective">
  <a:themeElements>
    <a:clrScheme name="Rétrospectiv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TM02900743[[fn=Organique]]</Template>
  <TotalTime>6</TotalTime>
  <Words>294</Words>
  <Application>Microsoft Office PowerPoint</Application>
  <PresentationFormat>Grand écran</PresentationFormat>
  <Paragraphs>13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Calibri</vt:lpstr>
      <vt:lpstr>Calibri Light</vt:lpstr>
      <vt:lpstr>Wingdings 2</vt:lpstr>
      <vt:lpstr>HDOfficeLightV0</vt:lpstr>
      <vt:lpstr>Rétrospective</vt:lpstr>
      <vt:lpstr>L‘algorithme</vt:lpstr>
      <vt:lpstr>Définition de l‘algorithme</vt:lpstr>
      <vt:lpstr>Les ordres comprehensibles par l‘ordinateur </vt:lpstr>
      <vt:lpstr>Les ordres comprehensibles par l‘ordinateur - Suite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L‘algorithme</dc:title>
  <dc:creator>Anouar Astacks</dc:creator>
  <cp:lastModifiedBy>essarraj.fouad@gmail.com</cp:lastModifiedBy>
  <cp:revision>7</cp:revision>
  <dcterms:created xsi:type="dcterms:W3CDTF">2019-09-13T21:18:30Z</dcterms:created>
  <dcterms:modified xsi:type="dcterms:W3CDTF">2019-09-14T12:03:10Z</dcterms:modified>
</cp:coreProperties>
</file>