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9" r:id="rId3"/>
    <p:sldId id="265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363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6648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579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594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873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0506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333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301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071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630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537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915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0717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13197" y="924909"/>
            <a:ext cx="10237076" cy="367862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8E3634"/>
                </a:solidFill>
              </a:rPr>
              <a:t> </a:t>
            </a:r>
            <a:br>
              <a:rPr lang="fr-FR" b="1" dirty="0" smtClean="0">
                <a:solidFill>
                  <a:srgbClr val="8E3634"/>
                </a:solidFill>
              </a:rPr>
            </a:br>
            <a:r>
              <a:rPr lang="fr-FR" b="1" dirty="0">
                <a:solidFill>
                  <a:srgbClr val="8E3634"/>
                </a:solidFill>
              </a:rPr>
              <a:t/>
            </a:r>
            <a:br>
              <a:rPr lang="fr-FR" b="1" dirty="0">
                <a:solidFill>
                  <a:srgbClr val="8E3634"/>
                </a:solidFill>
              </a:rPr>
            </a:br>
            <a:r>
              <a:rPr lang="fr-FR" b="1" dirty="0" smtClean="0">
                <a:solidFill>
                  <a:srgbClr val="8E3634"/>
                </a:solidFill>
              </a:rPr>
              <a:t/>
            </a:r>
            <a:br>
              <a:rPr lang="fr-FR" b="1" dirty="0" smtClean="0">
                <a:solidFill>
                  <a:srgbClr val="8E3634"/>
                </a:solidFill>
              </a:rPr>
            </a:br>
            <a:r>
              <a:rPr lang="fr-FR" b="1" dirty="0">
                <a:solidFill>
                  <a:srgbClr val="8E3634"/>
                </a:solidFill>
              </a:rPr>
              <a:t/>
            </a:r>
            <a:br>
              <a:rPr lang="fr-FR" b="1" dirty="0">
                <a:solidFill>
                  <a:srgbClr val="8E3634"/>
                </a:solidFill>
              </a:rPr>
            </a:br>
            <a:r>
              <a:rPr lang="fr-FR" b="1" dirty="0" smtClean="0">
                <a:solidFill>
                  <a:srgbClr val="8E3634"/>
                </a:solidFill>
              </a:rPr>
              <a:t/>
            </a:r>
            <a:br>
              <a:rPr lang="fr-FR" b="1" dirty="0" smtClean="0">
                <a:solidFill>
                  <a:srgbClr val="8E3634"/>
                </a:solidFill>
              </a:rPr>
            </a:br>
            <a:r>
              <a:rPr lang="fr-FR" b="1" dirty="0">
                <a:solidFill>
                  <a:srgbClr val="8E3634"/>
                </a:solidFill>
              </a:rPr>
              <a:t/>
            </a:r>
            <a:br>
              <a:rPr lang="fr-FR" b="1" dirty="0">
                <a:solidFill>
                  <a:srgbClr val="8E3634"/>
                </a:solidFill>
              </a:rPr>
            </a:br>
            <a:r>
              <a:rPr lang="fr-FR" b="1" dirty="0" smtClean="0">
                <a:solidFill>
                  <a:srgbClr val="8E3634"/>
                </a:solidFill>
              </a:rPr>
              <a:t/>
            </a:r>
            <a:br>
              <a:rPr lang="fr-FR" b="1" dirty="0" smtClean="0">
                <a:solidFill>
                  <a:srgbClr val="8E3634"/>
                </a:solidFill>
              </a:rPr>
            </a:br>
            <a:r>
              <a:rPr lang="fr-FR" b="1" dirty="0">
                <a:solidFill>
                  <a:srgbClr val="8E3634"/>
                </a:solidFill>
              </a:rPr>
              <a:t/>
            </a:r>
            <a:br>
              <a:rPr lang="fr-FR" b="1" dirty="0">
                <a:solidFill>
                  <a:srgbClr val="8E3634"/>
                </a:solidFill>
              </a:rPr>
            </a:br>
            <a:r>
              <a:rPr lang="fr-FR" b="1" dirty="0" smtClean="0">
                <a:solidFill>
                  <a:srgbClr val="8E3634"/>
                </a:solidFill>
              </a:rPr>
              <a:t/>
            </a:r>
            <a:br>
              <a:rPr lang="fr-FR" b="1" dirty="0" smtClean="0">
                <a:solidFill>
                  <a:srgbClr val="8E3634"/>
                </a:solidFill>
              </a:rPr>
            </a:br>
            <a:r>
              <a:rPr lang="fr-FR" b="1" dirty="0">
                <a:solidFill>
                  <a:srgbClr val="8E3634"/>
                </a:solidFill>
              </a:rPr>
              <a:t/>
            </a:r>
            <a:br>
              <a:rPr lang="fr-FR" b="1" dirty="0">
                <a:solidFill>
                  <a:srgbClr val="8E3634"/>
                </a:solidFill>
              </a:rPr>
            </a:br>
            <a:r>
              <a:rPr lang="fr-FR" b="1" dirty="0" smtClean="0">
                <a:solidFill>
                  <a:srgbClr val="8E3634"/>
                </a:solidFill>
              </a:rPr>
              <a:t/>
            </a:r>
            <a:br>
              <a:rPr lang="fr-FR" b="1" dirty="0" smtClean="0">
                <a:solidFill>
                  <a:srgbClr val="8E3634"/>
                </a:solidFill>
              </a:rPr>
            </a:br>
            <a:r>
              <a:rPr lang="fr-FR" b="1" dirty="0" smtClean="0">
                <a:solidFill>
                  <a:srgbClr val="8E3634"/>
                </a:solidFill>
              </a:rPr>
              <a:t/>
            </a:r>
            <a:br>
              <a:rPr lang="fr-FR" b="1" dirty="0" smtClean="0">
                <a:solidFill>
                  <a:srgbClr val="8E3634"/>
                </a:solidFill>
              </a:rPr>
            </a:br>
            <a:r>
              <a:rPr lang="fr-FR" b="1" dirty="0">
                <a:solidFill>
                  <a:srgbClr val="8E3634"/>
                </a:solidFill>
              </a:rPr>
              <a:t/>
            </a:r>
            <a:br>
              <a:rPr lang="fr-FR" b="1" dirty="0">
                <a:solidFill>
                  <a:srgbClr val="8E3634"/>
                </a:solidFill>
              </a:rPr>
            </a:br>
            <a:r>
              <a:rPr lang="fr-FR" b="1" dirty="0" smtClean="0">
                <a:solidFill>
                  <a:srgbClr val="8E3634"/>
                </a:solidFill>
              </a:rPr>
              <a:t/>
            </a:r>
            <a:br>
              <a:rPr lang="fr-FR" b="1" dirty="0" smtClean="0">
                <a:solidFill>
                  <a:srgbClr val="8E3634"/>
                </a:solidFill>
              </a:rPr>
            </a:br>
            <a:r>
              <a:rPr lang="fr-FR" b="1" dirty="0">
                <a:solidFill>
                  <a:srgbClr val="8E3634"/>
                </a:solidFill>
              </a:rPr>
              <a:t/>
            </a:r>
            <a:br>
              <a:rPr lang="fr-FR" b="1" dirty="0">
                <a:solidFill>
                  <a:srgbClr val="8E3634"/>
                </a:solidFill>
              </a:rPr>
            </a:br>
            <a:r>
              <a:rPr lang="fr-FR" b="1" dirty="0" smtClean="0">
                <a:solidFill>
                  <a:srgbClr val="8E3634"/>
                </a:solidFill>
              </a:rPr>
              <a:t/>
            </a:r>
            <a:br>
              <a:rPr lang="fr-FR" b="1" dirty="0" smtClean="0">
                <a:solidFill>
                  <a:srgbClr val="8E3634"/>
                </a:solidFill>
              </a:rPr>
            </a:br>
            <a:r>
              <a:rPr lang="fr-FR" b="1" dirty="0">
                <a:solidFill>
                  <a:srgbClr val="8E3634"/>
                </a:solidFill>
              </a:rPr>
              <a:t> </a:t>
            </a:r>
            <a:r>
              <a:rPr lang="fr-FR" b="1" dirty="0" smtClean="0">
                <a:solidFill>
                  <a:srgbClr val="8E3634"/>
                </a:solidFill>
              </a:rPr>
              <a:t>                                                </a:t>
            </a:r>
            <a:br>
              <a:rPr lang="fr-FR" b="1" dirty="0" smtClean="0">
                <a:solidFill>
                  <a:srgbClr val="8E3634"/>
                </a:solidFill>
              </a:rPr>
            </a:br>
            <a:r>
              <a:rPr lang="fr-FR" b="1" dirty="0" smtClean="0">
                <a:solidFill>
                  <a:srgbClr val="8E3634"/>
                </a:solidFill>
              </a:rPr>
              <a:t/>
            </a:r>
            <a:br>
              <a:rPr lang="fr-FR" b="1" dirty="0" smtClean="0">
                <a:solidFill>
                  <a:srgbClr val="8E3634"/>
                </a:solidFill>
              </a:rPr>
            </a:br>
            <a:r>
              <a:rPr lang="fr-FR" b="1" dirty="0">
                <a:solidFill>
                  <a:srgbClr val="8E3634"/>
                </a:solidFill>
              </a:rPr>
              <a:t/>
            </a:r>
            <a:br>
              <a:rPr lang="fr-FR" b="1" dirty="0">
                <a:solidFill>
                  <a:srgbClr val="8E3634"/>
                </a:solidFill>
              </a:rPr>
            </a:br>
            <a:r>
              <a:rPr lang="fr-FR" sz="8900" b="1" dirty="0" smtClean="0">
                <a:ln>
                  <a:solidFill>
                    <a:srgbClr val="FFFF00"/>
                  </a:solidFill>
                </a:ln>
                <a:solidFill>
                  <a:srgbClr val="8E3634"/>
                </a:solidFill>
              </a:rPr>
              <a:t>Les </a:t>
            </a:r>
            <a:r>
              <a:rPr lang="fr-FR" sz="8900" b="1" dirty="0">
                <a:ln>
                  <a:solidFill>
                    <a:srgbClr val="FFFF00"/>
                  </a:solidFill>
                </a:ln>
                <a:solidFill>
                  <a:srgbClr val="8E3634"/>
                </a:solidFill>
              </a:rPr>
              <a:t>ordres de base </a:t>
            </a:r>
            <a:r>
              <a:rPr lang="fr-FR" sz="8900" b="1" dirty="0" smtClean="0">
                <a:ln>
                  <a:solidFill>
                    <a:srgbClr val="FFFF00"/>
                  </a:solidFill>
                </a:ln>
                <a:solidFill>
                  <a:srgbClr val="8E3634"/>
                </a:solidFill>
              </a:rPr>
              <a:t>d’algorithme:</a:t>
            </a:r>
            <a:br>
              <a:rPr lang="fr-FR" sz="8900" b="1" dirty="0" smtClean="0">
                <a:ln>
                  <a:solidFill>
                    <a:srgbClr val="FFFF00"/>
                  </a:solidFill>
                </a:ln>
                <a:solidFill>
                  <a:srgbClr val="8E3634"/>
                </a:solidFill>
              </a:rPr>
            </a:br>
            <a:endParaRPr lang="fr-FR" sz="8900" dirty="0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13197" y="924909"/>
            <a:ext cx="10058400" cy="3174891"/>
          </a:xfrm>
        </p:spPr>
        <p:txBody>
          <a:bodyPr>
            <a:normAutofit/>
          </a:bodyPr>
          <a:lstStyle/>
          <a:p>
            <a:endParaRPr lang="fr-FR" b="1" dirty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10377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737360"/>
            <a:ext cx="12191999" cy="4191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600" kern="0" dirty="0" smtClean="0">
                <a:solidFill>
                  <a:prstClr val="black"/>
                </a:solidFill>
              </a:rPr>
              <a:t>L</a:t>
            </a:r>
            <a:r>
              <a:rPr kumimoji="0" lang="fr-FR" sz="3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'algorithme </a:t>
            </a:r>
            <a:r>
              <a:rPr kumimoji="0" lang="fr-FR" sz="3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qui calcule la moyenne de deux nombres, et on a remarqué que les étapes de cet algorithme se composent de cinq actions</a:t>
            </a:r>
            <a:r>
              <a:rPr kumimoji="0" lang="fr-FR" sz="3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</a:t>
            </a:r>
          </a:p>
          <a:p>
            <a:pPr defTabSz="9144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fr-FR" sz="3600" b="1" kern="0" dirty="0" smtClean="0">
                <a:solidFill>
                  <a:prstClr val="black"/>
                </a:solidFill>
              </a:rPr>
              <a:t>L’affectation: </a:t>
            </a:r>
            <a:r>
              <a:rPr lang="fr-FR" sz="3600" kern="0" dirty="0" smtClean="0">
                <a:solidFill>
                  <a:prstClr val="black"/>
                </a:solidFill>
              </a:rPr>
              <a:t>Cette instruction permet d’attribuer une valeur à une variable .</a:t>
            </a:r>
            <a:endParaRPr kumimoji="0" lang="fr-FR" sz="3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tabLst/>
              <a:defRPr/>
            </a:pPr>
            <a:r>
              <a:rPr lang="fr-FR" sz="3600" b="1" kern="0" dirty="0" smtClean="0">
                <a:solidFill>
                  <a:prstClr val="black"/>
                </a:solidFill>
              </a:rPr>
              <a:t>Ecrire: </a:t>
            </a:r>
            <a:r>
              <a:rPr lang="fr-FR" sz="3600" kern="0" dirty="0" smtClean="0">
                <a:solidFill>
                  <a:prstClr val="black"/>
                </a:solidFill>
              </a:rPr>
              <a:t>Cette instruction permet d’afficher des donnèes à l’ècran et ainsi de Communiquer avec l’utilisateur</a:t>
            </a:r>
            <a:r>
              <a:rPr lang="fr-FR" sz="3200" kern="0" dirty="0" smtClean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8903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24297"/>
            <a:ext cx="12192000" cy="4191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fr-FR" sz="3600" b="1" kern="0" dirty="0" smtClean="0">
                <a:solidFill>
                  <a:prstClr val="black"/>
                </a:solidFill>
              </a:rPr>
              <a:t>Lecture: </a:t>
            </a:r>
            <a:r>
              <a:rPr lang="fr-FR" sz="3600" kern="0" dirty="0" smtClean="0">
                <a:solidFill>
                  <a:prstClr val="black"/>
                </a:solidFill>
              </a:rPr>
              <a:t>Cette instructon permet de lire la valeur d’une variable saisir. </a:t>
            </a:r>
            <a:endParaRPr lang="fr-FR" sz="3600" b="1" kern="0" dirty="0" smtClean="0">
              <a:solidFill>
                <a:prstClr val="black"/>
              </a:solidFill>
            </a:endParaRPr>
          </a:p>
          <a:p>
            <a:pPr marL="457200" lvl="0" indent="-457200" defTabSz="914400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fr-FR" sz="3600" b="1" kern="0" dirty="0" smtClean="0">
                <a:solidFill>
                  <a:prstClr val="black"/>
                </a:solidFill>
              </a:rPr>
              <a:t>Conditions</a:t>
            </a:r>
            <a:r>
              <a:rPr lang="fr-FR" sz="3600" b="1" kern="0" dirty="0" smtClean="0">
                <a:solidFill>
                  <a:prstClr val="black"/>
                </a:solidFill>
              </a:rPr>
              <a:t>: </a:t>
            </a:r>
            <a:r>
              <a:rPr lang="fr-FR" sz="3600" kern="0" dirty="0" smtClean="0">
                <a:solidFill>
                  <a:prstClr val="black"/>
                </a:solidFill>
              </a:rPr>
              <a:t>Cette instruction et une expressions boolèen , elle n’est executè que l’expression boolèen est èvalueè à vrai . Dans le cas contraire aucune instruction n’est executè</a:t>
            </a:r>
            <a:r>
              <a:rPr lang="fr-FR" sz="3600" kern="0" dirty="0" smtClean="0">
                <a:solidFill>
                  <a:prstClr val="black"/>
                </a:solidFill>
              </a:rPr>
              <a:t>.</a:t>
            </a:r>
          </a:p>
          <a:p>
            <a:pPr marL="457200" lvl="0" indent="-457200" defTabSz="914400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fr-FR" sz="3600" b="1" kern="0" dirty="0" smtClean="0">
                <a:solidFill>
                  <a:prstClr val="black"/>
                </a:solidFill>
              </a:rPr>
              <a:t>Boucle: </a:t>
            </a:r>
            <a:r>
              <a:rPr lang="fr-FR" sz="3600" kern="0" dirty="0" smtClean="0">
                <a:solidFill>
                  <a:prstClr val="black"/>
                </a:solidFill>
              </a:rPr>
              <a:t>Une boucle permet  de répéter un traitement un certain nombre de fair .</a:t>
            </a:r>
            <a:endParaRPr lang="fr-FR" sz="3600" kern="0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00051" y="873800"/>
            <a:ext cx="10058400" cy="356616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b="1" dirty="0">
                <a:ln>
                  <a:solidFill>
                    <a:srgbClr val="FFFF00"/>
                  </a:solidFill>
                </a:ln>
                <a:solidFill>
                  <a:srgbClr val="8E3634"/>
                </a:solidFill>
              </a:rPr>
              <a:t>Syntaxe pour chaque </a:t>
            </a:r>
            <a:r>
              <a:rPr lang="fr-FR" b="1" dirty="0" smtClean="0">
                <a:ln>
                  <a:solidFill>
                    <a:srgbClr val="FFFF00"/>
                  </a:solidFill>
                </a:ln>
                <a:solidFill>
                  <a:srgbClr val="8E3634"/>
                </a:solidFill>
              </a:rPr>
              <a:t>ordre:</a:t>
            </a:r>
            <a:endParaRPr lang="fr-FR" dirty="0">
              <a:ln>
                <a:solidFill>
                  <a:srgbClr val="FFFF00"/>
                </a:solidFill>
              </a:ln>
              <a:solidFill>
                <a:srgbClr val="8E3634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 smtClean="0"/>
              <a:t>   </a:t>
            </a:r>
          </a:p>
          <a:p>
            <a:r>
              <a:rPr lang="fr-FR" dirty="0"/>
              <a:t> </a:t>
            </a:r>
            <a:r>
              <a:rPr lang="fr-FR" dirty="0" smtClean="0"/>
              <a:t>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45006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0502" y="1093421"/>
            <a:ext cx="10457793" cy="542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Lire:</a:t>
            </a:r>
            <a:r>
              <a:rPr kumimoji="0" lang="fr-FR" sz="32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fr-F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8E3634"/>
                </a:solidFill>
                <a:effectLst/>
                <a:uLnTx/>
                <a:uFillTx/>
              </a:rPr>
              <a:t>(‘</a:t>
            </a:r>
            <a:r>
              <a:rPr kumimoji="0" lang="fr-F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8E3634"/>
                </a:solidFill>
                <a:effectLst/>
                <a:uLnTx/>
                <a:uFillTx/>
              </a:rPr>
              <a:t>’nom_de_variable’’) ;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Ecrire:  </a:t>
            </a:r>
            <a:r>
              <a:rPr kumimoji="0" lang="fr-F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8E3634"/>
                </a:solidFill>
                <a:effectLst/>
                <a:uLnTx/>
                <a:uFillTx/>
              </a:rPr>
              <a:t>(‘’Donner la note  ‘’) ;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Affectation: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E3634"/>
                </a:solidFill>
                <a:effectLst/>
                <a:uLnTx/>
                <a:uFillTx/>
              </a:rPr>
              <a:t>(‘</a:t>
            </a: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8E3634"/>
                </a:solidFill>
                <a:effectLst/>
                <a:uLnTx/>
                <a:uFillTx/>
              </a:rPr>
              <a:t>’</a:t>
            </a:r>
            <a:r>
              <a:rPr kumimoji="0" lang="fr-FR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E3634"/>
                </a:solidFill>
                <a:effectLst/>
                <a:uLnTx/>
                <a:uFillTx/>
              </a:rPr>
              <a:t>nom_de_variable</a:t>
            </a: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8E3634"/>
                </a:solidFill>
                <a:effectLst/>
                <a:uLnTx/>
                <a:uFillTx/>
              </a:rPr>
              <a:t>        </a:t>
            </a:r>
            <a:r>
              <a:rPr kumimoji="0" lang="fr-FR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E3634"/>
                </a:solidFill>
                <a:effectLst/>
                <a:uLnTx/>
                <a:uFillTx/>
              </a:rPr>
              <a:t>nom_de_variable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E3634"/>
                </a:solidFill>
                <a:effectLst/>
                <a:uLnTx/>
                <a:uFillTx/>
              </a:rPr>
              <a:t>’’);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Conditions: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     </a:t>
            </a:r>
            <a:r>
              <a:rPr kumimoji="0" lang="fr-FR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Si       </a:t>
            </a:r>
            <a:r>
              <a:rPr kumimoji="0" lang="fr-FR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8E3634"/>
                </a:solidFill>
                <a:effectLst/>
                <a:uLnTx/>
                <a:uFillTx/>
              </a:rPr>
              <a:t>(booléen)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         Alors </a:t>
            </a:r>
            <a:r>
              <a:rPr kumimoji="0" lang="fr-FR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8E3634"/>
                </a:solidFill>
                <a:effectLst/>
                <a:uLnTx/>
                <a:uFillTx/>
              </a:rPr>
              <a:t>(Instructions 1)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         Finsi  </a:t>
            </a:r>
            <a:r>
              <a:rPr kumimoji="0" lang="fr-FR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8E3634"/>
                </a:solidFill>
                <a:effectLst/>
                <a:uLnTx/>
                <a:uFillTx/>
              </a:rPr>
              <a:t>(Instructions 2)</a:t>
            </a:r>
            <a:endParaRPr kumimoji="0" lang="fr-FR" sz="2200" b="0" i="0" u="none" strike="noStrike" kern="0" cap="none" spc="0" normalizeH="0" baseline="0" noProof="0" dirty="0" smtClean="0">
              <a:ln>
                <a:noFill/>
              </a:ln>
              <a:solidFill>
                <a:srgbClr val="8E3634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Boucle:  </a:t>
            </a:r>
            <a:r>
              <a:rPr kumimoji="0" lang="fr-FR" sz="2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Une boucle permet de répéter un traitement un certain nombre de fois.</a:t>
            </a:r>
            <a:endParaRPr kumimoji="0" lang="fr-FR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/>
            </a:r>
            <a:b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 flipH="1">
            <a:off x="5952007" y="2638698"/>
            <a:ext cx="5255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6733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00051" y="969160"/>
            <a:ext cx="10058400" cy="35661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b="1" dirty="0">
                <a:ln>
                  <a:solidFill>
                    <a:srgbClr val="FFFF00"/>
                  </a:solidFill>
                </a:ln>
                <a:solidFill>
                  <a:srgbClr val="8E3634"/>
                </a:solidFill>
              </a:rPr>
              <a:t>Les exemples simple d’utilisation pour chaque </a:t>
            </a:r>
            <a:r>
              <a:rPr lang="fr-FR" b="1" dirty="0" smtClean="0">
                <a:ln>
                  <a:solidFill>
                    <a:srgbClr val="FFFF00"/>
                  </a:solidFill>
                </a:ln>
                <a:solidFill>
                  <a:srgbClr val="8E3634"/>
                </a:solidFill>
              </a:rPr>
              <a:t>ordre:</a:t>
            </a:r>
            <a:endParaRPr lang="fr-FR" dirty="0">
              <a:ln>
                <a:solidFill>
                  <a:srgbClr val="FFFF00"/>
                </a:solidFill>
              </a:ln>
              <a:solidFill>
                <a:srgbClr val="8E3634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   </a:t>
            </a:r>
          </a:p>
          <a:p>
            <a:r>
              <a:rPr lang="fr-FR" dirty="0"/>
              <a:t> </a:t>
            </a:r>
            <a:r>
              <a:rPr lang="fr-FR" dirty="0" smtClean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22719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416" y="0"/>
            <a:ext cx="11571889" cy="605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L’affectation:   </a:t>
            </a: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             3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2400" kern="0" dirty="0" smtClean="0">
                <a:solidFill>
                  <a:prstClr val="black"/>
                </a:solidFill>
              </a:rPr>
              <a:t> </a:t>
            </a:r>
            <a:r>
              <a:rPr lang="fr-FR" sz="2400" kern="0" dirty="0" smtClean="0">
                <a:solidFill>
                  <a:prstClr val="black"/>
                </a:solidFill>
              </a:rPr>
              <a:t>                                   B            A+1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fr-FR" sz="2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                               C            A+B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2400" kern="0" baseline="0" dirty="0" smtClean="0">
              <a:solidFill>
                <a:prstClr val="black"/>
              </a:solidFill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32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Ecrie:   </a:t>
            </a:r>
            <a:r>
              <a:rPr kumimoji="0" lang="fr-FR" sz="32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Ecrire ( hello)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3200" b="1" kern="0" baseline="0" dirty="0" smtClean="0">
                <a:solidFill>
                  <a:prstClr val="black"/>
                </a:solidFill>
              </a:rPr>
              <a:t>Lecture:</a:t>
            </a:r>
            <a:r>
              <a:rPr lang="fr-FR" sz="3200" b="1" kern="0" dirty="0" smtClean="0">
                <a:solidFill>
                  <a:prstClr val="black"/>
                </a:solidFill>
              </a:rPr>
              <a:t> </a:t>
            </a:r>
            <a:r>
              <a:rPr lang="fr-FR" sz="3200" kern="0" dirty="0" smtClean="0">
                <a:solidFill>
                  <a:prstClr val="black"/>
                </a:solidFill>
              </a:rPr>
              <a:t>Lire (a) 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Condition</a:t>
            </a:r>
            <a:r>
              <a:rPr lang="fr-FR" sz="3200" b="1" kern="0" baseline="0" dirty="0" smtClean="0">
                <a:solidFill>
                  <a:prstClr val="black"/>
                </a:solidFill>
              </a:rPr>
              <a:t>:</a:t>
            </a:r>
            <a:r>
              <a:rPr lang="fr-FR" sz="3200" b="1" kern="0" dirty="0" smtClean="0">
                <a:solidFill>
                  <a:prstClr val="black"/>
                </a:solidFill>
              </a:rPr>
              <a:t> </a:t>
            </a:r>
            <a:r>
              <a:rPr lang="fr-FR" sz="3200" kern="0" dirty="0" smtClean="0">
                <a:solidFill>
                  <a:prstClr val="black"/>
                </a:solidFill>
              </a:rPr>
              <a:t>Lire (note)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32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fr-FR" sz="32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               Si note &gt; 10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3200" kern="0" dirty="0" smtClean="0">
                <a:solidFill>
                  <a:prstClr val="black"/>
                </a:solidFill>
              </a:rPr>
              <a:t> </a:t>
            </a:r>
            <a:r>
              <a:rPr lang="fr-FR" sz="3200" kern="0" dirty="0" smtClean="0">
                <a:solidFill>
                  <a:prstClr val="black"/>
                </a:solidFill>
              </a:rPr>
              <a:t>                   Alors Ecrire (‘’Bien’’);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fr-FR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               Sinon Ecrire (‘’Mouvais’’);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3200" b="1" kern="0" dirty="0" smtClean="0">
                <a:solidFill>
                  <a:prstClr val="black"/>
                </a:solidFill>
              </a:rPr>
              <a:t>Boucle: </a:t>
            </a:r>
            <a:r>
              <a:rPr lang="fr-FR" sz="3200" kern="0" dirty="0" smtClean="0">
                <a:solidFill>
                  <a:prstClr val="black"/>
                </a:solidFill>
              </a:rPr>
              <a:t>..??</a:t>
            </a:r>
            <a:endParaRPr kumimoji="0" lang="fr-FR" sz="3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 rot="10800000">
            <a:off x="3161216" y="404947"/>
            <a:ext cx="43107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rot="10800000">
            <a:off x="3196049" y="818605"/>
            <a:ext cx="43107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rot="10800000">
            <a:off x="3143798" y="1236618"/>
            <a:ext cx="43107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86835921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</TotalTime>
  <Words>195</Words>
  <Application>Microsoft Office PowerPoint</Application>
  <PresentationFormat>Personnalisé</PresentationFormat>
  <Paragraphs>33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Rétrospective</vt:lpstr>
      <vt:lpstr>                                                                     Les ordres de base d’algorithme: </vt:lpstr>
      <vt:lpstr>Diapositive 2</vt:lpstr>
      <vt:lpstr>Diapositive 3</vt:lpstr>
      <vt:lpstr>Syntaxe pour chaque ordre:</vt:lpstr>
      <vt:lpstr>Diapositive 5</vt:lpstr>
      <vt:lpstr>Les exemples simple d’utilisation pour chaque ordre:</vt:lpstr>
      <vt:lpstr>Diapositive 7</vt:lpstr>
    </vt:vector>
  </TitlesOfParts>
  <Company>SACC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 l  Les ordres de base d’algorithme:</dc:title>
  <dc:creator>Maher Fattouh</dc:creator>
  <cp:lastModifiedBy>TP</cp:lastModifiedBy>
  <cp:revision>14</cp:revision>
  <dcterms:created xsi:type="dcterms:W3CDTF">2019-09-21T00:37:37Z</dcterms:created>
  <dcterms:modified xsi:type="dcterms:W3CDTF">2019-09-28T11:16:16Z</dcterms:modified>
</cp:coreProperties>
</file>