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88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7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1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87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52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3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5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9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4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9518-F127-493E-B9D9-CA15E24B9158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994D69-52E6-4ADE-B114-72DD2EC92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794753"/>
            <a:ext cx="8915399" cy="2262781"/>
          </a:xfrm>
        </p:spPr>
        <p:txBody>
          <a:bodyPr/>
          <a:lstStyle/>
          <a:p>
            <a:r>
              <a:rPr lang="fr-FR" b="1" dirty="0" smtClean="0"/>
              <a:t>Le champ d’application de la TVA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/>
              <a:t>Enseignante : </a:t>
            </a:r>
            <a:r>
              <a:rPr lang="fr-FR" sz="2400" b="1" dirty="0" err="1" smtClean="0"/>
              <a:t>Rafika</a:t>
            </a:r>
            <a:r>
              <a:rPr lang="fr-FR" sz="2400" b="1" dirty="0" smtClean="0"/>
              <a:t> BAYOUDH </a:t>
            </a:r>
          </a:p>
          <a:p>
            <a:r>
              <a:rPr lang="fr-FR" sz="2400" b="1" dirty="0" smtClean="0"/>
              <a:t>Groupe : GCF 4.1</a:t>
            </a:r>
          </a:p>
          <a:p>
            <a:r>
              <a:rPr lang="fr-FR" sz="2400" b="1" dirty="0" smtClean="0"/>
              <a:t>ISET Mahdia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4009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/>
              <a:t>Plan </a:t>
            </a:r>
            <a:endParaRPr lang="fr-FR" sz="4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Les opérations imposables </a:t>
            </a:r>
          </a:p>
          <a:p>
            <a:r>
              <a:rPr lang="fr-FR" sz="2800" dirty="0" smtClean="0"/>
              <a:t>Les opérations exonérées </a:t>
            </a:r>
          </a:p>
          <a:p>
            <a:r>
              <a:rPr lang="fr-FR" sz="2800" dirty="0" smtClean="0"/>
              <a:t>Les opérations hors champ d’application de la TVA </a:t>
            </a:r>
          </a:p>
          <a:p>
            <a:r>
              <a:rPr lang="fr-FR" sz="2800" dirty="0" smtClean="0"/>
              <a:t>Le régime suspensif </a:t>
            </a:r>
          </a:p>
          <a:p>
            <a:r>
              <a:rPr lang="fr-FR" sz="2800" dirty="0" smtClean="0"/>
              <a:t>Les personnes assujetties à la TVA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895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opérations exonérées de la TVA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45922"/>
            <a:ext cx="8915400" cy="32652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Les exonérations à l’export</a:t>
            </a:r>
          </a:p>
          <a:p>
            <a:pPr marL="0" indent="0">
              <a:buNone/>
            </a:pPr>
            <a:r>
              <a:rPr lang="fr-FR" sz="3200" dirty="0" smtClean="0"/>
              <a:t> </a:t>
            </a:r>
          </a:p>
          <a:p>
            <a:r>
              <a:rPr lang="fr-FR" sz="3200" dirty="0" smtClean="0"/>
              <a:t>Les exonérations par disposition de la loi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45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opérations à l’export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exportations sont exonérées du fait qu’elles se situent en dehors du champ territorial de la TVA Tunisienne.</a:t>
            </a:r>
          </a:p>
          <a:p>
            <a:r>
              <a:rPr lang="fr-FR" sz="2000" dirty="0" smtClean="0"/>
              <a:t>Deux types d’exportations :</a:t>
            </a:r>
          </a:p>
          <a:p>
            <a:pPr lvl="1"/>
            <a:r>
              <a:rPr lang="fr-FR" sz="2000" b="1" dirty="0" smtClean="0"/>
              <a:t>Les exportations directes : </a:t>
            </a:r>
            <a:r>
              <a:rPr lang="fr-FR" sz="2000" dirty="0" smtClean="0"/>
              <a:t>Entreprise A                Marché étranger </a:t>
            </a:r>
          </a:p>
          <a:p>
            <a:pPr lvl="1"/>
            <a:r>
              <a:rPr lang="fr-FR" sz="2000" b="1" dirty="0" smtClean="0"/>
              <a:t>Les exportations indirectes :</a:t>
            </a:r>
            <a:r>
              <a:rPr lang="fr-FR" sz="2000" b="1" dirty="0"/>
              <a:t> </a:t>
            </a:r>
            <a:endParaRPr lang="fr-FR" sz="2000" dirty="0"/>
          </a:p>
          <a:p>
            <a:pPr lvl="2"/>
            <a:r>
              <a:rPr lang="fr-FR" sz="1800" dirty="0" smtClean="0"/>
              <a:t>les entreprises totalement exportatrices </a:t>
            </a:r>
          </a:p>
          <a:p>
            <a:pPr lvl="2"/>
            <a:r>
              <a:rPr lang="fr-FR" sz="1800" dirty="0" smtClean="0"/>
              <a:t>Les entreprises établies dans les parcs d’activités économiques </a:t>
            </a:r>
          </a:p>
          <a:p>
            <a:pPr lvl="2"/>
            <a:r>
              <a:rPr lang="fr-FR" sz="1800" dirty="0" smtClean="0"/>
              <a:t>Les organismes financiers et bancaires travaillant avec des non résidents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8404698" y="3463047"/>
            <a:ext cx="466928" cy="15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1771"/>
          </a:xfrm>
        </p:spPr>
        <p:txBody>
          <a:bodyPr>
            <a:normAutofit/>
          </a:bodyPr>
          <a:lstStyle/>
          <a:p>
            <a:r>
              <a:rPr lang="fr-FR" sz="3200" b="1" dirty="0"/>
              <a:t>Les </a:t>
            </a:r>
            <a:r>
              <a:rPr lang="fr-FR" sz="3200" b="1" dirty="0" smtClean="0"/>
              <a:t>exonérations par disposition de la loi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575881"/>
            <a:ext cx="8915400" cy="4610910"/>
          </a:xfrm>
        </p:spPr>
        <p:txBody>
          <a:bodyPr>
            <a:noAutofit/>
          </a:bodyPr>
          <a:lstStyle/>
          <a:p>
            <a:r>
              <a:rPr lang="fr-FR" sz="2000" dirty="0" smtClean="0"/>
              <a:t>Ce type d’exonération s’applique soit à :</a:t>
            </a:r>
          </a:p>
          <a:p>
            <a:pPr lvl="1"/>
            <a:r>
              <a:rPr lang="fr-FR" sz="2000" dirty="0" smtClean="0"/>
              <a:t>Un produit ou une opération </a:t>
            </a:r>
          </a:p>
          <a:p>
            <a:pPr lvl="1"/>
            <a:r>
              <a:rPr lang="fr-FR" sz="2000" dirty="0" smtClean="0"/>
              <a:t>Un ou plusieurs stades (production, vente, importation)</a:t>
            </a:r>
          </a:p>
          <a:p>
            <a:pPr marL="0" indent="0">
              <a:buNone/>
            </a:pPr>
            <a:r>
              <a:rPr lang="fr-FR" sz="20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exonérations figurant au tableau A </a:t>
            </a:r>
          </a:p>
          <a:p>
            <a:r>
              <a:rPr lang="fr-FR" sz="2000" dirty="0" smtClean="0"/>
              <a:t>Selon l’article 4 du code de la TVA, les opérations exonérées sont énumérées au </a:t>
            </a:r>
            <a:r>
              <a:rPr lang="fr-FR" sz="2000" b="1" dirty="0" smtClean="0"/>
              <a:t>tableau A </a:t>
            </a:r>
            <a:r>
              <a:rPr lang="fr-FR" sz="2000" dirty="0" smtClean="0"/>
              <a:t>annexé au code.</a:t>
            </a:r>
          </a:p>
          <a:p>
            <a:r>
              <a:rPr lang="fr-FR" sz="2000" dirty="0" smtClean="0"/>
              <a:t>Les motivations de ces exonérations sont d’ordre :</a:t>
            </a:r>
          </a:p>
          <a:p>
            <a:pPr lvl="1"/>
            <a:r>
              <a:rPr lang="fr-FR" sz="2000" dirty="0" smtClean="0"/>
              <a:t>Technique </a:t>
            </a:r>
          </a:p>
          <a:p>
            <a:pPr lvl="1"/>
            <a:r>
              <a:rPr lang="fr-FR" sz="2000" dirty="0" smtClean="0"/>
              <a:t>Social</a:t>
            </a:r>
          </a:p>
          <a:p>
            <a:pPr lvl="1"/>
            <a:r>
              <a:rPr lang="fr-FR" sz="2000" dirty="0" smtClean="0"/>
              <a:t>Economique </a:t>
            </a:r>
          </a:p>
          <a:p>
            <a:pPr lvl="1"/>
            <a:r>
              <a:rPr lang="fr-FR" sz="2000" dirty="0" smtClean="0"/>
              <a:t>Culturel</a:t>
            </a:r>
          </a:p>
          <a:p>
            <a:pPr lvl="1"/>
            <a:r>
              <a:rPr lang="fr-FR" sz="2000" dirty="0" smtClean="0"/>
              <a:t>Intérêt général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66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128"/>
          </a:xfrm>
        </p:spPr>
        <p:txBody>
          <a:bodyPr>
            <a:normAutofit/>
          </a:bodyPr>
          <a:lstStyle/>
          <a:p>
            <a:r>
              <a:rPr lang="fr-FR" sz="3200" b="1" dirty="0"/>
              <a:t>Les exonérations par disposition de la loi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420238"/>
            <a:ext cx="8915400" cy="492219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Quelques exemples des exonérations (tableau A) :</a:t>
            </a:r>
          </a:p>
          <a:p>
            <a:pPr lvl="1"/>
            <a:r>
              <a:rPr lang="fr-FR" sz="1800" dirty="0" smtClean="0"/>
              <a:t>Fabrication et vente de certains produits alimentaires de base (couscous, farine, pâtes de qualité ordinaires,…)</a:t>
            </a:r>
          </a:p>
          <a:p>
            <a:pPr lvl="1"/>
            <a:r>
              <a:rPr lang="fr-FR" sz="1800" dirty="0" smtClean="0"/>
              <a:t>Vente de l’eau destinée à l’agriculture </a:t>
            </a:r>
          </a:p>
          <a:p>
            <a:pPr lvl="1"/>
            <a:r>
              <a:rPr lang="fr-FR" sz="1800" dirty="0" smtClean="0"/>
              <a:t>Les équipements destinés à l’agriculture et à la pêche </a:t>
            </a:r>
          </a:p>
          <a:p>
            <a:pPr lvl="1"/>
            <a:r>
              <a:rPr lang="fr-FR" sz="1800" dirty="0" smtClean="0"/>
              <a:t>La production et la vente de l’huile d’olive </a:t>
            </a:r>
          </a:p>
          <a:p>
            <a:pPr lvl="1"/>
            <a:r>
              <a:rPr lang="fr-FR" sz="1800" dirty="0" smtClean="0"/>
              <a:t>Les opérations d’assurances et de réassurances soumises à la taxe unique sur les assurances </a:t>
            </a:r>
          </a:p>
          <a:p>
            <a:pPr lvl="1"/>
            <a:r>
              <a:rPr lang="fr-FR" sz="1800" dirty="0" smtClean="0"/>
              <a:t>L’importation, la fabrication et la vente des articles culturels suivants: instruments de musique, matériel son et lumière,…</a:t>
            </a:r>
          </a:p>
          <a:p>
            <a:pPr lvl="1"/>
            <a:r>
              <a:rPr lang="fr-FR" sz="1800" dirty="0" smtClean="0"/>
              <a:t>etc.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727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2860"/>
          </a:xfrm>
        </p:spPr>
        <p:txBody>
          <a:bodyPr>
            <a:normAutofit/>
          </a:bodyPr>
          <a:lstStyle/>
          <a:p>
            <a:r>
              <a:rPr lang="fr-FR" sz="3200" b="1" dirty="0"/>
              <a:t>Les exonérations par disposition de la loi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92613"/>
            <a:ext cx="8915400" cy="4218609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Sont aussi exonérées de la TVA, lors de la vente par les commerçants détaillants, les produits alimentaires et les produits soumis à l’homologation des prix,</a:t>
            </a:r>
            <a:endParaRPr lang="fr-FR" sz="2400" dirty="0" smtClean="0"/>
          </a:p>
          <a:p>
            <a:r>
              <a:rPr lang="fr-FR" sz="2400" dirty="0" smtClean="0"/>
              <a:t>Des autres exonérations sont prévues par des dispositions particulières telles que le code d’investissement.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103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1771"/>
          </a:xfrm>
        </p:spPr>
        <p:txBody>
          <a:bodyPr>
            <a:normAutofit/>
          </a:bodyPr>
          <a:lstStyle/>
          <a:p>
            <a:r>
              <a:rPr lang="fr-FR" sz="3200" b="1" dirty="0"/>
              <a:t>Les exonérations par disposition de la loi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70434"/>
            <a:ext cx="8915400" cy="4140788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Remarque 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L’exonération par disposition </a:t>
            </a:r>
            <a:r>
              <a:rPr lang="fr-FR" smtClean="0">
                <a:solidFill>
                  <a:schemeClr val="tx1"/>
                </a:solidFill>
              </a:rPr>
              <a:t>de la loi </a:t>
            </a:r>
            <a:r>
              <a:rPr lang="fr-FR" dirty="0" smtClean="0">
                <a:solidFill>
                  <a:schemeClr val="tx1"/>
                </a:solidFill>
              </a:rPr>
              <a:t>entraine la perte du </a:t>
            </a:r>
            <a:r>
              <a:rPr lang="fr-FR" b="1" dirty="0" smtClean="0">
                <a:solidFill>
                  <a:schemeClr val="tx1"/>
                </a:solidFill>
              </a:rPr>
              <a:t>droit à déduction</a:t>
            </a:r>
            <a:r>
              <a:rPr lang="fr-FR" dirty="0" smtClean="0">
                <a:solidFill>
                  <a:schemeClr val="accent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996119" y="3112851"/>
            <a:ext cx="1361872" cy="112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Ese</a:t>
            </a:r>
            <a:r>
              <a:rPr lang="fr-FR" dirty="0" smtClean="0"/>
              <a:t> A 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125182" y="3112850"/>
            <a:ext cx="1832043" cy="112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Ese</a:t>
            </a:r>
            <a:r>
              <a:rPr lang="fr-FR" dirty="0" smtClean="0"/>
              <a:t> B</a:t>
            </a:r>
          </a:p>
          <a:p>
            <a:pPr algn="ctr"/>
            <a:r>
              <a:rPr lang="fr-FR" b="1" dirty="0" smtClean="0"/>
              <a:t>Exonérée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9938426" y="3112849"/>
            <a:ext cx="1361872" cy="112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Ese</a:t>
            </a:r>
            <a:r>
              <a:rPr lang="fr-FR" dirty="0" smtClean="0"/>
              <a:t> C 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6"/>
            <a:endCxn id="5" idx="2"/>
          </p:cNvCxnSpPr>
          <p:nvPr/>
        </p:nvCxnSpPr>
        <p:spPr>
          <a:xfrm flipV="1">
            <a:off x="4357991" y="3677055"/>
            <a:ext cx="1767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6"/>
            <a:endCxn id="6" idx="2"/>
          </p:cNvCxnSpPr>
          <p:nvPr/>
        </p:nvCxnSpPr>
        <p:spPr>
          <a:xfrm flipV="1">
            <a:off x="7957225" y="3677054"/>
            <a:ext cx="1981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464996" y="3112849"/>
            <a:ext cx="1767191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Vente B/S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213388" y="2933446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Vente B/S exonéré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4"/>
          </p:cNvCxnSpPr>
          <p:nvPr/>
        </p:nvCxnSpPr>
        <p:spPr>
          <a:xfrm flipH="1">
            <a:off x="3676261" y="4241260"/>
            <a:ext cx="794" cy="138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43201" y="5911222"/>
            <a:ext cx="20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Facture la TVA </a:t>
            </a:r>
            <a:endParaRPr lang="fr-FR" dirty="0"/>
          </a:p>
        </p:txBody>
      </p:sp>
      <p:cxnSp>
        <p:nvCxnSpPr>
          <p:cNvPr id="18" name="Connecteur droit 17"/>
          <p:cNvCxnSpPr>
            <a:stCxn id="5" idx="4"/>
          </p:cNvCxnSpPr>
          <p:nvPr/>
        </p:nvCxnSpPr>
        <p:spPr>
          <a:xfrm>
            <a:off x="7041204" y="4241259"/>
            <a:ext cx="1622" cy="203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042826" y="4630366"/>
            <a:ext cx="466927" cy="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042826" y="5463702"/>
            <a:ext cx="466927" cy="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036308" y="6280554"/>
            <a:ext cx="466927" cy="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645940" y="4426087"/>
            <a:ext cx="365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Supporte la TVA lors de l’achat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581106" y="5103941"/>
            <a:ext cx="365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 déduit pas la TVA sur les achats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58926" y="5932493"/>
            <a:ext cx="365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 facture pas la TVA sur les ventes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7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395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Le champ d’application de la TVA </vt:lpstr>
      <vt:lpstr>Plan </vt:lpstr>
      <vt:lpstr>Les opérations exonérées de la TVA </vt:lpstr>
      <vt:lpstr>Les opérations à l’export</vt:lpstr>
      <vt:lpstr>Les exonérations par disposition de la loi</vt:lpstr>
      <vt:lpstr>Les exonérations par disposition de la loi</vt:lpstr>
      <vt:lpstr>Les exonérations par disposition de la loi</vt:lpstr>
      <vt:lpstr>Les exonérations par disposition de la loi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champ d’application de la TVA </dc:title>
  <dc:creator>soumaya</dc:creator>
  <cp:lastModifiedBy>soumaya</cp:lastModifiedBy>
  <cp:revision>17</cp:revision>
  <dcterms:created xsi:type="dcterms:W3CDTF">2020-04-08T15:17:18Z</dcterms:created>
  <dcterms:modified xsi:type="dcterms:W3CDTF">2020-04-09T20:54:02Z</dcterms:modified>
</cp:coreProperties>
</file>