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272" r:id="rId9"/>
    <p:sldId id="259" r:id="rId10"/>
    <p:sldId id="261" r:id="rId11"/>
    <p:sldId id="298" r:id="rId12"/>
    <p:sldId id="285" r:id="rId13"/>
    <p:sldId id="286" r:id="rId14"/>
    <p:sldId id="292" r:id="rId15"/>
    <p:sldId id="293" r:id="rId16"/>
    <p:sldId id="294" r:id="rId17"/>
    <p:sldId id="295" r:id="rId18"/>
    <p:sldId id="281" r:id="rId19"/>
    <p:sldId id="296" r:id="rId20"/>
    <p:sldId id="289" r:id="rId21"/>
    <p:sldId id="288" r:id="rId22"/>
    <p:sldId id="290" r:id="rId23"/>
    <p:sldId id="291" r:id="rId24"/>
    <p:sldId id="299" r:id="rId25"/>
    <p:sldId id="306" r:id="rId26"/>
    <p:sldId id="297" r:id="rId27"/>
    <p:sldId id="278" r:id="rId28"/>
  </p:sldIdLst>
  <p:sldSz cx="9144000" cy="5143500" type="screen16x9"/>
  <p:notesSz cx="6858000" cy="9144000"/>
  <p:embeddedFontLs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Oswald" pitchFamily="2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582"/>
  </p:normalViewPr>
  <p:slideViewPr>
    <p:cSldViewPr snapToGrid="0" snapToObjects="1">
      <p:cViewPr varScale="1">
        <p:scale>
          <a:sx n="145" d="100"/>
          <a:sy n="145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8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eralized_linear_mode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lib-linear-methods.html#classification" TargetMode="External"/><Relationship Id="rId2" Type="http://schemas.openxmlformats.org/officeDocument/2006/relationships/hyperlink" Target="https://stackoverflow.com/questions/45992227/scala-spark-converting-zero-inflated-data-in-dataframe-to-libsvm?rq=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xteboul/heart-disease-health-indicators-datase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571750"/>
            <a:ext cx="5610300" cy="1780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Heart Disease Indicators Analysis 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87966E-3FEE-A44E-BA1C-07BCB8A75238}"/>
              </a:ext>
            </a:extLst>
          </p:cNvPr>
          <p:cNvSpPr/>
          <p:nvPr/>
        </p:nvSpPr>
        <p:spPr>
          <a:xfrm>
            <a:off x="4572000" y="390549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altLang="zh-CN" b="1" dirty="0"/>
              <a:t>Team 4</a:t>
            </a:r>
          </a:p>
          <a:p>
            <a:pPr lvl="0" algn="ctr">
              <a:spcBef>
                <a:spcPts val="600"/>
              </a:spcBef>
            </a:pPr>
            <a:r>
              <a:rPr lang="en-US" altLang="zh-CN" b="1" dirty="0"/>
              <a:t>Xin Ma: 001021916</a:t>
            </a:r>
          </a:p>
          <a:p>
            <a:pPr lvl="0" algn="ctr">
              <a:spcBef>
                <a:spcPts val="600"/>
              </a:spcBef>
            </a:pPr>
            <a:r>
              <a:rPr lang="en-US" altLang="zh-CN" b="1" dirty="0" err="1"/>
              <a:t>Wenzhuo</a:t>
            </a:r>
            <a:r>
              <a:rPr lang="en-US" altLang="zh-CN" b="1" dirty="0"/>
              <a:t> Wang: 001562172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Read csv file using Spark SQL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altLang="zh-CN" dirty="0"/>
              <a:t>Load heart disease csv file from Spark SQL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P</a:t>
            </a:r>
            <a:r>
              <a:rPr lang="en" dirty="0"/>
              <a:t>rim = original csv data file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D5510-8E69-5B47-A6F9-D139908C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27" y="2571750"/>
            <a:ext cx="5274310" cy="1526540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D1226DA-8D88-A94F-AEB7-14830E5A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37" y="1755041"/>
            <a:ext cx="2389440" cy="1707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0D85D-CCCB-594D-BCC3-07F941CA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76894"/>
            <a:ext cx="6996600" cy="715800"/>
          </a:xfrm>
        </p:spPr>
        <p:txBody>
          <a:bodyPr/>
          <a:lstStyle/>
          <a:p>
            <a:r>
              <a:rPr kumimoji="1" lang="en-US" altLang="zh-CN" dirty="0"/>
              <a:t>Statistic </a:t>
            </a:r>
            <a:r>
              <a:rPr kumimoji="1" lang="en-US" altLang="zh-CN" dirty="0" err="1"/>
              <a:t>Corr</a:t>
            </a:r>
            <a:r>
              <a:rPr kumimoji="1" lang="en-US" altLang="zh-CN" dirty="0"/>
              <a:t> File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466C7-7D0A-E947-8F50-9850AE1C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13" y="1204883"/>
            <a:ext cx="5486400" cy="2592683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ABCBF-B887-2B48-A961-8D70A641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142" y="1012635"/>
            <a:ext cx="2625712" cy="308457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rgbClr val="0070C0"/>
                </a:solidFill>
              </a:rPr>
              <a:t>For the preprocessing of these data, in addition to adding all features (21 items), we can also determine the feature quantities by analyzing the data with spearman correlation.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3984C-31C5-C44D-AEF9-99ACC40CC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32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4C3B4-98E6-2C40-91BA-A11F749B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Prioritize Data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83AA5-1C6B-724A-BF0C-F7B5F930A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Since </a:t>
            </a:r>
            <a:r>
              <a:rPr lang="en-US" altLang="zh-CN" sz="1600" dirty="0" err="1">
                <a:solidFill>
                  <a:srgbClr val="0070C0"/>
                </a:solidFill>
              </a:rPr>
              <a:t>HighChol</a:t>
            </a:r>
            <a:r>
              <a:rPr lang="en-US" altLang="zh-CN" sz="1600" dirty="0">
                <a:solidFill>
                  <a:srgbClr val="0070C0"/>
                </a:solidFill>
              </a:rPr>
              <a:t> is always 0 when </a:t>
            </a:r>
            <a:r>
              <a:rPr lang="en-US" altLang="zh-CN" sz="1600" dirty="0" err="1">
                <a:solidFill>
                  <a:srgbClr val="0070C0"/>
                </a:solidFill>
              </a:rPr>
              <a:t>CholCheck</a:t>
            </a:r>
            <a:r>
              <a:rPr lang="en-US" altLang="zh-CN" sz="1600" dirty="0">
                <a:solidFill>
                  <a:srgbClr val="0070C0"/>
                </a:solidFill>
              </a:rPr>
              <a:t> is 0 (the cholesterol check is not done)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and delete the data whose </a:t>
            </a:r>
            <a:r>
              <a:rPr lang="en-US" altLang="zh-CN" sz="1600" dirty="0" err="1">
                <a:solidFill>
                  <a:srgbClr val="0070C0"/>
                </a:solidFill>
              </a:rPr>
              <a:t>CholCheck</a:t>
            </a:r>
            <a:r>
              <a:rPr lang="en-US" altLang="zh-CN" sz="1600" dirty="0">
                <a:solidFill>
                  <a:srgbClr val="0070C0"/>
                </a:solidFill>
              </a:rPr>
              <a:t> is 0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Set </a:t>
            </a:r>
            <a:r>
              <a:rPr lang="en-US" altLang="zh-CN" sz="1600" dirty="0" err="1">
                <a:solidFill>
                  <a:srgbClr val="0070C0"/>
                </a:solidFill>
              </a:rPr>
              <a:t>HeartDiseaseorAttack</a:t>
            </a:r>
            <a:r>
              <a:rPr lang="en-US" altLang="zh-CN" sz="1600" dirty="0">
                <a:solidFill>
                  <a:srgbClr val="0070C0"/>
                </a:solidFill>
              </a:rPr>
              <a:t> to integer, and the rest to double to facilitate the distinction between label and features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0D367-5063-0B4C-9471-B3F8CAF0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2FBB27-1284-E641-8CAB-1FC75200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39" y="3420211"/>
            <a:ext cx="4102100" cy="34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80B01B-54D5-084D-A4C2-C257340A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45" y="3462275"/>
            <a:ext cx="5274310" cy="645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1213E-B1F0-4140-AE88-98B4F5BE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45" y="2329775"/>
            <a:ext cx="4102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12AE-D14D-5C40-BD2F-274E51D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83050"/>
            <a:ext cx="6996600" cy="715800"/>
          </a:xfrm>
        </p:spPr>
        <p:txBody>
          <a:bodyPr/>
          <a:lstStyle/>
          <a:p>
            <a:r>
              <a:rPr kumimoji="1" lang="en-US" altLang="zh-CN" dirty="0"/>
              <a:t>Convert Format and Save in Folder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F8EBE-2C6B-B14C-B785-2E836DB7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931895"/>
            <a:ext cx="6996600" cy="25303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Convert to </a:t>
            </a:r>
            <a:r>
              <a:rPr lang="en-US" altLang="zh-CN" sz="1600" dirty="0" err="1">
                <a:solidFill>
                  <a:srgbClr val="0070C0"/>
                </a:solidFill>
              </a:rPr>
              <a:t>LabeledPoint</a:t>
            </a:r>
            <a:r>
              <a:rPr lang="en-US" altLang="zh-CN" sz="1600" dirty="0">
                <a:solidFill>
                  <a:srgbClr val="0070C0"/>
                </a:solidFill>
              </a:rPr>
              <a:t> format and save it in the 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 folder (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/part-00000 is the required .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 file)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In the </a:t>
            </a:r>
            <a:r>
              <a:rPr lang="en-US" altLang="zh-CN" sz="1600" dirty="0" err="1">
                <a:solidFill>
                  <a:srgbClr val="0070C0"/>
                </a:solidFill>
              </a:rPr>
              <a:t>logicalwithLBFGS.scala</a:t>
            </a:r>
            <a:r>
              <a:rPr lang="en-US" altLang="zh-CN" sz="1600" dirty="0">
                <a:solidFill>
                  <a:srgbClr val="0070C0"/>
                </a:solidFill>
              </a:rPr>
              <a:t> file, first read the 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 file</a:t>
            </a: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B937D-EAF5-3646-8954-96D1E40A80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5C8B5C-2909-5A4E-9D71-607091C0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61" y="1704500"/>
            <a:ext cx="5274310" cy="1139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BD2249-5E14-034F-9936-C271AE0E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61" y="3231818"/>
            <a:ext cx="3924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53523-FBCC-FB4C-A3C6-7FB69C7B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</a:t>
            </a:r>
            <a:r>
              <a:rPr kumimoji="1" lang="en-US" altLang="zh-CN" dirty="0" err="1"/>
              <a:t>libsvm</a:t>
            </a:r>
            <a:r>
              <a:rPr kumimoji="1" lang="en-US" altLang="zh-CN" dirty="0"/>
              <a:t> Format File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3F836-2E9E-E645-B490-25F3E3F58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0070C0"/>
                </a:solidFill>
              </a:rPr>
              <a:t>Libsvm</a:t>
            </a:r>
            <a:r>
              <a:rPr lang="en-US" altLang="zh-CN" dirty="0">
                <a:solidFill>
                  <a:srgbClr val="0070C0"/>
                </a:solidFill>
              </a:rPr>
              <a:t> is a file format used for methods such as support vector classification and logistic regression</a:t>
            </a:r>
          </a:p>
          <a:p>
            <a:pPr fontAlgn="base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rgbClr val="0070C0"/>
                </a:solidFill>
              </a:rPr>
              <a:t>Classification class</a:t>
            </a:r>
            <a:r>
              <a:rPr lang="en-US" altLang="zh-CN" sz="1600" dirty="0">
                <a:solidFill>
                  <a:srgbClr val="0070C0"/>
                </a:solidFill>
              </a:rPr>
              <a:t> is something like true/false; 0,1,... Here you need to transform it into integers (e.g. 0,1).</a:t>
            </a:r>
          </a:p>
          <a:p>
            <a:pPr fontAlgn="base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rgbClr val="0070C0"/>
                </a:solidFill>
              </a:rPr>
              <a:t>Feature space</a:t>
            </a:r>
            <a:r>
              <a:rPr lang="en-US" altLang="zh-CN" sz="1600" dirty="0">
                <a:solidFill>
                  <a:srgbClr val="0070C0"/>
                </a:solidFill>
              </a:rPr>
              <a:t> is a space for your multidimensional data. Each </a:t>
            </a:r>
            <a:r>
              <a:rPr lang="en-US" altLang="zh-CN" sz="1600" dirty="0" err="1">
                <a:solidFill>
                  <a:srgbClr val="0070C0"/>
                </a:solidFill>
              </a:rPr>
              <a:t>feauture</a:t>
            </a:r>
            <a:r>
              <a:rPr lang="en-US" altLang="zh-CN" sz="1600" dirty="0">
                <a:solidFill>
                  <a:srgbClr val="0070C0"/>
                </a:solidFill>
              </a:rPr>
              <a:t> (vector) should have its own ID (index) and its value. E.g. 1:23.2 means that feature/dimension 1 has value 23.2</a:t>
            </a:r>
          </a:p>
          <a:p>
            <a:pPr>
              <a:buFont typeface="Wingdings" pitchFamily="2" charset="2"/>
              <a:buChar char="Ø"/>
            </a:pP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56CF4-BCCA-614A-9E39-EEEF1208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4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65CBC-E647-9E43-A726-E383708C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41756"/>
            <a:ext cx="6996600" cy="715800"/>
          </a:xfrm>
        </p:spPr>
        <p:txBody>
          <a:bodyPr/>
          <a:lstStyle/>
          <a:p>
            <a:r>
              <a:rPr kumimoji="1" lang="en-US" altLang="zh-CN" dirty="0" err="1"/>
              <a:t>Libsvm</a:t>
            </a:r>
            <a:r>
              <a:rPr kumimoji="1" lang="en-US" altLang="zh-CN" dirty="0"/>
              <a:t> Example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F017D-899C-334B-8252-51059796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73" y="1080779"/>
            <a:ext cx="3390642" cy="2840590"/>
          </a:xfrm>
        </p:spPr>
        <p:txBody>
          <a:bodyPr/>
          <a:lstStyle/>
          <a:p>
            <a:pPr marL="444500" indent="-342900">
              <a:buAutoNum type="arabicPeriod"/>
            </a:pPr>
            <a:r>
              <a:rPr kumimoji="1" lang="en-US" altLang="zh-CN" sz="1600" dirty="0">
                <a:solidFill>
                  <a:srgbClr val="0070C0"/>
                </a:solidFill>
              </a:rPr>
              <a:t>The first line is the label value, and </a:t>
            </a:r>
            <a:r>
              <a:rPr lang="en-US" altLang="zh-CN" sz="1600" dirty="0">
                <a:solidFill>
                  <a:srgbClr val="0070C0"/>
                </a:solidFill>
              </a:rPr>
              <a:t>and each column after that is the number of </a:t>
            </a:r>
          </a:p>
          <a:p>
            <a:pPr marL="10160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    columns: characteristic value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3DF7D-D9E9-DD43-9226-2E81C44A0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2E172-85BC-0C43-91F9-19F52942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71" y="1019232"/>
            <a:ext cx="4900506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77FD-40BE-AF43-857D-E8033FE4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82433"/>
            <a:ext cx="6996600" cy="715800"/>
          </a:xfrm>
        </p:spPr>
        <p:txBody>
          <a:bodyPr/>
          <a:lstStyle/>
          <a:p>
            <a:r>
              <a:rPr kumimoji="1" lang="en-US" altLang="zh-CN" dirty="0" err="1"/>
              <a:t>Libsvm</a:t>
            </a:r>
            <a:r>
              <a:rPr kumimoji="1" lang="en-US" altLang="zh-CN" dirty="0"/>
              <a:t> Example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A1E8A-D649-ED4C-BFC7-1E46A55D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998233"/>
            <a:ext cx="6996600" cy="1922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We usually use methods such as Weka explorer or Python to convert data formats such as csv to 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 format (Weka explorer screenshots are shown below)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EA237-F43F-0C42-9770-A84E0E09A7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8A71D-6E3F-AA49-B4A9-7EBBD099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4" y="1959283"/>
            <a:ext cx="5978172" cy="25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C260-CA12-324D-AB16-906BBDB4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of </a:t>
            </a:r>
            <a:r>
              <a:rPr kumimoji="1" lang="en-US" altLang="zh-CN" dirty="0" err="1"/>
              <a:t>Libsvm</a:t>
            </a:r>
            <a:r>
              <a:rPr kumimoji="1" lang="en-US" altLang="zh-CN" dirty="0"/>
              <a:t> Format File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934AD-3C87-3F44-909F-65000E16F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We use </a:t>
            </a:r>
            <a:r>
              <a:rPr lang="en-US" altLang="zh-CN" sz="1600" dirty="0" err="1">
                <a:solidFill>
                  <a:srgbClr val="0070C0"/>
                </a:solidFill>
              </a:rPr>
              <a:t>Labeledpoint</a:t>
            </a:r>
            <a:r>
              <a:rPr lang="en-US" altLang="zh-CN" sz="1600" dirty="0">
                <a:solidFill>
                  <a:srgbClr val="0070C0"/>
                </a:solidFill>
              </a:rPr>
              <a:t> format to convert to </a:t>
            </a:r>
            <a:r>
              <a:rPr lang="en-US" altLang="zh-CN" sz="1600" dirty="0" err="1">
                <a:solidFill>
                  <a:srgbClr val="0070C0"/>
                </a:solidFill>
              </a:rPr>
              <a:t>libsvm</a:t>
            </a:r>
            <a:r>
              <a:rPr lang="en-US" altLang="zh-CN" sz="1600" dirty="0">
                <a:solidFill>
                  <a:srgbClr val="0070C0"/>
                </a:solidFill>
              </a:rPr>
              <a:t> file, the steps are as follows: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lang="en-US" altLang="zh-CN" sz="1400" dirty="0">
                <a:solidFill>
                  <a:schemeClr val="bg2"/>
                </a:solidFill>
              </a:rPr>
              <a:t>make sure the feature column is set to Double Type and the target is Int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lang="en-US" altLang="zh-CN" sz="1400" dirty="0">
                <a:solidFill>
                  <a:schemeClr val="bg2"/>
                </a:solidFill>
              </a:rPr>
              <a:t>Iterate through each row and keep each value&gt; 0 in one array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lang="en-US" altLang="zh-CN" sz="1400" dirty="0">
                <a:solidFill>
                  <a:schemeClr val="bg2"/>
                </a:solidFill>
              </a:rPr>
              <a:t>keep the index of its column in another array and convert to RDD[</a:t>
            </a:r>
            <a:r>
              <a:rPr lang="en-US" altLang="zh-CN" sz="1400" dirty="0" err="1">
                <a:solidFill>
                  <a:schemeClr val="bg2"/>
                </a:solidFill>
              </a:rPr>
              <a:t>LabeledPoint</a:t>
            </a:r>
            <a:r>
              <a:rPr lang="en-US" altLang="zh-CN" sz="1400" dirty="0">
                <a:solidFill>
                  <a:schemeClr val="bg2"/>
                </a:solidFill>
              </a:rPr>
              <a:t>] , then save RDD in </a:t>
            </a:r>
            <a:r>
              <a:rPr lang="en-US" altLang="zh-CN" sz="1400" dirty="0" err="1">
                <a:solidFill>
                  <a:schemeClr val="bg2"/>
                </a:solidFill>
              </a:rPr>
              <a:t>libsvm</a:t>
            </a:r>
            <a:r>
              <a:rPr lang="en-US" altLang="zh-CN" sz="1400" dirty="0">
                <a:solidFill>
                  <a:schemeClr val="bg2"/>
                </a:solidFill>
              </a:rPr>
              <a:t> format</a:t>
            </a:r>
            <a:endParaRPr kumimoji="1"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5BC427-0D4E-FB43-B467-975F62491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96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Model and Train Data</a:t>
            </a:r>
            <a:endParaRPr dirty="0"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6E08-4A6D-6E43-863D-41D495C0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Logistic Regression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F232-8B78-3548-B801-D4931246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25340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70C0"/>
                </a:solidFill>
              </a:rPr>
              <a:t>Logistic regression is a popular method to predict a categorical response. It is a special case of </a:t>
            </a:r>
            <a:r>
              <a:rPr lang="en-US" altLang="zh-C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Generalized Linear models</a:t>
            </a:r>
            <a:r>
              <a:rPr lang="en-US" altLang="zh-CN" sz="1600" dirty="0">
                <a:solidFill>
                  <a:srgbClr val="0070C0"/>
                </a:solidFill>
              </a:rPr>
              <a:t> that predicts the probability of the outcomes.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70C0"/>
                </a:solidFill>
              </a:rPr>
              <a:t>In </a:t>
            </a:r>
            <a:r>
              <a:rPr lang="en-US" altLang="zh-CN" sz="1600" dirty="0" err="1">
                <a:solidFill>
                  <a:srgbClr val="0070C0"/>
                </a:solidFill>
              </a:rPr>
              <a:t>spark.ml</a:t>
            </a:r>
            <a:r>
              <a:rPr lang="en-US" altLang="zh-CN" sz="1600" dirty="0">
                <a:solidFill>
                  <a:srgbClr val="0070C0"/>
                </a:solidFill>
              </a:rPr>
              <a:t> logistic regression can be used to predict a binary outcome by using binomial logistic regression.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70C0"/>
                </a:solidFill>
              </a:rPr>
              <a:t>Use the family parameter to select between these two algorithms, or leave it unset and Spark will infer the correct variant.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5BDD6-66D4-0349-A083-2FED256D1C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70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32836-9612-E341-AC14-B2CE278F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Overview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BCDB-C5F8-CB47-AF9D-28B30589C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34343"/>
                </a:solidFill>
              </a:rPr>
              <a:t>This project is based on the heart health indicators data scraped from BRFSS(Behavioral Risk Factor Surveillance System) provided from </a:t>
            </a:r>
            <a:r>
              <a:rPr lang="en-US" altLang="zh-CN" dirty="0" err="1">
                <a:solidFill>
                  <a:srgbClr val="434343"/>
                </a:solidFill>
              </a:rPr>
              <a:t>kaggle</a:t>
            </a:r>
            <a:r>
              <a:rPr lang="en-US" altLang="zh-CN" dirty="0">
                <a:solidFill>
                  <a:srgbClr val="434343"/>
                </a:solidFill>
              </a:rPr>
              <a:t>, during 2015.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CN" dirty="0">
                <a:solidFill>
                  <a:srgbClr val="434343"/>
                </a:solidFill>
              </a:rPr>
              <a:t>The focus will be on the relationship between heart diseases (including CHD and MI) and multiple potential factors, and provide quantitative health suggestions according to the research.</a:t>
            </a:r>
            <a:endParaRPr lang="en-US" altLang="zh-CN" sz="1800" dirty="0">
              <a:solidFill>
                <a:srgbClr val="434343"/>
              </a:solidFill>
            </a:endParaRP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13C31-8865-CA40-AD89-F44DD7A86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210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7DA5-EC96-1542-9694-133BB920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Set and Test Set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E143D-8475-864E-970E-1F7592FB8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70C0"/>
                </a:solidFill>
              </a:rPr>
              <a:t>Randomly divide data into training set and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FF0000"/>
                </a:solidFill>
              </a:rPr>
              <a:t>To ensure that the model is effective, We expect to increase the proportion of the training set to improve the pass rate of the test set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70C0"/>
                </a:solidFill>
              </a:rPr>
              <a:t>Generate a logistic regression model and train with the training set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ACF6-2477-3742-8334-DCEDE27DF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3523F-6AA4-D44F-83B0-E001847A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37" y="2433329"/>
            <a:ext cx="3117850" cy="463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E1414C-DFE5-E14F-8367-393D373F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37" y="3462275"/>
            <a:ext cx="2844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and Predict</a:t>
            </a:r>
            <a:endParaRPr dirty="0"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9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077C-450A-D547-A529-A9FEAD77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The Model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BE239-3306-DA41-A711-5CE61F20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17897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sz="1600" dirty="0"/>
              <a:t>Test and output accuracy</a:t>
            </a:r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en-US" altLang="zh-CN" sz="1600" dirty="0"/>
              <a:t>Save the model</a:t>
            </a:r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7AA72-260A-5A48-84EF-B5C67FA78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9B91AF-F63D-8A47-ABCB-D6810906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1" y="1986750"/>
            <a:ext cx="4158587" cy="117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EFF8BF-30A9-EB4A-B7FC-308656EE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1" y="3428842"/>
            <a:ext cx="2578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7A602-2816-0B4C-8B3B-F9322252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Diseases Logistic Regression Model Results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1CE26-E05A-544D-BF95-676A6E06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10" y="1529987"/>
            <a:ext cx="3735265" cy="239877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EB503-73FF-DD4C-BE99-313F0221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3997312" cy="239877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0070C0"/>
                </a:solidFill>
              </a:rPr>
              <a:t>In order to improve efficiency</a:t>
            </a:r>
            <a:r>
              <a:rPr lang="zh-CN" altLang="en-US" sz="1600" dirty="0">
                <a:solidFill>
                  <a:srgbClr val="0070C0"/>
                </a:solidFill>
              </a:rPr>
              <a:t>， </a:t>
            </a:r>
            <a:r>
              <a:rPr lang="en-US" altLang="zh-CN" sz="1600" dirty="0">
                <a:solidFill>
                  <a:srgbClr val="0070C0"/>
                </a:solidFill>
              </a:rPr>
              <a:t>so we need to reduce the number of features, such as studying the effects of Stroke and Diabetes on </a:t>
            </a:r>
            <a:r>
              <a:rPr lang="en-US" altLang="zh-CN" sz="1600" dirty="0" err="1">
                <a:solidFill>
                  <a:srgbClr val="0070C0"/>
                </a:solidFill>
              </a:rPr>
              <a:t>HeartDiseases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en-US" altLang="zh-CN" sz="1600" dirty="0">
                <a:solidFill>
                  <a:srgbClr val="0070C0"/>
                </a:solidFill>
              </a:rPr>
              <a:t>The right picture shows that t</a:t>
            </a:r>
            <a:r>
              <a:rPr lang="en-US" altLang="zh-CN" sz="1600" dirty="0">
                <a:solidFill>
                  <a:srgbClr val="0070C0"/>
                </a:solidFill>
              </a:rPr>
              <a:t>wo columns required for filtering when obtaining data: Stroke and Diabetes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FD2D3-4F44-EE40-9EC2-90F0C73B3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18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D8D02-E96A-604B-970E-7DCF0E03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Acceptance Criteria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89729-F22F-074A-822C-7FEF5CFB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521871"/>
          </a:xfrm>
        </p:spPr>
        <p:txBody>
          <a:bodyPr/>
          <a:lstStyle/>
          <a:p>
            <a:pPr lvl="0" indent="-330200">
              <a:lnSpc>
                <a:spcPct val="150000"/>
              </a:lnSpc>
              <a:spcBef>
                <a:spcPts val="1600"/>
              </a:spcBef>
              <a:buSzPts val="1600"/>
              <a:buChar char="●"/>
            </a:pPr>
            <a:r>
              <a:rPr lang="en-US" altLang="zh-CN" sz="1600" dirty="0"/>
              <a:t>1. To get summarizations</a:t>
            </a:r>
          </a:p>
          <a:p>
            <a:pPr lvl="1" indent="-317500">
              <a:lnSpc>
                <a:spcPct val="150000"/>
              </a:lnSpc>
              <a:buSzPts val="1400"/>
              <a:buChar char="○"/>
            </a:pPr>
            <a:r>
              <a:rPr lang="en-US" altLang="zh-CN" sz="1400" dirty="0"/>
              <a:t>Data Preprocessing and convert data format file 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2. To get related coefficient</a:t>
            </a:r>
          </a:p>
          <a:p>
            <a:pPr lvl="1" indent="-317500">
              <a:lnSpc>
                <a:spcPct val="150000"/>
              </a:lnSpc>
              <a:buSzPts val="1400"/>
              <a:buChar char="○"/>
            </a:pPr>
            <a:r>
              <a:rPr lang="en-US" altLang="zh-CN" sz="1400" dirty="0"/>
              <a:t>Calculate spearman correlation 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3. To get trend predictions</a:t>
            </a:r>
          </a:p>
          <a:p>
            <a:pPr lvl="1" indent="-317500">
              <a:lnSpc>
                <a:spcPct val="150000"/>
              </a:lnSpc>
              <a:buSzPts val="1400"/>
              <a:buChar char="○"/>
            </a:pPr>
            <a:r>
              <a:rPr lang="en-US" altLang="zh-CN" sz="1400" dirty="0"/>
              <a:t>The accuracy of training models should be higher than 80%</a:t>
            </a:r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AA0E4-D996-2244-A564-CC020ABAD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242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59CE8-102F-3F4A-81C4-0905EA3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Workspace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FB518-7C23-3C46-BE7F-7347310E4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Code Language and Framework:</a:t>
            </a: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altLang="zh-CN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Spark, </a:t>
            </a:r>
            <a:r>
              <a:rPr lang="en-US" altLang="zh-CN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r>
              <a:rPr lang="en-US" altLang="zh-CN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altLang="zh-CN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Repo Link</a:t>
            </a:r>
            <a:r>
              <a:rPr lang="en-US" altLang="zh-CN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zh-C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altLang="zh-CN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altLang="zh-C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CN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Essexwwz</a:t>
            </a:r>
            <a:r>
              <a:rPr lang="en-US" altLang="zh-C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/heart-health-indicator</a:t>
            </a:r>
            <a:endParaRPr lang="en-US" altLang="zh-CN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64C02-2015-F34A-9968-B52B31D69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63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2DC2-053D-8949-B560-674678D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8DA41-32C4-7F44-9278-3F9FAC58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hlinkClick r:id="rId2"/>
              </a:rPr>
              <a:t>https://stackoverflow.com/questions/45992227/scala-spark-converting-zero-inflated-data-in-dataframe-to-libsvm?rq=1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hlinkClick r:id="rId3"/>
              </a:rPr>
              <a:t>https://spark.apache.org/docs/latest/mllib-linear-methods.html#classification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spark.apache.org</a:t>
            </a:r>
            <a:r>
              <a:rPr kumimoji="1" lang="en-US" altLang="zh-CN" dirty="0"/>
              <a:t>/docs/latest/</a:t>
            </a:r>
            <a:r>
              <a:rPr kumimoji="1" lang="en-US" altLang="zh-CN" dirty="0" err="1"/>
              <a:t>ml-classification-regression.html#logistic-regression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59D52-E0EB-F547-B29D-67D859B8D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07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0E21-7F1A-1649-B5FF-AECFB20D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Data sources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FD748-3CBA-9043-987F-205EC7D65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434343"/>
                </a:solidFill>
              </a:rPr>
              <a:t>Dataset: </a:t>
            </a:r>
            <a:r>
              <a:rPr lang="en-US" altLang="zh-CN" sz="1600" u="sng" dirty="0">
                <a:solidFill>
                  <a:srgbClr val="434343"/>
                </a:solidFill>
                <a:hlinkClick r:id="rId2"/>
              </a:rPr>
              <a:t>https://www.kaggle.com/alexteboul/heart-disease-health-indicators-dataset</a:t>
            </a:r>
            <a:r>
              <a:rPr lang="en-US" altLang="zh-CN" sz="1600" u="sng" dirty="0">
                <a:solidFill>
                  <a:srgbClr val="434343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434343"/>
                </a:solidFill>
              </a:rPr>
              <a:t>Dataset for heart health indicators, contains of one data file:</a:t>
            </a:r>
          </a:p>
          <a:p>
            <a:pPr lvl="0" indent="-330200">
              <a:spcBef>
                <a:spcPts val="1600"/>
              </a:spcBef>
              <a:buClr>
                <a:srgbClr val="434343"/>
              </a:buClr>
              <a:buSzPts val="1600"/>
              <a:buFont typeface="Nunito"/>
              <a:buChar char="●"/>
            </a:pPr>
            <a:r>
              <a:rPr lang="en-US" altLang="zh-CN" sz="1600" i="1" dirty="0">
                <a:solidFill>
                  <a:srgbClr val="434343"/>
                </a:solidFill>
              </a:rPr>
              <a:t>heart_disease_health_indicators_BRFSS2015.csv </a:t>
            </a:r>
            <a:r>
              <a:rPr lang="en-US" altLang="zh-CN" sz="1600" dirty="0">
                <a:solidFill>
                  <a:srgbClr val="434343"/>
                </a:solidFill>
              </a:rPr>
              <a:t>contains 22 columns and 250k rows of heart health indicators.</a:t>
            </a:r>
          </a:p>
          <a:p>
            <a:pPr marL="0" lvl="0" indent="0">
              <a:spcBef>
                <a:spcPts val="2700"/>
              </a:spcBef>
              <a:buNone/>
            </a:pPr>
            <a:r>
              <a:rPr lang="en-US" altLang="zh-CN" sz="1600" dirty="0">
                <a:solidFill>
                  <a:srgbClr val="434343"/>
                </a:solidFill>
              </a:rPr>
              <a:t>Significant features: </a:t>
            </a:r>
            <a:r>
              <a:rPr lang="en-US" altLang="zh-CN" sz="1600" dirty="0" err="1">
                <a:solidFill>
                  <a:srgbClr val="434343"/>
                </a:solidFill>
              </a:rPr>
              <a:t>heartdisease</a:t>
            </a:r>
            <a:r>
              <a:rPr lang="en-US" altLang="zh-CN" sz="1600" dirty="0">
                <a:solidFill>
                  <a:srgbClr val="434343"/>
                </a:solidFill>
              </a:rPr>
              <a:t>, </a:t>
            </a:r>
            <a:r>
              <a:rPr lang="en-US" altLang="zh-CN" sz="1600" dirty="0" err="1">
                <a:solidFill>
                  <a:srgbClr val="434343"/>
                </a:solidFill>
              </a:rPr>
              <a:t>HighBP</a:t>
            </a:r>
            <a:r>
              <a:rPr lang="en-US" altLang="zh-CN" sz="1600" dirty="0">
                <a:solidFill>
                  <a:srgbClr val="434343"/>
                </a:solidFill>
              </a:rPr>
              <a:t>, </a:t>
            </a:r>
            <a:r>
              <a:rPr lang="en-US" altLang="zh-CN" sz="1600" dirty="0" err="1">
                <a:solidFill>
                  <a:srgbClr val="434343"/>
                </a:solidFill>
              </a:rPr>
              <a:t>HighChol</a:t>
            </a:r>
            <a:r>
              <a:rPr lang="en-US" altLang="zh-CN" sz="1600" dirty="0">
                <a:solidFill>
                  <a:srgbClr val="434343"/>
                </a:solidFill>
              </a:rPr>
              <a:t>, BMI, Smoker, Stroke, Diabetes, </a:t>
            </a:r>
            <a:r>
              <a:rPr lang="en-US" altLang="zh-CN" sz="1600" dirty="0" err="1">
                <a:solidFill>
                  <a:srgbClr val="434343"/>
                </a:solidFill>
              </a:rPr>
              <a:t>PhysActivity</a:t>
            </a:r>
            <a:r>
              <a:rPr lang="en-US" altLang="zh-CN" sz="1600" dirty="0">
                <a:solidFill>
                  <a:srgbClr val="434343"/>
                </a:solidFill>
              </a:rPr>
              <a:t>, Fruits and etc. </a:t>
            </a: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891DB-D007-744C-8CCA-265472C0F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128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0058-539B-254A-8564-A3DAD97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Goals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C4C95-ED5A-7249-8349-8617456BB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Analyze heart health indicator data to understand the correlation with heart disease, symptoms and  other factors like living habits.</a:t>
            </a:r>
          </a:p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Make a logistic regression model to meet the data</a:t>
            </a:r>
          </a:p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Results for all the information is comprehensible </a:t>
            </a: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41FD7-4FE0-6443-A296-40C7EA97D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37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4175-BB4F-294A-82E2-5968D005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Use Cases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0B807-D1A2-9944-9A75-F5D08B0DB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Users can get indicators summarizations based on different factors. </a:t>
            </a:r>
          </a:p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Users can get health recommendation(diet, exercise, etc.)  to reduce the probability of coronary heart disease and myocardial infarction</a:t>
            </a:r>
          </a:p>
          <a:p>
            <a:pPr lvl="0" indent="-330200">
              <a:lnSpc>
                <a:spcPct val="20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600" dirty="0"/>
              <a:t>After inputting relevant factors, users can obtain the probability of heart disease in this case</a:t>
            </a: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8FAFE-5E62-1147-9A75-326B29427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83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6B09-69B1-BF48-BEF6-A15E81B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Methodology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127B0-14CE-FC47-9F55-61F076D09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Data Preprocessing &amp; Visualization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Explore and clean the dataset using Spark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Analyze the features and show the diagrams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Spark 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Correlation analysis and logistic regression will be completed on spark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Logistic Regression Model (cont.)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Use and logistic regression model to predict heart disease possibility based on other features</a:t>
            </a:r>
          </a:p>
          <a:p>
            <a:pPr marL="10160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361D0-5A9B-DC4E-9492-C042488B2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2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EBA6-C577-A54A-B33D-D9A82038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82432"/>
            <a:ext cx="6996600" cy="715800"/>
          </a:xfrm>
        </p:spPr>
        <p:txBody>
          <a:bodyPr/>
          <a:lstStyle/>
          <a:p>
            <a:r>
              <a:rPr lang="en" altLang="zh-CN" dirty="0"/>
              <a:t>Progress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ADA03-AACD-4E41-87D3-D6C63CA0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1126936"/>
            <a:ext cx="6996600" cy="1922100"/>
          </a:xfrm>
        </p:spPr>
        <p:txBody>
          <a:bodyPr/>
          <a:lstStyle/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Nov 8 – Nov 14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Define the scope and framework of the project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Data Preprocessing &amp; Visualization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Nov 15 – Nov 21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Build models and train data, using Spark SQL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Nov 22 – Nov 28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Evaluate and optimize model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Build User Interface with Play framework</a:t>
            </a:r>
          </a:p>
          <a:p>
            <a:pPr lvl="0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altLang="zh-CN" sz="1200" dirty="0"/>
              <a:t>Nov 29- Dec 5</a:t>
            </a:r>
          </a:p>
          <a:p>
            <a:pPr lvl="1" indent="-311150">
              <a:lnSpc>
                <a:spcPct val="150000"/>
              </a:lnSpc>
              <a:buSzPts val="1300"/>
              <a:buChar char="○"/>
            </a:pPr>
            <a:r>
              <a:rPr lang="en-US" altLang="zh-CN" sz="1200" dirty="0"/>
              <a:t>Complete report and prepare for final presentation</a:t>
            </a:r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CD580-6387-DA42-8B62-350460CB7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1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PROCESS</a:t>
            </a:r>
            <a:r>
              <a:rPr lang="en" dirty="0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Acquisition and Preprocessing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M</a:t>
            </a:r>
            <a:r>
              <a:rPr lang="en-US" altLang="zh-C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odel</a:t>
            </a:r>
            <a:r>
              <a:rPr lang="zh-CN" alt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lang="zh-CN" alt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Data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and Predict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CN" dirty="0">
                <a:latin typeface="Source Sans Pro"/>
                <a:ea typeface="Source Sans Pro"/>
                <a:cs typeface="Source Sans Pro"/>
                <a:sym typeface="Source Sans Pro"/>
              </a:rPr>
              <a:t>Data Acquisition and Preprocessing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1056</Words>
  <Application>Microsoft Macintosh PowerPoint</Application>
  <PresentationFormat>全屏显示(16:9)</PresentationFormat>
  <Paragraphs>139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Oswald</vt:lpstr>
      <vt:lpstr>Source Sans Pro</vt:lpstr>
      <vt:lpstr>Arial</vt:lpstr>
      <vt:lpstr>Wingdings</vt:lpstr>
      <vt:lpstr>Nunito</vt:lpstr>
      <vt:lpstr>Quince template</vt:lpstr>
      <vt:lpstr>Heart Disease Indicators Analysis </vt:lpstr>
      <vt:lpstr>Overview</vt:lpstr>
      <vt:lpstr>Data sources</vt:lpstr>
      <vt:lpstr>Goals</vt:lpstr>
      <vt:lpstr>Use Cases</vt:lpstr>
      <vt:lpstr>Methodology</vt:lpstr>
      <vt:lpstr>Progress</vt:lpstr>
      <vt:lpstr>OUR PROCESS IS EASY</vt:lpstr>
      <vt:lpstr>Data Acquisition and Preprocessing</vt:lpstr>
      <vt:lpstr>Read csv file using Spark SQL</vt:lpstr>
      <vt:lpstr>Statistic Corr File</vt:lpstr>
      <vt:lpstr>Prioritize Data</vt:lpstr>
      <vt:lpstr>Convert Format and Save in Folder</vt:lpstr>
      <vt:lpstr>What is libsvm Format File</vt:lpstr>
      <vt:lpstr>Libsvm Example</vt:lpstr>
      <vt:lpstr>Libsvm Example</vt:lpstr>
      <vt:lpstr>Use of Libsvm Format File</vt:lpstr>
      <vt:lpstr>Build Model and Train Data</vt:lpstr>
      <vt:lpstr>Introduce Logistic Regression</vt:lpstr>
      <vt:lpstr>Training Set and Test Set</vt:lpstr>
      <vt:lpstr>Test and Predict</vt:lpstr>
      <vt:lpstr>Test The Model</vt:lpstr>
      <vt:lpstr>Diseases Logistic Regression Model Results</vt:lpstr>
      <vt:lpstr>Acceptance Criteria</vt:lpstr>
      <vt:lpstr>Workspace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Indicators Analysis </dc:title>
  <cp:lastModifiedBy>Xin Ma</cp:lastModifiedBy>
  <cp:revision>6</cp:revision>
  <dcterms:modified xsi:type="dcterms:W3CDTF">2021-12-11T22:29:55Z</dcterms:modified>
</cp:coreProperties>
</file>