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shaan Mahajan" initials="EM" lastIdx="1" clrIdx="0">
    <p:extLst>
      <p:ext uri="{19B8F6BF-5375-455C-9EA6-DF929625EA0E}">
        <p15:presenceInfo xmlns:p15="http://schemas.microsoft.com/office/powerpoint/2012/main" userId="fe97d935a50382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73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11ED-9563-3BB0-DBA2-0FA5BD6D0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074D75-DC3E-0C0A-8664-42F962CBF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CABEF5-2F6E-61D0-BAA6-97074F050D72}"/>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A6B21818-D4A1-24F2-B170-EAE147054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5F8EB-A73A-8ACF-B678-E9D3D3ECFC3C}"/>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382478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3D50-59AF-7FEA-2B5B-3DD91B513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FF52A-CDD6-DC1A-9DE0-C1085B544B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CDE9E-CCD5-0092-9481-E00C23243197}"/>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16584BEE-AA63-BC97-D604-DEFAA2E9B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2B3F1-655C-F6A6-F41D-00495C53AAC7}"/>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85777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D5FF1-D3DB-6285-38A1-C2C36DBAEE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E3940-1970-1102-CB65-CE8C67F72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279AE-1A11-B903-FBCD-382C9430B2F8}"/>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12E1039F-4F7B-0E46-16C4-B889923BE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17EA1-EF7C-A334-D3F9-27CD949A202E}"/>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107672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BF01-6B15-21B9-2C68-F6595D142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018499-58F3-1D5A-1C93-46E278986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AA742-2322-47F6-BFD5-AEF975F28207}"/>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80D39258-B74C-FB8D-07D7-98EEB2C48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D1288-7889-65BB-0478-765EA85595B0}"/>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50855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1611-6DE0-3751-DC30-64677721DB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4623A7-C1F1-FF88-1195-A4A0429AD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D867E-F624-8C34-0948-1B76E6F89ED3}"/>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C5047CCC-300C-5F30-3748-C8FE6FDB2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039D1-E8DD-8BED-EA0C-1C1F90006ED8}"/>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12301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32D8-B678-FA07-5261-9B65FCB6BD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24E09B-F237-E541-0530-1BC37516D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D2884F-21A6-E8AE-BEB2-96EAC812C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0FCF2-CCF2-3292-5E22-12D5BBFBCE57}"/>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6" name="Footer Placeholder 5">
            <a:extLst>
              <a:ext uri="{FF2B5EF4-FFF2-40B4-BE49-F238E27FC236}">
                <a16:creationId xmlns:a16="http://schemas.microsoft.com/office/drawing/2014/main" id="{CDBF0C1C-8E3B-F6A4-83A6-DEFB4F79D4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13F31-99F8-1C5F-DCC7-65E4BE7F3137}"/>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304380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B656-A02C-0EF5-F511-D49C560DC2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CF8C68-0F19-65A3-AFEE-72EB30949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010312-63F3-0A20-3F77-D7AB193F2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6C5229-8D46-9826-1BBE-21D0D1F17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2C171-62D0-DC7A-C768-9E6772A21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0777B1-20CC-1370-28CF-E7FB852FB3D5}"/>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8" name="Footer Placeholder 7">
            <a:extLst>
              <a:ext uri="{FF2B5EF4-FFF2-40B4-BE49-F238E27FC236}">
                <a16:creationId xmlns:a16="http://schemas.microsoft.com/office/drawing/2014/main" id="{AEB61A0B-CC41-BBAA-CB61-C0C3CD4676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99062F-B44F-5A38-85A2-C5B7CB93A232}"/>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33487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833D-4C3A-7B40-1E77-0B99AF6B50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0AE255-F622-B7A5-F534-2F1FC217CD96}"/>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4" name="Footer Placeholder 3">
            <a:extLst>
              <a:ext uri="{FF2B5EF4-FFF2-40B4-BE49-F238E27FC236}">
                <a16:creationId xmlns:a16="http://schemas.microsoft.com/office/drawing/2014/main" id="{997C4B5B-D44A-3B85-6AEF-4634D3C34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F5DBBD-B904-1DD1-5F76-4E65CAAD6DC7}"/>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168296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6536D-A6EE-B3BC-B59A-7F603C47747C}"/>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3" name="Footer Placeholder 2">
            <a:extLst>
              <a:ext uri="{FF2B5EF4-FFF2-40B4-BE49-F238E27FC236}">
                <a16:creationId xmlns:a16="http://schemas.microsoft.com/office/drawing/2014/main" id="{E5BE4A01-AE33-EE93-A287-5C6390758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5005C0-8F19-9102-13AA-88317C444173}"/>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237354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5FC9-CE9A-56DC-27F4-DB8C61944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B8AC76-A226-FA7B-5694-7B4DA7D5C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1703C7-59A7-9980-CF10-E7B0AF13E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5E24-EA5C-73E7-113D-F0859BC9AB79}"/>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6" name="Footer Placeholder 5">
            <a:extLst>
              <a:ext uri="{FF2B5EF4-FFF2-40B4-BE49-F238E27FC236}">
                <a16:creationId xmlns:a16="http://schemas.microsoft.com/office/drawing/2014/main" id="{9FD20338-C098-C29C-04FF-B2A064BEA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03A1E-563B-72D0-9BC0-6E70F6B3559F}"/>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398793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B513-B23E-B31A-D41E-6073A1D53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49C247-1906-950C-1B1B-DA4447683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0179FE-4908-175C-FCC5-5102D822D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E65CC-2687-900C-F33D-C5533FB7B583}"/>
              </a:ext>
            </a:extLst>
          </p:cNvPr>
          <p:cNvSpPr>
            <a:spLocks noGrp="1"/>
          </p:cNvSpPr>
          <p:nvPr>
            <p:ph type="dt" sz="half" idx="10"/>
          </p:nvPr>
        </p:nvSpPr>
        <p:spPr/>
        <p:txBody>
          <a:bodyPr/>
          <a:lstStyle/>
          <a:p>
            <a:fld id="{216A6C9B-404B-498E-B427-6865AB9A16D4}" type="datetimeFigureOut">
              <a:rPr lang="en-IN" smtClean="0"/>
              <a:t>15-09-2022</a:t>
            </a:fld>
            <a:endParaRPr lang="en-IN"/>
          </a:p>
        </p:txBody>
      </p:sp>
      <p:sp>
        <p:nvSpPr>
          <p:cNvPr id="6" name="Footer Placeholder 5">
            <a:extLst>
              <a:ext uri="{FF2B5EF4-FFF2-40B4-BE49-F238E27FC236}">
                <a16:creationId xmlns:a16="http://schemas.microsoft.com/office/drawing/2014/main" id="{31367D0C-9321-E1F4-5743-C7F20C1C4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1E61E-D1FE-FEB2-66AE-1DAEEF680DF5}"/>
              </a:ext>
            </a:extLst>
          </p:cNvPr>
          <p:cNvSpPr>
            <a:spLocks noGrp="1"/>
          </p:cNvSpPr>
          <p:nvPr>
            <p:ph type="sldNum" sz="quarter" idx="12"/>
          </p:nvPr>
        </p:nvSpPr>
        <p:spPr/>
        <p:txBody>
          <a:bodyPr/>
          <a:lstStyle/>
          <a:p>
            <a:fld id="{6E2C9ABE-3558-4062-826F-BB85C08F264A}" type="slidenum">
              <a:rPr lang="en-IN" smtClean="0"/>
              <a:t>‹#›</a:t>
            </a:fld>
            <a:endParaRPr lang="en-IN"/>
          </a:p>
        </p:txBody>
      </p:sp>
    </p:spTree>
    <p:extLst>
      <p:ext uri="{BB962C8B-B14F-4D97-AF65-F5344CB8AC3E}">
        <p14:creationId xmlns:p14="http://schemas.microsoft.com/office/powerpoint/2010/main" val="184806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6C89C-0CBA-04AD-4BCC-B9E04318E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EDAD7-3579-617B-FDAA-6B4700484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784A6-2F81-42C6-61FE-DAC973EB7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A6C9B-404B-498E-B427-6865AB9A16D4}" type="datetimeFigureOut">
              <a:rPr lang="en-IN" smtClean="0"/>
              <a:t>15-09-2022</a:t>
            </a:fld>
            <a:endParaRPr lang="en-IN"/>
          </a:p>
        </p:txBody>
      </p:sp>
      <p:sp>
        <p:nvSpPr>
          <p:cNvPr id="5" name="Footer Placeholder 4">
            <a:extLst>
              <a:ext uri="{FF2B5EF4-FFF2-40B4-BE49-F238E27FC236}">
                <a16:creationId xmlns:a16="http://schemas.microsoft.com/office/drawing/2014/main" id="{7D6034E2-781D-838E-815A-0102E5008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06FCB7-E79C-868D-5A3C-5EA6F78231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C9ABE-3558-4062-826F-BB85C08F264A}" type="slidenum">
              <a:rPr lang="en-IN" smtClean="0"/>
              <a:t>‹#›</a:t>
            </a:fld>
            <a:endParaRPr lang="en-IN"/>
          </a:p>
        </p:txBody>
      </p:sp>
    </p:spTree>
    <p:extLst>
      <p:ext uri="{BB962C8B-B14F-4D97-AF65-F5344CB8AC3E}">
        <p14:creationId xmlns:p14="http://schemas.microsoft.com/office/powerpoint/2010/main" val="69089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045E-2854-9B5A-3FA5-EBF4E938207D}"/>
              </a:ext>
            </a:extLst>
          </p:cNvPr>
          <p:cNvSpPr>
            <a:spLocks noGrp="1"/>
          </p:cNvSpPr>
          <p:nvPr>
            <p:ph type="ctrTitle"/>
          </p:nvPr>
        </p:nvSpPr>
        <p:spPr/>
        <p:txBody>
          <a:bodyPr>
            <a:normAutofit fontScale="90000"/>
          </a:bodyPr>
          <a:lstStyle/>
          <a:p>
            <a:r>
              <a:rPr lang="en-IN" dirty="0"/>
              <a:t>Global Canopy Height dataset with geological factors and tabular model fine tuned on this data</a:t>
            </a:r>
          </a:p>
        </p:txBody>
      </p:sp>
      <p:sp>
        <p:nvSpPr>
          <p:cNvPr id="3" name="Subtitle 2">
            <a:extLst>
              <a:ext uri="{FF2B5EF4-FFF2-40B4-BE49-F238E27FC236}">
                <a16:creationId xmlns:a16="http://schemas.microsoft.com/office/drawing/2014/main" id="{F5A99B59-ED8B-6227-DA4E-EB50E8A1A70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199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E0B1-C198-9543-412B-6F7FA64CE5F7}"/>
              </a:ext>
            </a:extLst>
          </p:cNvPr>
          <p:cNvSpPr>
            <a:spLocks noGrp="1"/>
          </p:cNvSpPr>
          <p:nvPr>
            <p:ph type="title"/>
          </p:nvPr>
        </p:nvSpPr>
        <p:spPr/>
        <p:txBody>
          <a:bodyPr/>
          <a:lstStyle/>
          <a:p>
            <a:r>
              <a:rPr lang="en-IN" dirty="0"/>
              <a:t>Introduction and Aim</a:t>
            </a:r>
          </a:p>
        </p:txBody>
      </p:sp>
      <p:sp>
        <p:nvSpPr>
          <p:cNvPr id="3" name="Content Placeholder 2">
            <a:extLst>
              <a:ext uri="{FF2B5EF4-FFF2-40B4-BE49-F238E27FC236}">
                <a16:creationId xmlns:a16="http://schemas.microsoft.com/office/drawing/2014/main" id="{25E6733B-5F80-374D-91EC-966D6CB30C53}"/>
              </a:ext>
            </a:extLst>
          </p:cNvPr>
          <p:cNvSpPr>
            <a:spLocks noGrp="1"/>
          </p:cNvSpPr>
          <p:nvPr>
            <p:ph idx="1"/>
          </p:nvPr>
        </p:nvSpPr>
        <p:spPr/>
        <p:txBody>
          <a:bodyPr/>
          <a:lstStyle/>
          <a:p>
            <a:r>
              <a:rPr lang="en-IN" dirty="0"/>
              <a:t>In this project we aim to create a global canopy height dataset and find correlations of it with other geological factors like min/max temperature, precipitation, evapotranspiration etc.</a:t>
            </a:r>
          </a:p>
          <a:p>
            <a:r>
              <a:rPr lang="en-IN" dirty="0"/>
              <a:t>With the help of this dataset we can fine tune a model , and with the help of this model we can predict canopy heights of previous years with the help of geological factors available. As no other reliable source of canopy height data is available.</a:t>
            </a:r>
          </a:p>
          <a:p>
            <a:r>
              <a:rPr lang="en-IN" dirty="0"/>
              <a:t>With canopy height data of previous years available we can observe trends and analyse the reasons for the trends.</a:t>
            </a:r>
          </a:p>
        </p:txBody>
      </p:sp>
    </p:spTree>
    <p:extLst>
      <p:ext uri="{BB962C8B-B14F-4D97-AF65-F5344CB8AC3E}">
        <p14:creationId xmlns:p14="http://schemas.microsoft.com/office/powerpoint/2010/main" val="141594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664C-C871-78EE-D7B9-9417BF55A566}"/>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4506BD4-18E1-28EC-A2F5-2871059C6318}"/>
              </a:ext>
            </a:extLst>
          </p:cNvPr>
          <p:cNvSpPr>
            <a:spLocks noGrp="1"/>
          </p:cNvSpPr>
          <p:nvPr>
            <p:ph idx="1"/>
          </p:nvPr>
        </p:nvSpPr>
        <p:spPr>
          <a:xfrm>
            <a:off x="838200" y="1432560"/>
            <a:ext cx="10515600" cy="5181599"/>
          </a:xfrm>
        </p:spPr>
        <p:txBody>
          <a:bodyPr>
            <a:normAutofit fontScale="92500" lnSpcReduction="10000"/>
          </a:bodyPr>
          <a:lstStyle/>
          <a:p>
            <a:r>
              <a:rPr lang="en-US" dirty="0"/>
              <a:t>Make the first ever time varying data of canopy height using GEDI scanner.</a:t>
            </a:r>
          </a:p>
          <a:p>
            <a:r>
              <a:rPr lang="en-US" dirty="0"/>
              <a:t> Estimating the carbon stored on land on global scale, thus helping us to accurately quantify the carbon dioxide being eaten by the land. This is a very important component for global carbon cycle and is a missing link in the climate change computations. </a:t>
            </a:r>
          </a:p>
          <a:p>
            <a:r>
              <a:rPr lang="en-US" dirty="0"/>
              <a:t> A second use of this data would be within the numerical weather prediction models to enable them in performing yield/crop forecasts. This is still absent in the present systems.</a:t>
            </a:r>
          </a:p>
          <a:p>
            <a:r>
              <a:rPr lang="en-US" dirty="0"/>
              <a:t> Such an algorithm enabling us to estimate crop heights will help in real time agricultural monitoring. For example, over a field if the farmers grow similar/same crops every year and for a particular year if we get an anomalously low crop height, the government can step in to help farmers of that region by artificial rain or offering them pesticides if their region is infected</a:t>
            </a:r>
          </a:p>
          <a:p>
            <a:endParaRPr lang="en-IN" dirty="0"/>
          </a:p>
        </p:txBody>
      </p:sp>
    </p:spTree>
    <p:extLst>
      <p:ext uri="{BB962C8B-B14F-4D97-AF65-F5344CB8AC3E}">
        <p14:creationId xmlns:p14="http://schemas.microsoft.com/office/powerpoint/2010/main" val="246022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99D9-5B34-8982-4362-92213679AC0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74251E9-4640-6C53-297E-4C552DFCC1EA}"/>
              </a:ext>
            </a:extLst>
          </p:cNvPr>
          <p:cNvSpPr>
            <a:spLocks noGrp="1"/>
          </p:cNvSpPr>
          <p:nvPr>
            <p:ph idx="1"/>
          </p:nvPr>
        </p:nvSpPr>
        <p:spPr/>
        <p:txBody>
          <a:bodyPr/>
          <a:lstStyle/>
          <a:p>
            <a:r>
              <a:rPr lang="en-US" dirty="0"/>
              <a:t>We processed the canopy height data of 2019-2020 made available by a research conducted by ETH Zurich scientist, gathered through LIDAR scanner and Sentinel images.</a:t>
            </a:r>
          </a:p>
          <a:p>
            <a:r>
              <a:rPr lang="en-US" dirty="0"/>
              <a:t>Then, combined it with terra climate dataset which contained min/max temp, evapotranspiration, precipitation etc. of the same time.</a:t>
            </a:r>
          </a:p>
          <a:p>
            <a:r>
              <a:rPr lang="en-US" dirty="0"/>
              <a:t>After the dataset was completed, </a:t>
            </a:r>
            <a:r>
              <a:rPr lang="en-US" dirty="0" err="1"/>
              <a:t>Autogluon</a:t>
            </a:r>
            <a:r>
              <a:rPr lang="en-US" dirty="0"/>
              <a:t> was used on the tabular dataset to obtain a weighted ensemble model.</a:t>
            </a:r>
          </a:p>
          <a:p>
            <a:pPr marL="0" indent="0">
              <a:buNone/>
            </a:pPr>
            <a:endParaRPr lang="en-IN" dirty="0"/>
          </a:p>
        </p:txBody>
      </p:sp>
    </p:spTree>
    <p:extLst>
      <p:ext uri="{BB962C8B-B14F-4D97-AF65-F5344CB8AC3E}">
        <p14:creationId xmlns:p14="http://schemas.microsoft.com/office/powerpoint/2010/main" val="165919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470C-08CF-E063-1522-A573C9FBEB60}"/>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8ABF9FCA-7F16-E255-E3CF-B2921D097A23}"/>
              </a:ext>
            </a:extLst>
          </p:cNvPr>
          <p:cNvSpPr>
            <a:spLocks noGrp="1"/>
          </p:cNvSpPr>
          <p:nvPr>
            <p:ph idx="1"/>
          </p:nvPr>
        </p:nvSpPr>
        <p:spPr/>
        <p:txBody>
          <a:bodyPr/>
          <a:lstStyle/>
          <a:p>
            <a:r>
              <a:rPr lang="en-IN" dirty="0"/>
              <a:t>Our model succeeded any past attempts on creating a robust model which could accurately predict canopy height with other geological factors.</a:t>
            </a:r>
          </a:p>
          <a:p>
            <a:r>
              <a:rPr lang="en-IN" dirty="0"/>
              <a:t>Scores on testing dataset:-</a:t>
            </a:r>
          </a:p>
          <a:p>
            <a:pPr marL="0" indent="0">
              <a:buNone/>
            </a:pPr>
            <a:r>
              <a:rPr lang="en-IN" dirty="0"/>
              <a:t>{'</a:t>
            </a:r>
            <a:r>
              <a:rPr lang="en-IN" dirty="0" err="1"/>
              <a:t>mean_absolute_error</a:t>
            </a:r>
            <a:r>
              <a:rPr lang="en-IN" dirty="0"/>
              <a:t>': -0.8935100460770993, </a:t>
            </a:r>
            <a:r>
              <a:rPr lang="en-IN" dirty="0">
                <a:solidFill>
                  <a:srgbClr val="0070C0"/>
                </a:solidFill>
              </a:rPr>
              <a:t>'</a:t>
            </a:r>
            <a:r>
              <a:rPr lang="en-IN" dirty="0" err="1">
                <a:solidFill>
                  <a:srgbClr val="0070C0"/>
                </a:solidFill>
              </a:rPr>
              <a:t>root_mean_squared_error</a:t>
            </a:r>
            <a:r>
              <a:rPr lang="en-IN" dirty="0">
                <a:solidFill>
                  <a:srgbClr val="0070C0"/>
                </a:solidFill>
              </a:rPr>
              <a:t>': -2.0250480183219848, </a:t>
            </a:r>
            <a:r>
              <a:rPr lang="en-IN" dirty="0"/>
              <a:t>'</a:t>
            </a:r>
            <a:r>
              <a:rPr lang="en-IN" dirty="0" err="1"/>
              <a:t>mean_squared_error</a:t>
            </a:r>
            <a:r>
              <a:rPr lang="en-IN" dirty="0"/>
              <a:t>': -4.100819476509797, 'r2': 0.9234912347835005, '</a:t>
            </a:r>
            <a:r>
              <a:rPr lang="en-IN" dirty="0" err="1"/>
              <a:t>pearsonr</a:t>
            </a:r>
            <a:r>
              <a:rPr lang="en-IN" dirty="0"/>
              <a:t>': 0.9609853669051123, '</a:t>
            </a:r>
            <a:r>
              <a:rPr lang="en-IN" dirty="0" err="1"/>
              <a:t>median_absolute_error</a:t>
            </a:r>
            <a:r>
              <a:rPr lang="en-IN" dirty="0"/>
              <a:t>': -8.709394023753703e-05}</a:t>
            </a:r>
          </a:p>
        </p:txBody>
      </p:sp>
    </p:spTree>
    <p:extLst>
      <p:ext uri="{BB962C8B-B14F-4D97-AF65-F5344CB8AC3E}">
        <p14:creationId xmlns:p14="http://schemas.microsoft.com/office/powerpoint/2010/main" val="287799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9457-C50F-4AAE-D2AF-D27BBB106342}"/>
              </a:ext>
            </a:extLst>
          </p:cNvPr>
          <p:cNvSpPr>
            <a:spLocks noGrp="1"/>
          </p:cNvSpPr>
          <p:nvPr>
            <p:ph type="title"/>
          </p:nvPr>
        </p:nvSpPr>
        <p:spPr/>
        <p:txBody>
          <a:bodyPr/>
          <a:lstStyle/>
          <a:p>
            <a:r>
              <a:rPr lang="en-IN" dirty="0"/>
              <a:t>Original					Predicted</a:t>
            </a:r>
          </a:p>
        </p:txBody>
      </p:sp>
      <p:pic>
        <p:nvPicPr>
          <p:cNvPr id="5" name="Content Placeholder 4">
            <a:extLst>
              <a:ext uri="{FF2B5EF4-FFF2-40B4-BE49-F238E27FC236}">
                <a16:creationId xmlns:a16="http://schemas.microsoft.com/office/drawing/2014/main" id="{184CECC0-CB61-9DE4-0490-8843FCBA4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21" y="1937385"/>
            <a:ext cx="5878199" cy="4351338"/>
          </a:xfrm>
        </p:spPr>
      </p:pic>
      <p:pic>
        <p:nvPicPr>
          <p:cNvPr id="7" name="Picture 6">
            <a:extLst>
              <a:ext uri="{FF2B5EF4-FFF2-40B4-BE49-F238E27FC236}">
                <a16:creationId xmlns:a16="http://schemas.microsoft.com/office/drawing/2014/main" id="{FF463005-9CAA-92DB-B0E7-79B4880F9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801" y="1937384"/>
            <a:ext cx="5878199" cy="4270375"/>
          </a:xfrm>
          <a:prstGeom prst="rect">
            <a:avLst/>
          </a:prstGeom>
        </p:spPr>
      </p:pic>
    </p:spTree>
    <p:extLst>
      <p:ext uri="{BB962C8B-B14F-4D97-AF65-F5344CB8AC3E}">
        <p14:creationId xmlns:p14="http://schemas.microsoft.com/office/powerpoint/2010/main" val="116282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Global Canopy Height dataset with geological factors and tabular model fine tuned on this data</vt:lpstr>
      <vt:lpstr>Introduction and Aim</vt:lpstr>
      <vt:lpstr>Motivation</vt:lpstr>
      <vt:lpstr>Methodology</vt:lpstr>
      <vt:lpstr>Results</vt:lpstr>
      <vt:lpstr>Original     Predicted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Canopy Height dataset with geological factors and tabular model fine tuned on this data</dc:title>
  <dc:creator>Esshaan Mahajan</dc:creator>
  <cp:lastModifiedBy>Esshaan Mahajan</cp:lastModifiedBy>
  <cp:revision>4</cp:revision>
  <dcterms:created xsi:type="dcterms:W3CDTF">2022-09-15T15:59:05Z</dcterms:created>
  <dcterms:modified xsi:type="dcterms:W3CDTF">2022-09-15T16:27:55Z</dcterms:modified>
</cp:coreProperties>
</file>