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8B"/>
    <a:srgbClr val="F3A447"/>
    <a:srgbClr val="FEFACE"/>
    <a:srgbClr val="E7B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C9D7F-4EA3-48D3-A6CC-91EBB0FA294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BB0A660-9E70-47A4-82C3-C80BE0500C9A}">
      <dgm:prSet phldrT="[Texte]" phldr="1"/>
      <dgm:spPr/>
      <dgm:t>
        <a:bodyPr/>
        <a:lstStyle/>
        <a:p>
          <a:endParaRPr lang="fr-FR" dirty="0"/>
        </a:p>
      </dgm:t>
    </dgm:pt>
    <dgm:pt modelId="{F334AE6E-6394-410F-A9C2-88C869A8816D}" type="sibTrans" cxnId="{23F062D2-3EAB-4E7D-944E-24B7B37C2418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fr-FR"/>
        </a:p>
      </dgm:t>
    </dgm:pt>
    <dgm:pt modelId="{79156669-CD48-4953-9D10-FED328A3C5AC}" type="parTrans" cxnId="{23F062D2-3EAB-4E7D-944E-24B7B37C2418}">
      <dgm:prSet/>
      <dgm:spPr/>
      <dgm:t>
        <a:bodyPr/>
        <a:lstStyle/>
        <a:p>
          <a:endParaRPr lang="fr-FR"/>
        </a:p>
      </dgm:t>
    </dgm:pt>
    <dgm:pt modelId="{C4A60F2B-3EF7-4477-A7CD-6DAE33EEA9A4}" type="pres">
      <dgm:prSet presAssocID="{80CC9D7F-4EA3-48D3-A6CC-91EBB0FA2942}" presName="Name0" presStyleCnt="0">
        <dgm:presLayoutVars>
          <dgm:chMax val="7"/>
          <dgm:chPref val="7"/>
          <dgm:dir/>
        </dgm:presLayoutVars>
      </dgm:prSet>
      <dgm:spPr/>
    </dgm:pt>
    <dgm:pt modelId="{DAA30DD2-7AB5-4CB8-B7E0-BD78A1B8826D}" type="pres">
      <dgm:prSet presAssocID="{80CC9D7F-4EA3-48D3-A6CC-91EBB0FA2942}" presName="Name1" presStyleCnt="0"/>
      <dgm:spPr/>
    </dgm:pt>
    <dgm:pt modelId="{7B471455-04BE-498F-876B-3479E459E3AB}" type="pres">
      <dgm:prSet presAssocID="{F334AE6E-6394-410F-A9C2-88C869A8816D}" presName="picture_1" presStyleCnt="0"/>
      <dgm:spPr/>
    </dgm:pt>
    <dgm:pt modelId="{534A5587-3390-4321-8867-42FDD57A3752}" type="pres">
      <dgm:prSet presAssocID="{F334AE6E-6394-410F-A9C2-88C869A8816D}" presName="pictureRepeatNode" presStyleLbl="alignImgPlace1" presStyleIdx="0" presStyleCnt="1" custScaleX="173326" custScaleY="181545" custLinFactNeighborX="-31295" custLinFactNeighborY="-2350"/>
      <dgm:spPr/>
      <dgm:t>
        <a:bodyPr/>
        <a:lstStyle/>
        <a:p>
          <a:endParaRPr lang="fr-FR"/>
        </a:p>
      </dgm:t>
    </dgm:pt>
    <dgm:pt modelId="{B42003BE-7E05-48BE-94A2-03D3BF9FF9F4}" type="pres">
      <dgm:prSet presAssocID="{6BB0A660-9E70-47A4-82C3-C80BE0500C9A}" presName="text_1" presStyleLbl="node1" presStyleIdx="0" presStyleCnt="0" custLinFactX="-100000" custLinFactY="100000" custLinFactNeighborX="-144770" custLinFactNeighborY="1139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2993A5-AAC1-49E9-A0F1-6E871D8C31CC}" type="presOf" srcId="{6BB0A660-9E70-47A4-82C3-C80BE0500C9A}" destId="{B42003BE-7E05-48BE-94A2-03D3BF9FF9F4}" srcOrd="0" destOrd="0" presId="urn:microsoft.com/office/officeart/2008/layout/CircularPictureCallout"/>
    <dgm:cxn modelId="{42708688-023D-4A50-B488-00FB52DD6EF4}" type="presOf" srcId="{F334AE6E-6394-410F-A9C2-88C869A8816D}" destId="{534A5587-3390-4321-8867-42FDD57A3752}" srcOrd="0" destOrd="0" presId="urn:microsoft.com/office/officeart/2008/layout/CircularPictureCallout"/>
    <dgm:cxn modelId="{23F062D2-3EAB-4E7D-944E-24B7B37C2418}" srcId="{80CC9D7F-4EA3-48D3-A6CC-91EBB0FA2942}" destId="{6BB0A660-9E70-47A4-82C3-C80BE0500C9A}" srcOrd="0" destOrd="0" parTransId="{79156669-CD48-4953-9D10-FED328A3C5AC}" sibTransId="{F334AE6E-6394-410F-A9C2-88C869A8816D}"/>
    <dgm:cxn modelId="{30BF0C18-03B6-4644-992A-806DF1872CDC}" type="presOf" srcId="{80CC9D7F-4EA3-48D3-A6CC-91EBB0FA2942}" destId="{C4A60F2B-3EF7-4477-A7CD-6DAE33EEA9A4}" srcOrd="0" destOrd="0" presId="urn:microsoft.com/office/officeart/2008/layout/CircularPictureCallout"/>
    <dgm:cxn modelId="{56F0C3F6-F855-483E-A879-44DDD884F886}" type="presParOf" srcId="{C4A60F2B-3EF7-4477-A7CD-6DAE33EEA9A4}" destId="{DAA30DD2-7AB5-4CB8-B7E0-BD78A1B8826D}" srcOrd="0" destOrd="0" presId="urn:microsoft.com/office/officeart/2008/layout/CircularPictureCallout"/>
    <dgm:cxn modelId="{38589076-3C33-4963-9DA2-DEFF333C1AB4}" type="presParOf" srcId="{DAA30DD2-7AB5-4CB8-B7E0-BD78A1B8826D}" destId="{7B471455-04BE-498F-876B-3479E459E3AB}" srcOrd="0" destOrd="0" presId="urn:microsoft.com/office/officeart/2008/layout/CircularPictureCallout"/>
    <dgm:cxn modelId="{E189644B-72BE-4E4C-A4D1-4D18082E6754}" type="presParOf" srcId="{7B471455-04BE-498F-876B-3479E459E3AB}" destId="{534A5587-3390-4321-8867-42FDD57A3752}" srcOrd="0" destOrd="0" presId="urn:microsoft.com/office/officeart/2008/layout/CircularPictureCallout"/>
    <dgm:cxn modelId="{EE76019E-B5D3-4A11-A7F8-377D58B64EB1}" type="presParOf" srcId="{DAA30DD2-7AB5-4CB8-B7E0-BD78A1B8826D}" destId="{B42003BE-7E05-48BE-94A2-03D3BF9FF9F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A5587-3390-4321-8867-42FDD57A3752}">
      <dsp:nvSpPr>
        <dsp:cNvPr id="0" name=""/>
        <dsp:cNvSpPr/>
      </dsp:nvSpPr>
      <dsp:spPr>
        <a:xfrm>
          <a:off x="0" y="706920"/>
          <a:ext cx="3047130" cy="31916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003BE-7E05-48BE-94A2-03D3BF9FF9F4}">
      <dsp:nvSpPr>
        <dsp:cNvPr id="0" name=""/>
        <dsp:cNvSpPr/>
      </dsp:nvSpPr>
      <dsp:spPr>
        <a:xfrm>
          <a:off x="0" y="3639894"/>
          <a:ext cx="1125142" cy="5801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000" kern="1200" dirty="0"/>
        </a:p>
      </dsp:txBody>
      <dsp:txXfrm>
        <a:off x="0" y="3639894"/>
        <a:ext cx="1125142" cy="58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AC85-48FC-461C-8EF5-29190DC29CF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8BC1-6398-4D93-A5DD-9C9855BA17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2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0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c620bbb03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c620bbb03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66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5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82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CD17-A066-4827-AF9E-5163F4BFED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19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1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siJunior/fastapi-intensive-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astapi-ej21.heroku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3;p12"/>
          <p:cNvGrpSpPr/>
          <p:nvPr/>
        </p:nvGrpSpPr>
        <p:grpSpPr>
          <a:xfrm>
            <a:off x="6449568" y="646176"/>
            <a:ext cx="5562003" cy="4731993"/>
            <a:chOff x="5122427" y="668001"/>
            <a:chExt cx="3841143" cy="3893303"/>
          </a:xfrm>
        </p:grpSpPr>
        <p:grpSp>
          <p:nvGrpSpPr>
            <p:cNvPr id="7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74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57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26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121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11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82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11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9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88135" y="2279779"/>
            <a:ext cx="6616800" cy="1888400"/>
          </a:xfrm>
        </p:spPr>
        <p:txBody>
          <a:bodyPr/>
          <a:lstStyle/>
          <a:p>
            <a:r>
              <a:rPr lang="en-GB" sz="7200" b="1" dirty="0" smtClean="0">
                <a:solidFill>
                  <a:srgbClr val="05998B"/>
                </a:solidFill>
                <a:latin typeface="Perpetua" panose="02020502060401020303" pitchFamily="18" charset="0"/>
              </a:rPr>
              <a:t>FastAPI</a:t>
            </a:r>
            <a:r>
              <a:rPr lang="en-GB" sz="7200" b="1" dirty="0" smtClean="0">
                <a:latin typeface="Perpetua" panose="02020502060401020303" pitchFamily="18" charset="0"/>
              </a:rPr>
              <a:t/>
            </a:r>
            <a:br>
              <a:rPr lang="en-GB" sz="7200" b="1" dirty="0" smtClean="0">
                <a:latin typeface="Perpetua" panose="02020502060401020303" pitchFamily="18" charset="0"/>
              </a:rPr>
            </a:br>
            <a:r>
              <a:rPr lang="en-GB" sz="3600" dirty="0">
                <a:latin typeface="Perpetua" panose="02020502060401020303" pitchFamily="18" charset="0"/>
              </a:rPr>
              <a:t>P</a:t>
            </a:r>
            <a:r>
              <a:rPr lang="en-GB" sz="3600" dirty="0" smtClean="0">
                <a:latin typeface="Perpetua" panose="02020502060401020303" pitchFamily="18" charset="0"/>
              </a:rPr>
              <a:t>ython framework</a:t>
            </a:r>
            <a:endParaRPr lang="en-US" sz="3600" dirty="0">
              <a:latin typeface="Perpetua" panose="0202050206040102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6" y="2577064"/>
            <a:ext cx="1388555" cy="13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3;p34"/>
          <p:cNvSpPr txBox="1">
            <a:spLocks/>
          </p:cNvSpPr>
          <p:nvPr/>
        </p:nvSpPr>
        <p:spPr>
          <a:xfrm>
            <a:off x="2067938" y="2476375"/>
            <a:ext cx="7672337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6000" dirty="0" smtClean="0">
                <a:latin typeface="Perpetua" panose="02020502060401020303" pitchFamily="18" charset="0"/>
              </a:rPr>
              <a:t>Thanks for your </a:t>
            </a:r>
            <a:r>
              <a:rPr lang="en-US" sz="6000" dirty="0" smtClean="0">
                <a:latin typeface="Perpetua" panose="02020502060401020303" pitchFamily="18" charset="0"/>
              </a:rPr>
              <a:t>attention!</a:t>
            </a:r>
            <a:endParaRPr lang="en-US" sz="6000" dirty="0">
              <a:latin typeface="Perpetua" panose="02020502060401020303" pitchFamily="18" charset="0"/>
            </a:endParaRP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0F41DC3-A5CE-4ADC-AADC-09277AFE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12" flipH="1">
            <a:off x="4341439" y="3760000"/>
            <a:ext cx="900793" cy="900792"/>
          </a:xfrm>
          <a:prstGeom prst="rect">
            <a:avLst/>
          </a:prstGeom>
        </p:spPr>
      </p:pic>
      <p:pic>
        <p:nvPicPr>
          <p:cNvPr id="4" name="Picture 15">
            <a:extLst>
              <a:ext uri="{FF2B5EF4-FFF2-40B4-BE49-F238E27FC236}">
                <a16:creationId xmlns:a16="http://schemas.microsoft.com/office/drawing/2014/main" id="{2564B945-F537-41E5-9924-EFB6D1094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93" y="4338718"/>
            <a:ext cx="495300" cy="495300"/>
          </a:xfrm>
          <a:prstGeom prst="rect">
            <a:avLst/>
          </a:prstGeom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3E57D504-CF8C-4054-9F64-BB5D1D48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9881">
            <a:off x="6506639" y="3753970"/>
            <a:ext cx="900793" cy="900792"/>
          </a:xfrm>
          <a:prstGeom prst="rect">
            <a:avLst/>
          </a:prstGeom>
        </p:spPr>
      </p:pic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36F68968-1C56-4F39-8894-700DD2F61884}"/>
              </a:ext>
            </a:extLst>
          </p:cNvPr>
          <p:cNvCxnSpPr>
            <a:cxnSpLocks/>
          </p:cNvCxnSpPr>
          <p:nvPr/>
        </p:nvCxnSpPr>
        <p:spPr>
          <a:xfrm>
            <a:off x="4991611" y="4418457"/>
            <a:ext cx="554110" cy="419189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906B53C1-9898-45B6-B328-8AF5E5EE35EF}"/>
              </a:ext>
            </a:extLst>
          </p:cNvPr>
          <p:cNvCxnSpPr>
            <a:cxnSpLocks/>
          </p:cNvCxnSpPr>
          <p:nvPr/>
        </p:nvCxnSpPr>
        <p:spPr>
          <a:xfrm flipH="1">
            <a:off x="6299788" y="4418457"/>
            <a:ext cx="463503" cy="415561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4">
            <a:extLst>
              <a:ext uri="{FF2B5EF4-FFF2-40B4-BE49-F238E27FC236}">
                <a16:creationId xmlns:a16="http://schemas.microsoft.com/office/drawing/2014/main" id="{1FF043C7-6DAB-4A81-808A-D5AF90777129}"/>
              </a:ext>
            </a:extLst>
          </p:cNvPr>
          <p:cNvCxnSpPr/>
          <p:nvPr/>
        </p:nvCxnSpPr>
        <p:spPr>
          <a:xfrm flipH="1">
            <a:off x="5545721" y="4834018"/>
            <a:ext cx="785915" cy="0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C74682F9-BF34-483C-A636-5E91CD3CE31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00543" y="4834018"/>
            <a:ext cx="0" cy="532493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9">
            <a:extLst>
              <a:ext uri="{FF2B5EF4-FFF2-40B4-BE49-F238E27FC236}">
                <a16:creationId xmlns:a16="http://schemas.microsoft.com/office/drawing/2014/main" id="{99AC9BDF-6067-4DE5-9280-A55D27D124B1}"/>
              </a:ext>
            </a:extLst>
          </p:cNvPr>
          <p:cNvCxnSpPr>
            <a:cxnSpLocks/>
          </p:cNvCxnSpPr>
          <p:nvPr/>
        </p:nvCxnSpPr>
        <p:spPr>
          <a:xfrm flipV="1">
            <a:off x="5545721" y="5366511"/>
            <a:ext cx="354822" cy="169378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5F83D2EE-8F9D-4AF5-A8C0-E2D5590DC2F1}"/>
              </a:ext>
            </a:extLst>
          </p:cNvPr>
          <p:cNvCxnSpPr>
            <a:cxnSpLocks/>
          </p:cNvCxnSpPr>
          <p:nvPr/>
        </p:nvCxnSpPr>
        <p:spPr>
          <a:xfrm flipH="1" flipV="1">
            <a:off x="5900543" y="5381026"/>
            <a:ext cx="247650" cy="154864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C3F8AE17-274F-4F42-93A3-56F0A05BB46E}"/>
              </a:ext>
            </a:extLst>
          </p:cNvPr>
          <p:cNvCxnSpPr>
            <a:cxnSpLocks/>
          </p:cNvCxnSpPr>
          <p:nvPr/>
        </p:nvCxnSpPr>
        <p:spPr>
          <a:xfrm>
            <a:off x="5545721" y="5535889"/>
            <a:ext cx="107172" cy="363120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EAB5ADFE-582C-4765-B261-A24D303F6D9A}"/>
              </a:ext>
            </a:extLst>
          </p:cNvPr>
          <p:cNvCxnSpPr/>
          <p:nvPr/>
        </p:nvCxnSpPr>
        <p:spPr>
          <a:xfrm flipH="1" flipV="1">
            <a:off x="6148193" y="5535889"/>
            <a:ext cx="151593" cy="363120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 smtClean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385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7486055" y="953394"/>
            <a:ext cx="4474832" cy="5105395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335786" y="2103487"/>
            <a:ext cx="6952545" cy="4938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000" b="1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Questions?</a:t>
            </a:r>
          </a:p>
          <a:p>
            <a:pPr marL="0" indent="0">
              <a:spcBef>
                <a:spcPts val="800"/>
              </a:spcBef>
              <a:buNone/>
            </a:pPr>
            <a:endParaRPr lang="en" sz="4000" b="1" dirty="0">
              <a:solidFill>
                <a:schemeClr val="accent2">
                  <a:lumMod val="50000"/>
                </a:schemeClr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800"/>
              </a:spcBef>
              <a:buNone/>
            </a:pPr>
            <a:endParaRPr sz="4000" b="1" dirty="0">
              <a:solidFill>
                <a:schemeClr val="accent2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2400" dirty="0" smtClean="0"/>
              <a:t>Find </a:t>
            </a:r>
            <a:r>
              <a:rPr lang="en-GB" sz="2400" smtClean="0"/>
              <a:t>this demo</a:t>
            </a:r>
            <a:r>
              <a:rPr lang="en" smtClean="0"/>
              <a:t>: </a:t>
            </a:r>
            <a:endParaRPr dirty="0"/>
          </a:p>
          <a:p>
            <a:pPr marL="609585" indent="-457189">
              <a:spcBef>
                <a:spcPts val="800"/>
              </a:spcBef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https://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github.com/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EssiJunior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fastapi-intensive-formation</a:t>
            </a:r>
            <a:endParaRPr lang="en-GB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09585" indent="-457189">
              <a:spcBef>
                <a:spcPts val="800"/>
              </a:spcBef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https://fastapi-ej21.herokuapp.com</a:t>
            </a:r>
            <a:endParaRPr lang="en-GB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09585" indent="-457189">
              <a:spcBef>
                <a:spcPts val="800"/>
              </a:spcBef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609585" indent="-457189">
              <a:spcBef>
                <a:spcPts val="800"/>
              </a:spcBef>
            </a:pPr>
            <a:endParaRPr lang="en-GB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98747" y="1427274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Perpetua" panose="02020502060401020303" pitchFamily="18" charset="0"/>
              </a:rPr>
              <a:t>HELLO!</a:t>
            </a:r>
            <a:endParaRPr sz="8000" dirty="0">
              <a:latin typeface="Perpetua" panose="02020502060401020303" pitchFamily="18" charset="0"/>
            </a:endParaRPr>
          </a:p>
        </p:txBody>
      </p:sp>
      <p:sp>
        <p:nvSpPr>
          <p:cNvPr id="5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98747" y="2245895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I am </a:t>
            </a:r>
            <a:r>
              <a:rPr lang="en-GB" sz="4000" b="1" dirty="0" smtClean="0">
                <a:solidFill>
                  <a:schemeClr val="accent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Essi Junior</a:t>
            </a:r>
            <a:endParaRPr sz="4000" b="1" dirty="0">
              <a:solidFill>
                <a:schemeClr val="accent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Perpetua" panose="02020502060401020303" pitchFamily="18" charset="0"/>
              </a:rPr>
              <a:t>I am here </a:t>
            </a:r>
            <a:r>
              <a:rPr lang="en" sz="2400" dirty="0" smtClean="0">
                <a:latin typeface="Perpetua" panose="02020502060401020303" pitchFamily="18" charset="0"/>
              </a:rPr>
              <a:t>to breifly present FastAPI.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latin typeface="Perpetua" panose="02020502060401020303" pitchFamily="18" charset="0"/>
              </a:rPr>
              <a:t>You </a:t>
            </a:r>
            <a:r>
              <a:rPr lang="en" sz="2400" dirty="0">
                <a:latin typeface="Perpetua" panose="02020502060401020303" pitchFamily="18" charset="0"/>
              </a:rPr>
              <a:t>can find me at </a:t>
            </a:r>
            <a:r>
              <a:rPr lang="en" sz="2400" dirty="0" smtClean="0">
                <a:latin typeface="Perpetua" panose="02020502060401020303" pitchFamily="18" charset="0"/>
              </a:rPr>
              <a:t>github@EssiJunior</a:t>
            </a:r>
            <a:endParaRPr sz="4000" b="1" dirty="0">
              <a:latin typeface="Perpetua" panose="02020502060401020303" pitchFamily="18" charset="0"/>
            </a:endParaRPr>
          </a:p>
        </p:txBody>
      </p:sp>
      <p:graphicFrame>
        <p:nvGraphicFramePr>
          <p:cNvPr id="45" name="Diagramme 44"/>
          <p:cNvGraphicFramePr/>
          <p:nvPr>
            <p:extLst>
              <p:ext uri="{D42A27DB-BD31-4B8C-83A1-F6EECF244321}">
                <p14:modId xmlns:p14="http://schemas.microsoft.com/office/powerpoint/2010/main" val="2408749833"/>
              </p:ext>
            </p:extLst>
          </p:nvPr>
        </p:nvGraphicFramePr>
        <p:xfrm>
          <a:off x="7406500" y="513369"/>
          <a:ext cx="3516069" cy="468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oogle Shape;1986;p31"/>
          <p:cNvGrpSpPr/>
          <p:nvPr/>
        </p:nvGrpSpPr>
        <p:grpSpPr>
          <a:xfrm>
            <a:off x="9880624" y="2069001"/>
            <a:ext cx="1041945" cy="2747812"/>
            <a:chOff x="2217389" y="2145281"/>
            <a:chExt cx="771754" cy="2035265"/>
          </a:xfrm>
        </p:grpSpPr>
        <p:sp>
          <p:nvSpPr>
            <p:cNvPr id="26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5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296;p39"/>
          <p:cNvSpPr/>
          <p:nvPr/>
        </p:nvSpPr>
        <p:spPr>
          <a:xfrm>
            <a:off x="0" y="3290552"/>
            <a:ext cx="12192000" cy="1769066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97;p39"/>
          <p:cNvSpPr/>
          <p:nvPr/>
        </p:nvSpPr>
        <p:spPr>
          <a:xfrm>
            <a:off x="0" y="3290552"/>
            <a:ext cx="12192000" cy="1769066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2313;p39"/>
          <p:cNvGrpSpPr/>
          <p:nvPr/>
        </p:nvGrpSpPr>
        <p:grpSpPr>
          <a:xfrm>
            <a:off x="3731672" y="5229870"/>
            <a:ext cx="654322" cy="629613"/>
            <a:chOff x="2824664" y="3576300"/>
            <a:chExt cx="473400" cy="473400"/>
          </a:xfrm>
        </p:grpSpPr>
        <p:sp>
          <p:nvSpPr>
            <p:cNvPr id="46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8" name="Google Shape;2316;p39"/>
          <p:cNvSpPr txBox="1"/>
          <p:nvPr/>
        </p:nvSpPr>
        <p:spPr>
          <a:xfrm>
            <a:off x="1475232" y="1788438"/>
            <a:ext cx="2596896" cy="67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2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grpSp>
        <p:nvGrpSpPr>
          <p:cNvPr id="55" name="Google Shape;2301;p39"/>
          <p:cNvGrpSpPr/>
          <p:nvPr/>
        </p:nvGrpSpPr>
        <p:grpSpPr>
          <a:xfrm>
            <a:off x="2366460" y="2507994"/>
            <a:ext cx="608388" cy="620510"/>
            <a:chOff x="3814414" y="1703401"/>
            <a:chExt cx="473400" cy="473400"/>
          </a:xfrm>
        </p:grpSpPr>
        <p:sp>
          <p:nvSpPr>
            <p:cNvPr id="56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7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" name="Google Shape;2301;p39"/>
          <p:cNvGrpSpPr/>
          <p:nvPr/>
        </p:nvGrpSpPr>
        <p:grpSpPr>
          <a:xfrm>
            <a:off x="5106400" y="2483963"/>
            <a:ext cx="608388" cy="620510"/>
            <a:chOff x="3814414" y="1703401"/>
            <a:chExt cx="473400" cy="473400"/>
          </a:xfrm>
        </p:grpSpPr>
        <p:sp>
          <p:nvSpPr>
            <p:cNvPr id="59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0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7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2" name="Google Shape;2313;p39"/>
          <p:cNvGrpSpPr/>
          <p:nvPr/>
        </p:nvGrpSpPr>
        <p:grpSpPr>
          <a:xfrm>
            <a:off x="6450173" y="5233017"/>
            <a:ext cx="654322" cy="629613"/>
            <a:chOff x="2824664" y="3576300"/>
            <a:chExt cx="473400" cy="473400"/>
          </a:xfrm>
        </p:grpSpPr>
        <p:sp>
          <p:nvSpPr>
            <p:cNvPr id="63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" name="Google Shape;2301;p39"/>
          <p:cNvGrpSpPr/>
          <p:nvPr/>
        </p:nvGrpSpPr>
        <p:grpSpPr>
          <a:xfrm>
            <a:off x="7843310" y="2502820"/>
            <a:ext cx="608388" cy="620510"/>
            <a:chOff x="3814414" y="1703401"/>
            <a:chExt cx="473400" cy="473400"/>
          </a:xfrm>
        </p:grpSpPr>
        <p:sp>
          <p:nvSpPr>
            <p:cNvPr id="66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7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" name="Google Shape;2313;p39"/>
          <p:cNvGrpSpPr/>
          <p:nvPr/>
        </p:nvGrpSpPr>
        <p:grpSpPr>
          <a:xfrm>
            <a:off x="9105301" y="5226850"/>
            <a:ext cx="654322" cy="629613"/>
            <a:chOff x="2824664" y="3576300"/>
            <a:chExt cx="473400" cy="473400"/>
          </a:xfrm>
        </p:grpSpPr>
        <p:sp>
          <p:nvSpPr>
            <p:cNvPr id="69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0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581990" y="1687763"/>
            <a:ext cx="2180359" cy="87505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What is </a:t>
            </a:r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 </a:t>
            </a:r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Web Application 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84486" y="5800217"/>
            <a:ext cx="2471852" cy="875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3A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Structure of a Web </a:t>
            </a:r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Application 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379816" y="1674899"/>
            <a:ext cx="2180359" cy="875054"/>
          </a:xfrm>
          <a:prstGeom prst="rect">
            <a:avLst/>
          </a:prstGeom>
          <a:solidFill>
            <a:srgbClr val="E7BC29"/>
          </a:solidFill>
          <a:ln>
            <a:solidFill>
              <a:srgbClr val="E7B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What is an </a:t>
            </a:r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API?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89319" y="5812160"/>
            <a:ext cx="2376028" cy="8750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What is a web API ?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57324" y="1684844"/>
            <a:ext cx="2180359" cy="875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FastAPI !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342281" y="5800217"/>
            <a:ext cx="2180359" cy="8750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Have a demo.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7" name="Titre 76"/>
          <p:cNvSpPr>
            <a:spLocks noGrp="1"/>
          </p:cNvSpPr>
          <p:nvPr>
            <p:ph type="title"/>
          </p:nvPr>
        </p:nvSpPr>
        <p:spPr>
          <a:xfrm>
            <a:off x="540135" y="782397"/>
            <a:ext cx="7521200" cy="659689"/>
          </a:xfrm>
        </p:spPr>
        <p:txBody>
          <a:bodyPr/>
          <a:lstStyle/>
          <a:p>
            <a:r>
              <a:rPr lang="en-GB" sz="5400" b="1" dirty="0" smtClean="0">
                <a:latin typeface="Perpetua" panose="02020502060401020303" pitchFamily="18" charset="0"/>
              </a:rPr>
              <a:t>Roadmap</a:t>
            </a:r>
            <a:endParaRPr lang="en-US" sz="54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6" name="Google Shape;203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6109608" y="1700847"/>
            <a:ext cx="4707400" cy="2990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accent2"/>
                </a:solidFill>
              </a:rPr>
              <a:pPr/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5435535" y="1505202"/>
            <a:ext cx="6056273" cy="3548299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3" name="Google Shape;2043;p33"/>
          <p:cNvSpPr txBox="1">
            <a:spLocks noGrp="1"/>
          </p:cNvSpPr>
          <p:nvPr>
            <p:ph type="body" idx="4294967295"/>
          </p:nvPr>
        </p:nvSpPr>
        <p:spPr>
          <a:xfrm>
            <a:off x="335669" y="944394"/>
            <a:ext cx="5099866" cy="51859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6600" b="1" dirty="0" smtClean="0">
                <a:solidFill>
                  <a:schemeClr val="lt1"/>
                </a:solidFill>
                <a:latin typeface="Perpetua" panose="02020502060401020303" pitchFamily="18" charset="0"/>
                <a:ea typeface="Raleway Thin"/>
                <a:cs typeface="Raleway Thin"/>
                <a:sym typeface="Raleway Thin"/>
              </a:rPr>
              <a:t>Web </a:t>
            </a:r>
            <a:r>
              <a:rPr lang="en-GB" sz="6600" b="1" u="sng" dirty="0" smtClean="0">
                <a:solidFill>
                  <a:schemeClr val="lt1"/>
                </a:solidFill>
                <a:latin typeface="Perpetua" panose="02020502060401020303" pitchFamily="18" charset="0"/>
                <a:ea typeface="Raleway Thin"/>
                <a:cs typeface="Raleway Thin"/>
                <a:sym typeface="Raleway Thin"/>
              </a:rPr>
              <a:t>Application</a:t>
            </a:r>
            <a:endParaRPr sz="6600" b="1" u="sng" dirty="0">
              <a:solidFill>
                <a:schemeClr val="lt1"/>
              </a:solidFill>
              <a:latin typeface="Perpetua" panose="02020502060401020303" pitchFamily="18" charset="0"/>
              <a:ea typeface="Raleway Thin"/>
              <a:cs typeface="Raleway Thin"/>
              <a:sym typeface="Raleway Thin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It is an online accessible application that runs with the use of a web browser.</a:t>
            </a:r>
            <a:endParaRPr lang="en" sz="3200" dirty="0">
              <a:solidFill>
                <a:schemeClr val="lt1"/>
              </a:solidFill>
              <a:latin typeface="Perpetua" panose="02020502060401020303" pitchFamily="18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Example: Udemy, Medium… </a:t>
            </a:r>
          </a:p>
          <a:p>
            <a:pPr marL="0" indent="0">
              <a:spcBef>
                <a:spcPts val="800"/>
              </a:spcBef>
              <a:buNone/>
            </a:pPr>
            <a:endParaRPr sz="3200" dirty="0">
              <a:solidFill>
                <a:schemeClr val="lt1"/>
              </a:solidFill>
              <a:latin typeface="Perpetua" panose="02020502060401020303" pitchFamily="18" charset="0"/>
            </a:endParaRPr>
          </a:p>
        </p:txBody>
      </p:sp>
      <p:grpSp>
        <p:nvGrpSpPr>
          <p:cNvPr id="2044" name="Google Shape;2044;p33"/>
          <p:cNvGrpSpPr/>
          <p:nvPr/>
        </p:nvGrpSpPr>
        <p:grpSpPr>
          <a:xfrm>
            <a:off x="10377459" y="3617053"/>
            <a:ext cx="1618977" cy="2513333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0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23"/>
          <p:cNvSpPr/>
          <p:nvPr/>
        </p:nvSpPr>
        <p:spPr>
          <a:xfrm rot="10800000" flipH="1">
            <a:off x="3743682" y="2468213"/>
            <a:ext cx="3755091" cy="2483907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026;p23"/>
          <p:cNvGrpSpPr/>
          <p:nvPr/>
        </p:nvGrpSpPr>
        <p:grpSpPr>
          <a:xfrm>
            <a:off x="302035" y="2468213"/>
            <a:ext cx="3441647" cy="2493131"/>
            <a:chOff x="806530" y="2013875"/>
            <a:chExt cx="1944600" cy="1569600"/>
          </a:xfrm>
          <a:solidFill>
            <a:schemeClr val="accent1">
              <a:lumMod val="75000"/>
            </a:schemeClr>
          </a:solidFill>
        </p:grpSpPr>
        <p:sp>
          <p:nvSpPr>
            <p:cNvPr id="8" name="Google Shape;1027;p23"/>
            <p:cNvSpPr/>
            <p:nvPr/>
          </p:nvSpPr>
          <p:spPr>
            <a:xfrm>
              <a:off x="806530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;p23"/>
            <p:cNvSpPr txBox="1"/>
            <p:nvPr/>
          </p:nvSpPr>
          <p:spPr>
            <a:xfrm>
              <a:off x="832264" y="2084830"/>
              <a:ext cx="1451700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FFFFFF"/>
                  </a:solidFill>
                  <a:latin typeface="Perpetua" panose="02020502060401020303" pitchFamily="18" charset="0"/>
                  <a:ea typeface="Barlow"/>
                  <a:cs typeface="Barlow"/>
                  <a:sym typeface="Barlow"/>
                </a:rPr>
                <a:t>FRONT-END</a:t>
              </a:r>
              <a:endParaRPr sz="1100" dirty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" name="Google Shape;1029;p23"/>
            <p:cNvSpPr txBox="1"/>
            <p:nvPr/>
          </p:nvSpPr>
          <p:spPr>
            <a:xfrm>
              <a:off x="850745" y="2442790"/>
              <a:ext cx="1625576" cy="87253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 smtClean="0">
                  <a:solidFill>
                    <a:srgbClr val="FFFFFF"/>
                  </a:solidFill>
                  <a:latin typeface="Perpetua" panose="02020502060401020303" pitchFamily="18" charset="0"/>
                  <a:ea typeface="Barlow"/>
                  <a:cs typeface="Barlow"/>
                  <a:sym typeface="Barlow"/>
                </a:rPr>
                <a:t>Graphic User Interface (GUI), all the buttons, options, tools… that when used produces the service requested. These tools are usually organised in a beautifull manner. </a:t>
              </a:r>
              <a:endParaRPr sz="2800" dirty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2" name="Google Shape;1031;p23"/>
          <p:cNvSpPr/>
          <p:nvPr/>
        </p:nvSpPr>
        <p:spPr>
          <a:xfrm>
            <a:off x="7498773" y="2468213"/>
            <a:ext cx="4364043" cy="2483908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034;p23"/>
          <p:cNvGrpSpPr/>
          <p:nvPr/>
        </p:nvGrpSpPr>
        <p:grpSpPr>
          <a:xfrm>
            <a:off x="7371327" y="3556401"/>
            <a:ext cx="295999" cy="294651"/>
            <a:chOff x="4858109" y="2631368"/>
            <a:chExt cx="316442" cy="315000"/>
          </a:xfrm>
        </p:grpSpPr>
        <p:sp>
          <p:nvSpPr>
            <p:cNvPr id="16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">
                  <a:solidFill>
                    <a:schemeClr val="accent2">
                      <a:lumMod val="75000"/>
                    </a:schemeClr>
                  </a:solidFill>
                </a:rPr>
              </a:b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oogle Shape;1037;p23"/>
          <p:cNvGrpSpPr/>
          <p:nvPr/>
        </p:nvGrpSpPr>
        <p:grpSpPr>
          <a:xfrm>
            <a:off x="3589398" y="3556440"/>
            <a:ext cx="294612" cy="294612"/>
            <a:chOff x="3157188" y="909150"/>
            <a:chExt cx="470400" cy="470400"/>
          </a:xfrm>
        </p:grpSpPr>
        <p:sp>
          <p:nvSpPr>
            <p:cNvPr id="19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028;p23"/>
          <p:cNvSpPr txBox="1"/>
          <p:nvPr/>
        </p:nvSpPr>
        <p:spPr>
          <a:xfrm>
            <a:off x="4012258" y="2579085"/>
            <a:ext cx="2569289" cy="73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BACK-END</a:t>
            </a:r>
            <a:endParaRPr sz="1100" dirty="0">
              <a:solidFill>
                <a:srgbClr val="FFFFFF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22" name="Google Shape;1029;p23"/>
          <p:cNvSpPr txBox="1"/>
          <p:nvPr/>
        </p:nvSpPr>
        <p:spPr>
          <a:xfrm>
            <a:off x="4012258" y="3104258"/>
            <a:ext cx="2877023" cy="138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Execution of the tasks requested by the users when he/she selects an option or a tool on the GUI. It is the brain of a web application. </a:t>
            </a:r>
            <a:endParaRPr sz="2800" dirty="0">
              <a:solidFill>
                <a:srgbClr val="FFFFFF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23" name="Google Shape;1029;p23"/>
          <p:cNvSpPr txBox="1"/>
          <p:nvPr/>
        </p:nvSpPr>
        <p:spPr>
          <a:xfrm>
            <a:off x="7667326" y="2646375"/>
            <a:ext cx="4116112" cy="202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The combination of a nice FRONT-END and a well organised BACK-END results to an effective </a:t>
            </a:r>
            <a:r>
              <a:rPr lang="en" sz="3200" b="1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WEB APPLICATION</a:t>
            </a:r>
            <a:r>
              <a:rPr lang="en" sz="2400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. </a:t>
            </a:r>
            <a:endParaRPr sz="4000" dirty="0">
              <a:solidFill>
                <a:srgbClr val="FFFFFF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25" name="Titre 76"/>
          <p:cNvSpPr>
            <a:spLocks noGrp="1"/>
          </p:cNvSpPr>
          <p:nvPr>
            <p:ph type="title"/>
          </p:nvPr>
        </p:nvSpPr>
        <p:spPr>
          <a:xfrm>
            <a:off x="540135" y="782397"/>
            <a:ext cx="7521200" cy="659689"/>
          </a:xfrm>
        </p:spPr>
        <p:txBody>
          <a:bodyPr/>
          <a:lstStyle/>
          <a:p>
            <a:r>
              <a:rPr lang="en-GB" sz="5400" b="1" dirty="0" smtClean="0">
                <a:latin typeface="Perpetua" panose="02020502060401020303" pitchFamily="18" charset="0"/>
              </a:rPr>
              <a:t>Have a view on this!</a:t>
            </a:r>
            <a:endParaRPr lang="en-US" sz="54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6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887781" y="611765"/>
            <a:ext cx="5267416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600" dirty="0" smtClean="0">
                <a:solidFill>
                  <a:srgbClr val="00B050"/>
                </a:solidFill>
                <a:latin typeface="Perpetua" panose="02020502060401020303" pitchFamily="18" charset="0"/>
              </a:rPr>
              <a:t>API</a:t>
            </a:r>
            <a:br>
              <a:rPr lang="en" sz="9600" dirty="0" smtClean="0">
                <a:solidFill>
                  <a:srgbClr val="00B050"/>
                </a:solidFill>
                <a:latin typeface="Perpetua" panose="02020502060401020303" pitchFamily="18" charset="0"/>
              </a:rPr>
            </a:br>
            <a:r>
              <a:rPr lang="en" sz="3200" dirty="0" smtClean="0">
                <a:solidFill>
                  <a:srgbClr val="00B050"/>
                </a:solidFill>
                <a:latin typeface="Perpetua" panose="02020502060401020303" pitchFamily="18" charset="0"/>
              </a:rPr>
              <a:t>Application Programming Interface</a:t>
            </a:r>
            <a:endParaRPr sz="6000" dirty="0">
              <a:solidFill>
                <a:srgbClr val="00B050"/>
              </a:solidFill>
              <a:latin typeface="Perpetua" panose="02020502060401020303" pitchFamily="18" charset="0"/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915123" y="2229651"/>
            <a:ext cx="5157200" cy="32007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400" dirty="0" smtClean="0">
                <a:latin typeface="Perpetua" panose="02020502060401020303" pitchFamily="18" charset="0"/>
              </a:rPr>
              <a:t>It is a set of functions, procedures, definitions and protocols for intergrating application software.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 smtClean="0">
                <a:latin typeface="Perpetua" panose="02020502060401020303" pitchFamily="18" charset="0"/>
              </a:rPr>
              <a:t>An API provides services without us knowing how it is been provided.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" sz="2400" u="sng" dirty="0" smtClean="0">
                <a:latin typeface="Perpetua" panose="02020502060401020303" pitchFamily="18" charset="0"/>
              </a:rPr>
              <a:t>Examples of python built-in APIs</a:t>
            </a:r>
            <a:r>
              <a:rPr lang="en" sz="2400" dirty="0" smtClean="0">
                <a:latin typeface="Perpetua" panose="02020502060401020303" pitchFamily="18" charset="0"/>
              </a:rPr>
              <a:t>: round(), bin(), hex(), sqrt()…</a:t>
            </a:r>
            <a:endParaRPr sz="2400" dirty="0">
              <a:latin typeface="Perpetua" panose="02020502060401020303" pitchFamily="18" charset="0"/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6960041" y="832342"/>
            <a:ext cx="4571992" cy="5071109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4209;p48"/>
          <p:cNvGrpSpPr/>
          <p:nvPr/>
        </p:nvGrpSpPr>
        <p:grpSpPr>
          <a:xfrm>
            <a:off x="6973824" y="426720"/>
            <a:ext cx="4936081" cy="5365166"/>
            <a:chOff x="2183550" y="65875"/>
            <a:chExt cx="4483981" cy="4807045"/>
          </a:xfrm>
        </p:grpSpPr>
        <p:sp>
          <p:nvSpPr>
            <p:cNvPr id="101" name="Google Shape;4210;p4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4211;p4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212;p4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213;p4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214;p4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215;p4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216;p4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217;p4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218;p4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219;p4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220;p4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221;p4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222;p4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223;p4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224;p4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225;p4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226;p4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227;p4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28;p4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9;p4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0;p4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31;p4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4232;p4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59" name="Google Shape;4233;p4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70" name="Google Shape;4234;p4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4235;p4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4236;p4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3" name="Google Shape;4237;p4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38" name="Google Shape;4238;p4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4239;p4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4" name="Google Shape;4240;p4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4241;p4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4242;p4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4243;p4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4244;p4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4245;p4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4246;p4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4247;p4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4248;p4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4249;p4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4250;p4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4251;p4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4252;p4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4253;p4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4254;p4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4255;p4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4256;p4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4257;p4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4258;p4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4259;p4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4260;p4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4261;p4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4262;p4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4263;p4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4264;p4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4265;p4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266;p4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267;p4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268;p4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269;p4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4270;p4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4271;p4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272;p4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273;p4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4274;p4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4275;p4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4276;p4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4277;p4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4278;p4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4279;p4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280;p4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281;p4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282;p4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283;p4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284;p4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285;p4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286;p4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287;p4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288;p4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289;p4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290;p4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291;p4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292;p4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293;p4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294;p4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295;p4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296;p4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297;p4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298;p4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299;p4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300;p4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301;p4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302;p4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303;p4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" name="Google Shape;4304;p4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61" name="Google Shape;4305;p4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65" name="Google Shape;4306;p4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4307;p4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4308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4309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4310;p4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2" name="Google Shape;4311;p4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4312;p4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4313;p4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4" name="Google Shape;4314;p4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315;p4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316;p4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317;p4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18;p4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9;p4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320;p4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321;p4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322;p4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323;p4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324;p4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325;p4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326;p4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327;p4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328;p4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329;p4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330;p4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331;p4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332;p4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333;p4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334;p4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335;p4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336;p4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337;p4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338;p4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339;p4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340;p4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341;p4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342;p4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4343;p4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54" name="Google Shape;4344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345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346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347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348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Google Shape;741;p18"/>
          <p:cNvSpPr txBox="1">
            <a:spLocks/>
          </p:cNvSpPr>
          <p:nvPr/>
        </p:nvSpPr>
        <p:spPr>
          <a:xfrm>
            <a:off x="215579" y="426720"/>
            <a:ext cx="5828619" cy="13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9600" dirty="0" smtClean="0">
                <a:solidFill>
                  <a:srgbClr val="00B050"/>
                </a:solidFill>
                <a:latin typeface="Perpetua" panose="02020502060401020303" pitchFamily="18" charset="0"/>
              </a:rPr>
              <a:t>Web API</a:t>
            </a:r>
            <a:endParaRPr lang="en-US" sz="6000" dirty="0">
              <a:solidFill>
                <a:srgbClr val="00B050"/>
              </a:solidFill>
              <a:latin typeface="Perpetua" panose="02020502060401020303" pitchFamily="18" charset="0"/>
            </a:endParaRPr>
          </a:p>
        </p:txBody>
      </p:sp>
      <p:sp>
        <p:nvSpPr>
          <p:cNvPr id="241" name="Google Shape;742;p18"/>
          <p:cNvSpPr txBox="1">
            <a:spLocks/>
          </p:cNvSpPr>
          <p:nvPr/>
        </p:nvSpPr>
        <p:spPr>
          <a:xfrm>
            <a:off x="365760" y="1938529"/>
            <a:ext cx="5706563" cy="349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800"/>
              </a:spcBef>
              <a:buFont typeface="Barlow Light"/>
              <a:buNone/>
            </a:pPr>
            <a:r>
              <a:rPr lang="en-US" sz="2400" dirty="0" smtClean="0">
                <a:latin typeface="Perpetua" panose="02020502060401020303" pitchFamily="18" charset="0"/>
              </a:rPr>
              <a:t>It is an API that is accessible over the web(HTTP) protocol. They allow data to be sent between applications without any knowledge of how the other application works or </a:t>
            </a:r>
            <a:r>
              <a:rPr lang="en-US" sz="2400" smtClean="0">
                <a:latin typeface="Perpetua" panose="02020502060401020303" pitchFamily="18" charset="0"/>
              </a:rPr>
              <a:t>is built.</a:t>
            </a:r>
          </a:p>
          <a:p>
            <a:pPr marL="0" indent="0">
              <a:spcBef>
                <a:spcPts val="800"/>
              </a:spcBef>
              <a:buFont typeface="Barlow Light"/>
              <a:buNone/>
            </a:pPr>
            <a:endParaRPr lang="en-US" sz="2400" dirty="0" smtClean="0">
              <a:latin typeface="Perpetua" panose="02020502060401020303" pitchFamily="18" charset="0"/>
            </a:endParaRPr>
          </a:p>
          <a:p>
            <a:pPr marL="0" indent="0">
              <a:spcBef>
                <a:spcPts val="800"/>
              </a:spcBef>
              <a:buFont typeface="Barlow Light"/>
              <a:buNone/>
            </a:pPr>
            <a:r>
              <a:rPr lang="en-US" sz="2400" u="sng" dirty="0" smtClean="0">
                <a:latin typeface="Perpetua" panose="02020502060401020303" pitchFamily="18" charset="0"/>
              </a:rPr>
              <a:t>Example</a:t>
            </a:r>
            <a:r>
              <a:rPr lang="en-US" sz="2400" dirty="0" smtClean="0">
                <a:latin typeface="Perpetua" panose="02020502060401020303" pitchFamily="18" charset="0"/>
              </a:rPr>
              <a:t>: YouTube API, Google Map API, Twitter API...</a:t>
            </a:r>
            <a:endParaRPr lang="en-US" sz="2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0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3"/>
          <p:cNvSpPr txBox="1">
            <a:spLocks noGrp="1"/>
          </p:cNvSpPr>
          <p:nvPr>
            <p:ph type="title"/>
          </p:nvPr>
        </p:nvSpPr>
        <p:spPr>
          <a:xfrm>
            <a:off x="1303912" y="707412"/>
            <a:ext cx="7521200" cy="534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b="1" dirty="0" smtClean="0">
                <a:solidFill>
                  <a:srgbClr val="05998B"/>
                </a:solidFill>
                <a:latin typeface="Perpetua" panose="02020502060401020303" pitchFamily="18" charset="0"/>
              </a:rPr>
              <a:t>FastAPI</a:t>
            </a:r>
            <a:endParaRPr b="1" dirty="0">
              <a:solidFill>
                <a:srgbClr val="05998B"/>
              </a:solidFill>
              <a:latin typeface="Perpetua" panose="02020502060401020303" pitchFamily="18" charset="0"/>
            </a:endParaRPr>
          </a:p>
        </p:txBody>
      </p:sp>
      <p:sp>
        <p:nvSpPr>
          <p:cNvPr id="2392" name="Google Shape;2392;p4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2407" name="Google Shape;2407;p43"/>
          <p:cNvCxnSpPr/>
          <p:nvPr/>
        </p:nvCxnSpPr>
        <p:spPr>
          <a:xfrm>
            <a:off x="2491708" y="6182333"/>
            <a:ext cx="216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2" y="618695"/>
            <a:ext cx="727519" cy="727519"/>
          </a:xfrm>
          <a:prstGeom prst="rect">
            <a:avLst/>
          </a:prstGeom>
        </p:spPr>
      </p:pic>
      <p:sp>
        <p:nvSpPr>
          <p:cNvPr id="19" name="Google Shape;2391;p43"/>
          <p:cNvSpPr txBox="1">
            <a:spLocks/>
          </p:cNvSpPr>
          <p:nvPr/>
        </p:nvSpPr>
        <p:spPr>
          <a:xfrm>
            <a:off x="494631" y="1707453"/>
            <a:ext cx="11201499" cy="63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2800" dirty="0" smtClean="0">
                <a:solidFill>
                  <a:schemeClr val="tx1"/>
                </a:solidFill>
                <a:latin typeface="Perpetua" panose="02020502060401020303" pitchFamily="18" charset="0"/>
              </a:rPr>
              <a:t>It is a fast (high-performance), easy to learn, fast to code, web framework used to construct APIs with python language.</a:t>
            </a:r>
            <a:endParaRPr lang="en-US" sz="2800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  <p:grpSp>
        <p:nvGrpSpPr>
          <p:cNvPr id="20" name="Google Shape;5408;p50"/>
          <p:cNvGrpSpPr/>
          <p:nvPr/>
        </p:nvGrpSpPr>
        <p:grpSpPr>
          <a:xfrm rot="5400000">
            <a:off x="-478243" y="3606777"/>
            <a:ext cx="3795070" cy="1849327"/>
            <a:chOff x="2571250" y="5664711"/>
            <a:chExt cx="1439820" cy="594161"/>
          </a:xfrm>
        </p:grpSpPr>
        <p:sp>
          <p:nvSpPr>
            <p:cNvPr id="21" name="Google Shape;5409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410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411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12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13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14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15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16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17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18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19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20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21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422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423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424;p50"/>
            <p:cNvSpPr/>
            <p:nvPr/>
          </p:nvSpPr>
          <p:spPr>
            <a:xfrm>
              <a:off x="2585870" y="5680380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425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426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427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428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429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430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431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432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" name="Google Shape;2407;p43"/>
          <p:cNvCxnSpPr/>
          <p:nvPr/>
        </p:nvCxnSpPr>
        <p:spPr>
          <a:xfrm>
            <a:off x="2295186" y="5243361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7" name="Google Shape;2407;p43"/>
          <p:cNvCxnSpPr/>
          <p:nvPr/>
        </p:nvCxnSpPr>
        <p:spPr>
          <a:xfrm>
            <a:off x="2191135" y="4777757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" name="Google Shape;2407;p43"/>
          <p:cNvCxnSpPr/>
          <p:nvPr/>
        </p:nvCxnSpPr>
        <p:spPr>
          <a:xfrm>
            <a:off x="2191135" y="4283685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9" name="Google Shape;2407;p43"/>
          <p:cNvCxnSpPr/>
          <p:nvPr/>
        </p:nvCxnSpPr>
        <p:spPr>
          <a:xfrm>
            <a:off x="2405495" y="5709355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0" name="Google Shape;2407;p43"/>
          <p:cNvCxnSpPr/>
          <p:nvPr/>
        </p:nvCxnSpPr>
        <p:spPr>
          <a:xfrm>
            <a:off x="2343955" y="3345035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1" name="Google Shape;2407;p43"/>
          <p:cNvCxnSpPr/>
          <p:nvPr/>
        </p:nvCxnSpPr>
        <p:spPr>
          <a:xfrm>
            <a:off x="2491708" y="2867618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2" name="Google Shape;2407;p43"/>
          <p:cNvCxnSpPr/>
          <p:nvPr/>
        </p:nvCxnSpPr>
        <p:spPr>
          <a:xfrm>
            <a:off x="2236272" y="3788330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" name="Rectangle 52"/>
          <p:cNvSpPr/>
          <p:nvPr/>
        </p:nvSpPr>
        <p:spPr>
          <a:xfrm>
            <a:off x="4813172" y="2722034"/>
            <a:ext cx="4649385" cy="370173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DB management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45302" y="3145555"/>
            <a:ext cx="4649385" cy="370173"/>
          </a:xfrm>
          <a:prstGeom prst="rect">
            <a:avLst/>
          </a:prstGeom>
          <a:solidFill>
            <a:srgbClr val="B45F06"/>
          </a:solidFill>
          <a:ln>
            <a:solidFill>
              <a:srgbClr val="B45F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CRUD operations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02241" y="3581070"/>
            <a:ext cx="4649385" cy="370173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Authentication support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6122" y="4056593"/>
            <a:ext cx="4649385" cy="370173"/>
          </a:xfrm>
          <a:prstGeom prst="rect">
            <a:avLst/>
          </a:prstGeom>
          <a:solidFill>
            <a:srgbClr val="38761D"/>
          </a:solidFill>
          <a:ln>
            <a:solidFill>
              <a:srgbClr val="387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Schemas Validation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86123" y="4521319"/>
            <a:ext cx="4649385" cy="370173"/>
          </a:xfrm>
          <a:prstGeom prst="rect">
            <a:avLst/>
          </a:prstGeom>
          <a:solidFill>
            <a:srgbClr val="134F5C"/>
          </a:solidFill>
          <a:ln>
            <a:solidFill>
              <a:srgbClr val="134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CI/CD 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6665" y="5020310"/>
            <a:ext cx="4649385" cy="370173"/>
          </a:xfrm>
          <a:prstGeom prst="rect">
            <a:avLst/>
          </a:prstGeom>
          <a:solidFill>
            <a:srgbClr val="1155CC"/>
          </a:solidFill>
          <a:ln>
            <a:solidFill>
              <a:srgbClr val="115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Automatic documentation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34047" y="5516609"/>
            <a:ext cx="4649385" cy="370173"/>
          </a:xfrm>
          <a:prstGeom prst="rect">
            <a:avLst/>
          </a:prstGeom>
          <a:solidFill>
            <a:srgbClr val="351C75"/>
          </a:solidFill>
          <a:ln>
            <a:solidFill>
              <a:srgbClr val="351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Test support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19679" y="6006224"/>
            <a:ext cx="4649385" cy="370173"/>
          </a:xfrm>
          <a:prstGeom prst="rect">
            <a:avLst/>
          </a:prstGeom>
          <a:solidFill>
            <a:srgbClr val="741B47"/>
          </a:solidFill>
          <a:ln>
            <a:solidFill>
              <a:srgbClr val="741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Deployment support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7920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08;p15"/>
          <p:cNvGrpSpPr/>
          <p:nvPr/>
        </p:nvGrpSpPr>
        <p:grpSpPr>
          <a:xfrm>
            <a:off x="5950857" y="493486"/>
            <a:ext cx="5747657" cy="5921828"/>
            <a:chOff x="2270525" y="117216"/>
            <a:chExt cx="4650765" cy="4762722"/>
          </a:xfrm>
        </p:grpSpPr>
        <p:sp>
          <p:nvSpPr>
            <p:cNvPr id="3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Titre 1"/>
          <p:cNvSpPr txBox="1">
            <a:spLocks/>
          </p:cNvSpPr>
          <p:nvPr/>
        </p:nvSpPr>
        <p:spPr>
          <a:xfrm>
            <a:off x="53774" y="2473597"/>
            <a:ext cx="6474832" cy="1584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b="1" dirty="0" smtClean="0">
                <a:latin typeface="Perpetua" panose="02020502060401020303" pitchFamily="18" charset="0"/>
              </a:rPr>
              <a:t>I have talk for so long</a:t>
            </a:r>
            <a:r>
              <a:rPr lang="fr-FR" sz="4400" b="1" dirty="0" smtClean="0">
                <a:latin typeface="Perpetua" panose="02020502060401020303" pitchFamily="18" charset="0"/>
              </a:rPr>
              <a:t>, </a:t>
            </a:r>
          </a:p>
          <a:p>
            <a:r>
              <a:rPr lang="fr-FR" sz="4800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</a:rPr>
              <a:t>Have a view on a </a:t>
            </a:r>
            <a:r>
              <a:rPr lang="fr-FR" sz="4800" b="1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</a:rPr>
              <a:t>demo</a:t>
            </a:r>
            <a:endParaRPr lang="fr-FR" sz="6600" b="1" dirty="0">
              <a:solidFill>
                <a:srgbClr val="04B6DE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5437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337</Words>
  <Application>Microsoft Office PowerPoint</Application>
  <PresentationFormat>Grand écran</PresentationFormat>
  <Paragraphs>62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Barlow</vt:lpstr>
      <vt:lpstr>Barlow Light</vt:lpstr>
      <vt:lpstr>Calibri</vt:lpstr>
      <vt:lpstr>Perpetua</vt:lpstr>
      <vt:lpstr>Raleway</vt:lpstr>
      <vt:lpstr>Raleway Thin</vt:lpstr>
      <vt:lpstr>Gaoler template</vt:lpstr>
      <vt:lpstr>FastAPI Python framework</vt:lpstr>
      <vt:lpstr>HELLO!</vt:lpstr>
      <vt:lpstr>Roadmap</vt:lpstr>
      <vt:lpstr>Présentation PowerPoint</vt:lpstr>
      <vt:lpstr>Have a view on this!</vt:lpstr>
      <vt:lpstr>API Application Programming Interface</vt:lpstr>
      <vt:lpstr>Présentation PowerPoint</vt:lpstr>
      <vt:lpstr>FastAPI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  PYTHON FRAMEWORK</dc:title>
  <dc:creator>Essi Junior</dc:creator>
  <cp:lastModifiedBy>Essi Junior</cp:lastModifiedBy>
  <cp:revision>31</cp:revision>
  <dcterms:created xsi:type="dcterms:W3CDTF">2022-03-17T16:56:55Z</dcterms:created>
  <dcterms:modified xsi:type="dcterms:W3CDTF">2022-03-18T07:59:44Z</dcterms:modified>
</cp:coreProperties>
</file>