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2"/>
  </p:notesMasterIdLst>
  <p:sldIdLst>
    <p:sldId id="289" r:id="rId2"/>
    <p:sldId id="256" r:id="rId3"/>
    <p:sldId id="260" r:id="rId4"/>
    <p:sldId id="259" r:id="rId5"/>
    <p:sldId id="257" r:id="rId6"/>
    <p:sldId id="317" r:id="rId7"/>
    <p:sldId id="318" r:id="rId8"/>
    <p:sldId id="319" r:id="rId9"/>
    <p:sldId id="264" r:id="rId10"/>
    <p:sldId id="265" r:id="rId11"/>
    <p:sldId id="266" r:id="rId12"/>
    <p:sldId id="267" r:id="rId13"/>
    <p:sldId id="268" r:id="rId14"/>
    <p:sldId id="269" r:id="rId15"/>
    <p:sldId id="263" r:id="rId16"/>
    <p:sldId id="270" r:id="rId17"/>
    <p:sldId id="271" r:id="rId18"/>
    <p:sldId id="275" r:id="rId19"/>
    <p:sldId id="276" r:id="rId20"/>
    <p:sldId id="310" r:id="rId21"/>
    <p:sldId id="311" r:id="rId22"/>
    <p:sldId id="277" r:id="rId23"/>
    <p:sldId id="272" r:id="rId24"/>
    <p:sldId id="273" r:id="rId25"/>
    <p:sldId id="278" r:id="rId26"/>
    <p:sldId id="279" r:id="rId27"/>
    <p:sldId id="280" r:id="rId28"/>
    <p:sldId id="274" r:id="rId29"/>
    <p:sldId id="312" r:id="rId30"/>
    <p:sldId id="313" r:id="rId31"/>
    <p:sldId id="314" r:id="rId32"/>
    <p:sldId id="315" r:id="rId33"/>
    <p:sldId id="316" r:id="rId34"/>
    <p:sldId id="287" r:id="rId35"/>
    <p:sldId id="288" r:id="rId36"/>
    <p:sldId id="285" r:id="rId37"/>
    <p:sldId id="375" r:id="rId38"/>
    <p:sldId id="376" r:id="rId39"/>
    <p:sldId id="377" r:id="rId40"/>
    <p:sldId id="324" r:id="rId41"/>
    <p:sldId id="325" r:id="rId42"/>
    <p:sldId id="326" r:id="rId43"/>
    <p:sldId id="327" r:id="rId44"/>
    <p:sldId id="328" r:id="rId45"/>
    <p:sldId id="320" r:id="rId46"/>
    <p:sldId id="321" r:id="rId47"/>
    <p:sldId id="322" r:id="rId48"/>
    <p:sldId id="323" r:id="rId49"/>
    <p:sldId id="330" r:id="rId50"/>
    <p:sldId id="335" r:id="rId51"/>
    <p:sldId id="336" r:id="rId52"/>
    <p:sldId id="337" r:id="rId53"/>
    <p:sldId id="298" r:id="rId54"/>
    <p:sldId id="356" r:id="rId55"/>
    <p:sldId id="357" r:id="rId56"/>
    <p:sldId id="358" r:id="rId57"/>
    <p:sldId id="359" r:id="rId58"/>
    <p:sldId id="360" r:id="rId59"/>
    <p:sldId id="361" r:id="rId60"/>
    <p:sldId id="362" r:id="rId61"/>
    <p:sldId id="363" r:id="rId62"/>
    <p:sldId id="364" r:id="rId63"/>
    <p:sldId id="365" r:id="rId64"/>
    <p:sldId id="367" r:id="rId65"/>
    <p:sldId id="368" r:id="rId66"/>
    <p:sldId id="369" r:id="rId67"/>
    <p:sldId id="370" r:id="rId68"/>
    <p:sldId id="371" r:id="rId69"/>
    <p:sldId id="372" r:id="rId70"/>
    <p:sldId id="373" r:id="rId71"/>
  </p:sldIdLst>
  <p:sldSz cx="9144000" cy="6858000" type="screen4x3"/>
  <p:notesSz cx="6858000" cy="9144000"/>
  <p:defaultTextStyle>
    <a:defPPr>
      <a:defRPr lang="en-US"/>
    </a:defPPr>
    <a:lvl1pPr algn="l" rtl="0" eaLnBrk="0" fontAlgn="base" hangingPunct="0">
      <a:spcBef>
        <a:spcPct val="20000"/>
      </a:spcBef>
      <a:spcAft>
        <a:spcPct val="0"/>
      </a:spcAft>
      <a:buClr>
        <a:srgbClr val="99FF99"/>
      </a:buClr>
      <a:defRPr sz="2400" kern="1200">
        <a:solidFill>
          <a:srgbClr val="FFCC00"/>
        </a:solidFill>
        <a:latin typeface="Arial" panose="020B0604020202020204" pitchFamily="34" charset="0"/>
        <a:ea typeface="+mn-ea"/>
        <a:cs typeface="+mn-cs"/>
      </a:defRPr>
    </a:lvl1pPr>
    <a:lvl2pPr marL="457200" algn="l" rtl="0" eaLnBrk="0" fontAlgn="base" hangingPunct="0">
      <a:spcBef>
        <a:spcPct val="20000"/>
      </a:spcBef>
      <a:spcAft>
        <a:spcPct val="0"/>
      </a:spcAft>
      <a:buClr>
        <a:srgbClr val="99FF99"/>
      </a:buClr>
      <a:defRPr sz="2400" kern="1200">
        <a:solidFill>
          <a:srgbClr val="FFCC00"/>
        </a:solidFill>
        <a:latin typeface="Arial" panose="020B0604020202020204" pitchFamily="34" charset="0"/>
        <a:ea typeface="+mn-ea"/>
        <a:cs typeface="+mn-cs"/>
      </a:defRPr>
    </a:lvl2pPr>
    <a:lvl3pPr marL="914400" algn="l" rtl="0" eaLnBrk="0" fontAlgn="base" hangingPunct="0">
      <a:spcBef>
        <a:spcPct val="20000"/>
      </a:spcBef>
      <a:spcAft>
        <a:spcPct val="0"/>
      </a:spcAft>
      <a:buClr>
        <a:srgbClr val="99FF99"/>
      </a:buClr>
      <a:defRPr sz="2400" kern="1200">
        <a:solidFill>
          <a:srgbClr val="FFCC00"/>
        </a:solidFill>
        <a:latin typeface="Arial" panose="020B0604020202020204" pitchFamily="34" charset="0"/>
        <a:ea typeface="+mn-ea"/>
        <a:cs typeface="+mn-cs"/>
      </a:defRPr>
    </a:lvl3pPr>
    <a:lvl4pPr marL="1371600" algn="l" rtl="0" eaLnBrk="0" fontAlgn="base" hangingPunct="0">
      <a:spcBef>
        <a:spcPct val="20000"/>
      </a:spcBef>
      <a:spcAft>
        <a:spcPct val="0"/>
      </a:spcAft>
      <a:buClr>
        <a:srgbClr val="99FF99"/>
      </a:buClr>
      <a:defRPr sz="2400" kern="1200">
        <a:solidFill>
          <a:srgbClr val="FFCC00"/>
        </a:solidFill>
        <a:latin typeface="Arial" panose="020B0604020202020204" pitchFamily="34" charset="0"/>
        <a:ea typeface="+mn-ea"/>
        <a:cs typeface="+mn-cs"/>
      </a:defRPr>
    </a:lvl4pPr>
    <a:lvl5pPr marL="1828800" algn="l" rtl="0" eaLnBrk="0" fontAlgn="base" hangingPunct="0">
      <a:spcBef>
        <a:spcPct val="20000"/>
      </a:spcBef>
      <a:spcAft>
        <a:spcPct val="0"/>
      </a:spcAft>
      <a:buClr>
        <a:srgbClr val="99FF99"/>
      </a:buClr>
      <a:defRPr sz="2400" kern="1200">
        <a:solidFill>
          <a:srgbClr val="FFCC00"/>
        </a:solidFill>
        <a:latin typeface="Arial" panose="020B0604020202020204" pitchFamily="34" charset="0"/>
        <a:ea typeface="+mn-ea"/>
        <a:cs typeface="+mn-cs"/>
      </a:defRPr>
    </a:lvl5pPr>
    <a:lvl6pPr marL="2286000" algn="l" defTabSz="914400" rtl="0" eaLnBrk="1" latinLnBrk="0" hangingPunct="1">
      <a:defRPr sz="2400" kern="1200">
        <a:solidFill>
          <a:srgbClr val="FFCC00"/>
        </a:solidFill>
        <a:latin typeface="Arial" panose="020B0604020202020204" pitchFamily="34" charset="0"/>
        <a:ea typeface="+mn-ea"/>
        <a:cs typeface="+mn-cs"/>
      </a:defRPr>
    </a:lvl6pPr>
    <a:lvl7pPr marL="2743200" algn="l" defTabSz="914400" rtl="0" eaLnBrk="1" latinLnBrk="0" hangingPunct="1">
      <a:defRPr sz="2400" kern="1200">
        <a:solidFill>
          <a:srgbClr val="FFCC00"/>
        </a:solidFill>
        <a:latin typeface="Arial" panose="020B0604020202020204" pitchFamily="34" charset="0"/>
        <a:ea typeface="+mn-ea"/>
        <a:cs typeface="+mn-cs"/>
      </a:defRPr>
    </a:lvl7pPr>
    <a:lvl8pPr marL="3200400" algn="l" defTabSz="914400" rtl="0" eaLnBrk="1" latinLnBrk="0" hangingPunct="1">
      <a:defRPr sz="2400" kern="1200">
        <a:solidFill>
          <a:srgbClr val="FFCC00"/>
        </a:solidFill>
        <a:latin typeface="Arial" panose="020B0604020202020204" pitchFamily="34" charset="0"/>
        <a:ea typeface="+mn-ea"/>
        <a:cs typeface="+mn-cs"/>
      </a:defRPr>
    </a:lvl8pPr>
    <a:lvl9pPr marL="3657600" algn="l" defTabSz="914400" rtl="0" eaLnBrk="1" latinLnBrk="0" hangingPunct="1">
      <a:defRPr sz="2400" kern="1200">
        <a:solidFill>
          <a:srgbClr val="FFCC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FFFFCC"/>
    <a:srgbClr val="FF5050"/>
    <a:srgbClr val="99FF99"/>
    <a:srgbClr val="FFCC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031" autoAdjust="0"/>
    <p:restoredTop sz="90929"/>
  </p:normalViewPr>
  <p:slideViewPr>
    <p:cSldViewPr>
      <p:cViewPr varScale="1">
        <p:scale>
          <a:sx n="82" d="100"/>
          <a:sy n="82" d="100"/>
        </p:scale>
        <p:origin x="1862" y="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EE4F6DF-D103-41B6-B578-41F54E9E314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defRPr sz="1200">
                <a:solidFill>
                  <a:schemeClr val="tx1"/>
                </a:solidFill>
                <a:latin typeface="Times New Roman" panose="02020603050405020304" pitchFamily="18" charset="0"/>
              </a:defRPr>
            </a:lvl1pPr>
          </a:lstStyle>
          <a:p>
            <a:endParaRPr lang="en-US" altLang="en-US"/>
          </a:p>
        </p:txBody>
      </p:sp>
      <p:sp>
        <p:nvSpPr>
          <p:cNvPr id="60419" name="Rectangle 3">
            <a:extLst>
              <a:ext uri="{FF2B5EF4-FFF2-40B4-BE49-F238E27FC236}">
                <a16:creationId xmlns:a16="http://schemas.microsoft.com/office/drawing/2014/main" id="{EDAC0801-10F6-4EBF-87D9-9FF0D0C309D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defRPr sz="1200">
                <a:solidFill>
                  <a:schemeClr val="tx1"/>
                </a:solidFill>
                <a:latin typeface="Times New Roman" panose="02020603050405020304" pitchFamily="18" charset="0"/>
              </a:defRPr>
            </a:lvl1pPr>
          </a:lstStyle>
          <a:p>
            <a:endParaRPr lang="en-US" altLang="en-US"/>
          </a:p>
        </p:txBody>
      </p:sp>
      <p:sp>
        <p:nvSpPr>
          <p:cNvPr id="60420" name="Rectangle 4">
            <a:extLst>
              <a:ext uri="{FF2B5EF4-FFF2-40B4-BE49-F238E27FC236}">
                <a16:creationId xmlns:a16="http://schemas.microsoft.com/office/drawing/2014/main" id="{D7422D04-7831-4891-BB3B-5AC8FDDD66E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a:extLst>
              <a:ext uri="{FF2B5EF4-FFF2-40B4-BE49-F238E27FC236}">
                <a16:creationId xmlns:a16="http://schemas.microsoft.com/office/drawing/2014/main" id="{D9BB6C5C-B060-4780-9ED4-9703BC114EEF}"/>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22" name="Rectangle 6">
            <a:extLst>
              <a:ext uri="{FF2B5EF4-FFF2-40B4-BE49-F238E27FC236}">
                <a16:creationId xmlns:a16="http://schemas.microsoft.com/office/drawing/2014/main" id="{A2A254AA-CF1B-45B0-B342-403A1BAE15C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defRPr sz="1200">
                <a:solidFill>
                  <a:schemeClr val="tx1"/>
                </a:solidFill>
                <a:latin typeface="Times New Roman" panose="02020603050405020304" pitchFamily="18" charset="0"/>
              </a:defRPr>
            </a:lvl1pPr>
          </a:lstStyle>
          <a:p>
            <a:endParaRPr lang="en-US" altLang="en-US"/>
          </a:p>
        </p:txBody>
      </p:sp>
      <p:sp>
        <p:nvSpPr>
          <p:cNvPr id="60423" name="Rectangle 7">
            <a:extLst>
              <a:ext uri="{FF2B5EF4-FFF2-40B4-BE49-F238E27FC236}">
                <a16:creationId xmlns:a16="http://schemas.microsoft.com/office/drawing/2014/main" id="{ADD210FB-DD19-4C18-A7B9-477791CE86E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defRPr sz="1200">
                <a:solidFill>
                  <a:schemeClr val="tx1"/>
                </a:solidFill>
                <a:latin typeface="Times New Roman" panose="02020603050405020304" pitchFamily="18" charset="0"/>
              </a:defRPr>
            </a:lvl1pPr>
          </a:lstStyle>
          <a:p>
            <a:fld id="{1B66D974-C6D4-495A-B8EC-1406D22A35C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B34EBE5-31A3-43BD-A65A-EC95B539C784}"/>
              </a:ext>
            </a:extLst>
          </p:cNvPr>
          <p:cNvSpPr>
            <a:spLocks noGrp="1" noChangeArrowheads="1"/>
          </p:cNvSpPr>
          <p:nvPr>
            <p:ph type="sldNum" sz="quarter" idx="5"/>
          </p:nvPr>
        </p:nvSpPr>
        <p:spPr>
          <a:ln/>
        </p:spPr>
        <p:txBody>
          <a:bodyPr/>
          <a:lstStyle/>
          <a:p>
            <a:fld id="{5CB7B748-5BC2-4539-AEC2-6CE683FFFEA8}" type="slidenum">
              <a:rPr lang="en-US" altLang="en-US"/>
              <a:pPr/>
              <a:t>28</a:t>
            </a:fld>
            <a:endParaRPr lang="en-US" altLang="en-US"/>
          </a:p>
        </p:txBody>
      </p:sp>
      <p:sp>
        <p:nvSpPr>
          <p:cNvPr id="61442" name="Rectangle 2">
            <a:extLst>
              <a:ext uri="{FF2B5EF4-FFF2-40B4-BE49-F238E27FC236}">
                <a16:creationId xmlns:a16="http://schemas.microsoft.com/office/drawing/2014/main" id="{98F0FFB9-A219-4453-A650-BFB007CDFFE2}"/>
              </a:ext>
            </a:extLst>
          </p:cNvPr>
          <p:cNvSpPr>
            <a:spLocks noChangeArrowheads="1" noTextEdit="1"/>
          </p:cNvSpPr>
          <p:nvPr>
            <p:ph type="sldImg"/>
          </p:nvPr>
        </p:nvSpPr>
        <p:spPr>
          <a:ln/>
        </p:spPr>
      </p:sp>
      <p:sp>
        <p:nvSpPr>
          <p:cNvPr id="61443" name="Rectangle 3">
            <a:extLst>
              <a:ext uri="{FF2B5EF4-FFF2-40B4-BE49-F238E27FC236}">
                <a16:creationId xmlns:a16="http://schemas.microsoft.com/office/drawing/2014/main" id="{B98868B2-A609-4FEE-9E30-49B202F59F6C}"/>
              </a:ext>
            </a:extLst>
          </p:cNvPr>
          <p:cNvSpPr>
            <a:spLocks noGrp="1" noChangeArrowheads="1"/>
          </p:cNvSpPr>
          <p:nvPr>
            <p:ph type="body" idx="1"/>
          </p:nvPr>
        </p:nvSpPr>
        <p:spPr/>
        <p:txBody>
          <a:bodyPr/>
          <a:lstStyle/>
          <a:p>
            <a:r>
              <a:rPr lang="en-US" altLang="en-US"/>
              <a:t>A ‘boundary integral equation” is an equation where all terms of interest reside on the boundary.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9C39C28F-88E8-4EC3-A1D7-E39866E6B2DE}"/>
              </a:ext>
            </a:extLst>
          </p:cNvPr>
          <p:cNvSpPr>
            <a:spLocks noGrp="1" noChangeArrowheads="1"/>
          </p:cNvSpPr>
          <p:nvPr>
            <p:ph type="sldNum" sz="quarter" idx="5"/>
          </p:nvPr>
        </p:nvSpPr>
        <p:spPr>
          <a:ln/>
        </p:spPr>
        <p:txBody>
          <a:bodyPr/>
          <a:lstStyle/>
          <a:p>
            <a:fld id="{EACA04D3-4A6C-4D64-8174-BEAF70C31DF8}" type="slidenum">
              <a:rPr lang="en-US" altLang="en-US"/>
              <a:pPr/>
              <a:t>48</a:t>
            </a:fld>
            <a:endParaRPr lang="en-US" altLang="en-US"/>
          </a:p>
        </p:txBody>
      </p:sp>
      <p:sp>
        <p:nvSpPr>
          <p:cNvPr id="76802" name="Rectangle 2">
            <a:extLst>
              <a:ext uri="{FF2B5EF4-FFF2-40B4-BE49-F238E27FC236}">
                <a16:creationId xmlns:a16="http://schemas.microsoft.com/office/drawing/2014/main" id="{ECBE2C30-1CBD-4245-891E-1EDE3DE2EFAC}"/>
              </a:ext>
            </a:extLst>
          </p:cNvPr>
          <p:cNvSpPr>
            <a:spLocks noChangeArrowheads="1"/>
          </p:cNvSpPr>
          <p:nvPr>
            <p:ph type="sldImg"/>
          </p:nvPr>
        </p:nvSpPr>
        <p:spPr bwMode="auto">
          <a:xfrm>
            <a:off x="1150938" y="682625"/>
            <a:ext cx="4554537" cy="3416300"/>
          </a:xfrm>
          <a:prstGeom prst="rect">
            <a:avLst/>
          </a:prstGeom>
          <a:solidFill>
            <a:srgbClr val="FFFFFF"/>
          </a:solidFill>
          <a:ln>
            <a:solidFill>
              <a:srgbClr val="000000"/>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FD8832-3B8B-4B70-B658-D4A6320BAAEF}"/>
              </a:ext>
            </a:extLst>
          </p:cNvPr>
          <p:cNvSpPr>
            <a:spLocks noGrp="1" noChangeArrowheads="1"/>
          </p:cNvSpPr>
          <p:nvPr>
            <p:ph type="sldNum" sz="quarter" idx="5"/>
          </p:nvPr>
        </p:nvSpPr>
        <p:spPr>
          <a:ln/>
        </p:spPr>
        <p:txBody>
          <a:bodyPr/>
          <a:lstStyle/>
          <a:p>
            <a:fld id="{D51D469E-E0C4-412F-ADA9-87E1C7CE3673}" type="slidenum">
              <a:rPr lang="en-US" altLang="en-US"/>
              <a:pPr/>
              <a:t>54</a:t>
            </a:fld>
            <a:endParaRPr lang="en-US" altLang="en-US"/>
          </a:p>
        </p:txBody>
      </p:sp>
      <p:sp>
        <p:nvSpPr>
          <p:cNvPr id="134146" name="Rectangle 2">
            <a:extLst>
              <a:ext uri="{FF2B5EF4-FFF2-40B4-BE49-F238E27FC236}">
                <a16:creationId xmlns:a16="http://schemas.microsoft.com/office/drawing/2014/main" id="{D3C39407-F776-43C9-BFF5-56E969857E7F}"/>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34147" name="Rectangle 3">
            <a:extLst>
              <a:ext uri="{FF2B5EF4-FFF2-40B4-BE49-F238E27FC236}">
                <a16:creationId xmlns:a16="http://schemas.microsoft.com/office/drawing/2014/main" id="{D6022E0D-F548-466F-86BA-7CDF66F12508}"/>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451DB7-A456-4A03-9489-4D6A7D6F3CD2}"/>
              </a:ext>
            </a:extLst>
          </p:cNvPr>
          <p:cNvSpPr>
            <a:spLocks noGrp="1" noChangeArrowheads="1"/>
          </p:cNvSpPr>
          <p:nvPr>
            <p:ph type="sldNum" sz="quarter" idx="5"/>
          </p:nvPr>
        </p:nvSpPr>
        <p:spPr>
          <a:ln/>
        </p:spPr>
        <p:txBody>
          <a:bodyPr/>
          <a:lstStyle/>
          <a:p>
            <a:fld id="{207BB6CE-9548-422A-BF6B-C944A32EA03C}" type="slidenum">
              <a:rPr lang="en-US" altLang="en-US"/>
              <a:pPr/>
              <a:t>55</a:t>
            </a:fld>
            <a:endParaRPr lang="en-US" altLang="en-US"/>
          </a:p>
        </p:txBody>
      </p:sp>
      <p:sp>
        <p:nvSpPr>
          <p:cNvPr id="136194" name="Rectangle 2">
            <a:extLst>
              <a:ext uri="{FF2B5EF4-FFF2-40B4-BE49-F238E27FC236}">
                <a16:creationId xmlns:a16="http://schemas.microsoft.com/office/drawing/2014/main" id="{3715F54A-18FD-4981-AF98-58936A8E1E05}"/>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36195" name="Rectangle 3">
            <a:extLst>
              <a:ext uri="{FF2B5EF4-FFF2-40B4-BE49-F238E27FC236}">
                <a16:creationId xmlns:a16="http://schemas.microsoft.com/office/drawing/2014/main" id="{2ECD9AD9-0305-4923-863B-491F5DFA63ED}"/>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ADEE53-4CBA-47D3-B35D-23659CF3DEE3}"/>
              </a:ext>
            </a:extLst>
          </p:cNvPr>
          <p:cNvSpPr>
            <a:spLocks noGrp="1" noChangeArrowheads="1"/>
          </p:cNvSpPr>
          <p:nvPr>
            <p:ph type="sldNum" sz="quarter" idx="5"/>
          </p:nvPr>
        </p:nvSpPr>
        <p:spPr>
          <a:ln/>
        </p:spPr>
        <p:txBody>
          <a:bodyPr/>
          <a:lstStyle/>
          <a:p>
            <a:fld id="{65668118-5EA7-4571-8D64-DC355EEF1CD9}" type="slidenum">
              <a:rPr lang="en-US" altLang="en-US"/>
              <a:pPr/>
              <a:t>56</a:t>
            </a:fld>
            <a:endParaRPr lang="en-US" altLang="en-US"/>
          </a:p>
        </p:txBody>
      </p:sp>
      <p:sp>
        <p:nvSpPr>
          <p:cNvPr id="138242" name="Rectangle 2">
            <a:extLst>
              <a:ext uri="{FF2B5EF4-FFF2-40B4-BE49-F238E27FC236}">
                <a16:creationId xmlns:a16="http://schemas.microsoft.com/office/drawing/2014/main" id="{D38B7F67-085D-432D-88D7-CFD939E5C759}"/>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38243" name="Rectangle 3">
            <a:extLst>
              <a:ext uri="{FF2B5EF4-FFF2-40B4-BE49-F238E27FC236}">
                <a16:creationId xmlns:a16="http://schemas.microsoft.com/office/drawing/2014/main" id="{CD374900-54FA-4E6B-B6B0-55E26FA10C1F}"/>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4EF626-001F-487D-8651-F068D675D6B9}"/>
              </a:ext>
            </a:extLst>
          </p:cNvPr>
          <p:cNvSpPr>
            <a:spLocks noGrp="1" noChangeArrowheads="1"/>
          </p:cNvSpPr>
          <p:nvPr>
            <p:ph type="sldNum" sz="quarter" idx="5"/>
          </p:nvPr>
        </p:nvSpPr>
        <p:spPr>
          <a:ln/>
        </p:spPr>
        <p:txBody>
          <a:bodyPr/>
          <a:lstStyle/>
          <a:p>
            <a:fld id="{7368F21C-3494-4C2F-8387-FCE0B5E22D36}" type="slidenum">
              <a:rPr lang="en-US" altLang="en-US"/>
              <a:pPr/>
              <a:t>57</a:t>
            </a:fld>
            <a:endParaRPr lang="en-US" altLang="en-US"/>
          </a:p>
        </p:txBody>
      </p:sp>
      <p:sp>
        <p:nvSpPr>
          <p:cNvPr id="140290" name="Rectangle 2">
            <a:extLst>
              <a:ext uri="{FF2B5EF4-FFF2-40B4-BE49-F238E27FC236}">
                <a16:creationId xmlns:a16="http://schemas.microsoft.com/office/drawing/2014/main" id="{1A71564C-CAF9-4ACC-9999-2E017E0EA0F0}"/>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40291" name="Rectangle 3">
            <a:extLst>
              <a:ext uri="{FF2B5EF4-FFF2-40B4-BE49-F238E27FC236}">
                <a16:creationId xmlns:a16="http://schemas.microsoft.com/office/drawing/2014/main" id="{556282CA-2183-4AAC-B2B1-34F511D6351E}"/>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3133AC-3697-4936-A939-216260E2A563}"/>
              </a:ext>
            </a:extLst>
          </p:cNvPr>
          <p:cNvSpPr>
            <a:spLocks noGrp="1" noChangeArrowheads="1"/>
          </p:cNvSpPr>
          <p:nvPr>
            <p:ph type="sldNum" sz="quarter" idx="5"/>
          </p:nvPr>
        </p:nvSpPr>
        <p:spPr>
          <a:ln/>
        </p:spPr>
        <p:txBody>
          <a:bodyPr/>
          <a:lstStyle/>
          <a:p>
            <a:fld id="{DBC02423-01AB-4689-A070-E0C00DD7C6F2}" type="slidenum">
              <a:rPr lang="en-US" altLang="en-US"/>
              <a:pPr/>
              <a:t>58</a:t>
            </a:fld>
            <a:endParaRPr lang="en-US" altLang="en-US"/>
          </a:p>
        </p:txBody>
      </p:sp>
      <p:sp>
        <p:nvSpPr>
          <p:cNvPr id="142338" name="Rectangle 2">
            <a:extLst>
              <a:ext uri="{FF2B5EF4-FFF2-40B4-BE49-F238E27FC236}">
                <a16:creationId xmlns:a16="http://schemas.microsoft.com/office/drawing/2014/main" id="{BD66AE57-EFA1-432C-9E65-72D6DA56033A}"/>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42339" name="Rectangle 3">
            <a:extLst>
              <a:ext uri="{FF2B5EF4-FFF2-40B4-BE49-F238E27FC236}">
                <a16:creationId xmlns:a16="http://schemas.microsoft.com/office/drawing/2014/main" id="{CBAFBA46-274C-4FCF-B26E-6E865B4F6A42}"/>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4A9652-CE51-4548-800C-C8C130497E00}"/>
              </a:ext>
            </a:extLst>
          </p:cNvPr>
          <p:cNvSpPr>
            <a:spLocks noGrp="1" noChangeArrowheads="1"/>
          </p:cNvSpPr>
          <p:nvPr>
            <p:ph type="sldNum" sz="quarter" idx="5"/>
          </p:nvPr>
        </p:nvSpPr>
        <p:spPr>
          <a:ln/>
        </p:spPr>
        <p:txBody>
          <a:bodyPr/>
          <a:lstStyle/>
          <a:p>
            <a:fld id="{E19E6B3C-70B5-4BFF-B3E7-45B8D6449499}" type="slidenum">
              <a:rPr lang="en-US" altLang="en-US"/>
              <a:pPr/>
              <a:t>59</a:t>
            </a:fld>
            <a:endParaRPr lang="en-US" altLang="en-US"/>
          </a:p>
        </p:txBody>
      </p:sp>
      <p:sp>
        <p:nvSpPr>
          <p:cNvPr id="144386" name="Rectangle 2">
            <a:extLst>
              <a:ext uri="{FF2B5EF4-FFF2-40B4-BE49-F238E27FC236}">
                <a16:creationId xmlns:a16="http://schemas.microsoft.com/office/drawing/2014/main" id="{8D7A34D8-618B-436F-8EFB-54EDB20FD37E}"/>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44387" name="Rectangle 3">
            <a:extLst>
              <a:ext uri="{FF2B5EF4-FFF2-40B4-BE49-F238E27FC236}">
                <a16:creationId xmlns:a16="http://schemas.microsoft.com/office/drawing/2014/main" id="{E23C2AD5-88D4-415F-A486-FC3C2981FB76}"/>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24301F-5C88-4FE1-8BC0-7C9BA295FF6B}"/>
              </a:ext>
            </a:extLst>
          </p:cNvPr>
          <p:cNvSpPr>
            <a:spLocks noGrp="1" noChangeArrowheads="1"/>
          </p:cNvSpPr>
          <p:nvPr>
            <p:ph type="sldNum" sz="quarter" idx="5"/>
          </p:nvPr>
        </p:nvSpPr>
        <p:spPr>
          <a:ln/>
        </p:spPr>
        <p:txBody>
          <a:bodyPr/>
          <a:lstStyle/>
          <a:p>
            <a:fld id="{A6740DEA-8F2F-4302-A019-A884200A3761}" type="slidenum">
              <a:rPr lang="en-US" altLang="en-US"/>
              <a:pPr/>
              <a:t>60</a:t>
            </a:fld>
            <a:endParaRPr lang="en-US" altLang="en-US"/>
          </a:p>
        </p:txBody>
      </p:sp>
      <p:sp>
        <p:nvSpPr>
          <p:cNvPr id="146434" name="Rectangle 2">
            <a:extLst>
              <a:ext uri="{FF2B5EF4-FFF2-40B4-BE49-F238E27FC236}">
                <a16:creationId xmlns:a16="http://schemas.microsoft.com/office/drawing/2014/main" id="{D083FA97-B98E-4CF9-9221-59733F4E878C}"/>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46435" name="Rectangle 3">
            <a:extLst>
              <a:ext uri="{FF2B5EF4-FFF2-40B4-BE49-F238E27FC236}">
                <a16:creationId xmlns:a16="http://schemas.microsoft.com/office/drawing/2014/main" id="{DC9C250B-C1F7-41F9-B89A-DD151EBD9841}"/>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D872B4-A98B-489F-B2F9-C56B43FD2D3E}"/>
              </a:ext>
            </a:extLst>
          </p:cNvPr>
          <p:cNvSpPr>
            <a:spLocks noGrp="1" noChangeArrowheads="1"/>
          </p:cNvSpPr>
          <p:nvPr>
            <p:ph type="sldNum" sz="quarter" idx="5"/>
          </p:nvPr>
        </p:nvSpPr>
        <p:spPr>
          <a:ln/>
        </p:spPr>
        <p:txBody>
          <a:bodyPr/>
          <a:lstStyle/>
          <a:p>
            <a:fld id="{68139181-E54C-4991-8113-F7A62387939B}" type="slidenum">
              <a:rPr lang="en-US" altLang="en-US"/>
              <a:pPr/>
              <a:t>61</a:t>
            </a:fld>
            <a:endParaRPr lang="en-US" altLang="en-US"/>
          </a:p>
        </p:txBody>
      </p:sp>
      <p:sp>
        <p:nvSpPr>
          <p:cNvPr id="148482" name="Rectangle 2">
            <a:extLst>
              <a:ext uri="{FF2B5EF4-FFF2-40B4-BE49-F238E27FC236}">
                <a16:creationId xmlns:a16="http://schemas.microsoft.com/office/drawing/2014/main" id="{D324ADD9-72BF-4DC4-923E-47DCB6E4633B}"/>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48483" name="Rectangle 3">
            <a:extLst>
              <a:ext uri="{FF2B5EF4-FFF2-40B4-BE49-F238E27FC236}">
                <a16:creationId xmlns:a16="http://schemas.microsoft.com/office/drawing/2014/main" id="{09880C53-CA36-4CF8-91E2-9F5567FF0520}"/>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85EE46-7D70-4944-A6FA-A6FDA02999C7}"/>
              </a:ext>
            </a:extLst>
          </p:cNvPr>
          <p:cNvSpPr>
            <a:spLocks noGrp="1" noChangeArrowheads="1"/>
          </p:cNvSpPr>
          <p:nvPr>
            <p:ph type="sldNum" sz="quarter" idx="5"/>
          </p:nvPr>
        </p:nvSpPr>
        <p:spPr>
          <a:ln/>
        </p:spPr>
        <p:txBody>
          <a:bodyPr/>
          <a:lstStyle/>
          <a:p>
            <a:fld id="{04E60F3F-059E-4BCD-B418-AF5277C4B864}" type="slidenum">
              <a:rPr lang="en-US" altLang="en-US"/>
              <a:pPr/>
              <a:t>62</a:t>
            </a:fld>
            <a:endParaRPr lang="en-US" altLang="en-US"/>
          </a:p>
        </p:txBody>
      </p:sp>
      <p:sp>
        <p:nvSpPr>
          <p:cNvPr id="150530" name="Rectangle 2">
            <a:extLst>
              <a:ext uri="{FF2B5EF4-FFF2-40B4-BE49-F238E27FC236}">
                <a16:creationId xmlns:a16="http://schemas.microsoft.com/office/drawing/2014/main" id="{37EE8949-1097-492A-A90B-6597CA533CF7}"/>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50531" name="Rectangle 3">
            <a:extLst>
              <a:ext uri="{FF2B5EF4-FFF2-40B4-BE49-F238E27FC236}">
                <a16:creationId xmlns:a16="http://schemas.microsoft.com/office/drawing/2014/main" id="{65B8B443-81AA-4275-826A-A3925180F67A}"/>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0B4E7D-DE91-47D4-BEAE-3D456EC947F2}"/>
              </a:ext>
            </a:extLst>
          </p:cNvPr>
          <p:cNvSpPr>
            <a:spLocks noGrp="1" noChangeArrowheads="1"/>
          </p:cNvSpPr>
          <p:nvPr>
            <p:ph type="sldNum" sz="quarter" idx="5"/>
          </p:nvPr>
        </p:nvSpPr>
        <p:spPr>
          <a:ln/>
        </p:spPr>
        <p:txBody>
          <a:bodyPr/>
          <a:lstStyle/>
          <a:p>
            <a:fld id="{1FF3F6F7-CE54-4AE4-B728-E53D682661EF}" type="slidenum">
              <a:rPr lang="en-US" altLang="en-US"/>
              <a:pPr/>
              <a:t>40</a:t>
            </a:fld>
            <a:endParaRPr lang="en-US" altLang="en-US"/>
          </a:p>
        </p:txBody>
      </p:sp>
      <p:sp>
        <p:nvSpPr>
          <p:cNvPr id="78850" name="Rectangle 2">
            <a:extLst>
              <a:ext uri="{FF2B5EF4-FFF2-40B4-BE49-F238E27FC236}">
                <a16:creationId xmlns:a16="http://schemas.microsoft.com/office/drawing/2014/main" id="{8DB7954B-EA87-466E-AF9E-A8B73868C349}"/>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78851" name="Rectangle 3">
            <a:extLst>
              <a:ext uri="{FF2B5EF4-FFF2-40B4-BE49-F238E27FC236}">
                <a16:creationId xmlns:a16="http://schemas.microsoft.com/office/drawing/2014/main" id="{52A32A58-C6DB-4599-A1B5-A98CA6910A45}"/>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67CF20-48D3-4D9F-96DC-E8CCC68C2BE8}"/>
              </a:ext>
            </a:extLst>
          </p:cNvPr>
          <p:cNvSpPr>
            <a:spLocks noGrp="1" noChangeArrowheads="1"/>
          </p:cNvSpPr>
          <p:nvPr>
            <p:ph type="sldNum" sz="quarter" idx="5"/>
          </p:nvPr>
        </p:nvSpPr>
        <p:spPr>
          <a:ln/>
        </p:spPr>
        <p:txBody>
          <a:bodyPr/>
          <a:lstStyle/>
          <a:p>
            <a:fld id="{7D06C461-9B8B-48D5-B469-341EBEBA5CC9}" type="slidenum">
              <a:rPr lang="en-US" altLang="en-US"/>
              <a:pPr/>
              <a:t>63</a:t>
            </a:fld>
            <a:endParaRPr lang="en-US" altLang="en-US"/>
          </a:p>
        </p:txBody>
      </p:sp>
      <p:sp>
        <p:nvSpPr>
          <p:cNvPr id="152578" name="Rectangle 2">
            <a:extLst>
              <a:ext uri="{FF2B5EF4-FFF2-40B4-BE49-F238E27FC236}">
                <a16:creationId xmlns:a16="http://schemas.microsoft.com/office/drawing/2014/main" id="{66E25EA6-8312-49E2-894E-93E734257BDB}"/>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52579" name="Rectangle 3">
            <a:extLst>
              <a:ext uri="{FF2B5EF4-FFF2-40B4-BE49-F238E27FC236}">
                <a16:creationId xmlns:a16="http://schemas.microsoft.com/office/drawing/2014/main" id="{044C38E0-C751-471F-8B68-6E889E3BB8C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34854B-FA30-4E3D-96DA-91783D93958E}"/>
              </a:ext>
            </a:extLst>
          </p:cNvPr>
          <p:cNvSpPr>
            <a:spLocks noGrp="1" noChangeArrowheads="1"/>
          </p:cNvSpPr>
          <p:nvPr>
            <p:ph type="sldNum" sz="quarter" idx="5"/>
          </p:nvPr>
        </p:nvSpPr>
        <p:spPr>
          <a:ln/>
        </p:spPr>
        <p:txBody>
          <a:bodyPr/>
          <a:lstStyle/>
          <a:p>
            <a:fld id="{F70D4775-8FCC-44F5-85A7-E87C026EE02B}" type="slidenum">
              <a:rPr lang="en-US" altLang="en-US"/>
              <a:pPr/>
              <a:t>64</a:t>
            </a:fld>
            <a:endParaRPr lang="en-US" altLang="en-US"/>
          </a:p>
        </p:txBody>
      </p:sp>
      <p:sp>
        <p:nvSpPr>
          <p:cNvPr id="156674" name="Rectangle 2">
            <a:extLst>
              <a:ext uri="{FF2B5EF4-FFF2-40B4-BE49-F238E27FC236}">
                <a16:creationId xmlns:a16="http://schemas.microsoft.com/office/drawing/2014/main" id="{A17E0439-8FCE-4368-9063-F660CF72C1E0}"/>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6675" name="Rectangle 3">
            <a:extLst>
              <a:ext uri="{FF2B5EF4-FFF2-40B4-BE49-F238E27FC236}">
                <a16:creationId xmlns:a16="http://schemas.microsoft.com/office/drawing/2014/main" id="{A4A160F4-BF75-49AB-9B43-9F580CC2A98B}"/>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ABE9D4-4DA2-4F4A-BC1D-1FCBA71C7E33}"/>
              </a:ext>
            </a:extLst>
          </p:cNvPr>
          <p:cNvSpPr>
            <a:spLocks noGrp="1" noChangeArrowheads="1"/>
          </p:cNvSpPr>
          <p:nvPr>
            <p:ph type="sldNum" sz="quarter" idx="5"/>
          </p:nvPr>
        </p:nvSpPr>
        <p:spPr>
          <a:ln/>
        </p:spPr>
        <p:txBody>
          <a:bodyPr/>
          <a:lstStyle/>
          <a:p>
            <a:fld id="{B7176464-F015-4B67-9AAD-9F3D8950F40D}" type="slidenum">
              <a:rPr lang="en-US" altLang="en-US"/>
              <a:pPr/>
              <a:t>65</a:t>
            </a:fld>
            <a:endParaRPr lang="en-US" altLang="en-US"/>
          </a:p>
        </p:txBody>
      </p:sp>
      <p:sp>
        <p:nvSpPr>
          <p:cNvPr id="158722" name="Rectangle 2">
            <a:extLst>
              <a:ext uri="{FF2B5EF4-FFF2-40B4-BE49-F238E27FC236}">
                <a16:creationId xmlns:a16="http://schemas.microsoft.com/office/drawing/2014/main" id="{2C6E19AA-9641-495C-BBEF-B6CD45A36289}"/>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723" name="Rectangle 3">
            <a:extLst>
              <a:ext uri="{FF2B5EF4-FFF2-40B4-BE49-F238E27FC236}">
                <a16:creationId xmlns:a16="http://schemas.microsoft.com/office/drawing/2014/main" id="{D7E24415-95E6-42F2-80FA-9FE56308CE86}"/>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A5FC04-1F02-42BF-B4DF-25C71149BC30}"/>
              </a:ext>
            </a:extLst>
          </p:cNvPr>
          <p:cNvSpPr>
            <a:spLocks noGrp="1" noChangeArrowheads="1"/>
          </p:cNvSpPr>
          <p:nvPr>
            <p:ph type="sldNum" sz="quarter" idx="5"/>
          </p:nvPr>
        </p:nvSpPr>
        <p:spPr>
          <a:ln/>
        </p:spPr>
        <p:txBody>
          <a:bodyPr/>
          <a:lstStyle/>
          <a:p>
            <a:fld id="{AF59695A-0161-4277-8221-1EC4B8918BF6}" type="slidenum">
              <a:rPr lang="en-US" altLang="en-US"/>
              <a:pPr/>
              <a:t>66</a:t>
            </a:fld>
            <a:endParaRPr lang="en-US" altLang="en-US"/>
          </a:p>
        </p:txBody>
      </p:sp>
      <p:sp>
        <p:nvSpPr>
          <p:cNvPr id="160770" name="Rectangle 2">
            <a:extLst>
              <a:ext uri="{FF2B5EF4-FFF2-40B4-BE49-F238E27FC236}">
                <a16:creationId xmlns:a16="http://schemas.microsoft.com/office/drawing/2014/main" id="{40AA40F8-F10F-473A-B214-FF108B245F82}"/>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0771" name="Rectangle 3">
            <a:extLst>
              <a:ext uri="{FF2B5EF4-FFF2-40B4-BE49-F238E27FC236}">
                <a16:creationId xmlns:a16="http://schemas.microsoft.com/office/drawing/2014/main" id="{FF5B6CEC-D2CB-44DC-B2C9-A11A8511D9F3}"/>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427994B-8DA1-43FC-BDDF-EBDBB9CBB4D8}"/>
              </a:ext>
            </a:extLst>
          </p:cNvPr>
          <p:cNvSpPr>
            <a:spLocks noGrp="1" noChangeArrowheads="1"/>
          </p:cNvSpPr>
          <p:nvPr>
            <p:ph type="sldNum" sz="quarter" idx="5"/>
          </p:nvPr>
        </p:nvSpPr>
        <p:spPr>
          <a:ln/>
        </p:spPr>
        <p:txBody>
          <a:bodyPr/>
          <a:lstStyle/>
          <a:p>
            <a:fld id="{96E4E12D-3429-416A-8669-E92AF32DA655}" type="slidenum">
              <a:rPr lang="en-US" altLang="en-US"/>
              <a:pPr/>
              <a:t>67</a:t>
            </a:fld>
            <a:endParaRPr lang="en-US" altLang="en-US"/>
          </a:p>
        </p:txBody>
      </p:sp>
      <p:sp>
        <p:nvSpPr>
          <p:cNvPr id="162818" name="Rectangle 2">
            <a:extLst>
              <a:ext uri="{FF2B5EF4-FFF2-40B4-BE49-F238E27FC236}">
                <a16:creationId xmlns:a16="http://schemas.microsoft.com/office/drawing/2014/main" id="{B6E65771-7C83-44DC-85A5-E0413551532E}"/>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2819" name="Rectangle 3">
            <a:extLst>
              <a:ext uri="{FF2B5EF4-FFF2-40B4-BE49-F238E27FC236}">
                <a16:creationId xmlns:a16="http://schemas.microsoft.com/office/drawing/2014/main" id="{206C658B-E4A9-4A6A-A78A-4CE24AA03F4F}"/>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AA469D-E82B-4854-B9D3-DE549C8C4DF8}"/>
              </a:ext>
            </a:extLst>
          </p:cNvPr>
          <p:cNvSpPr>
            <a:spLocks noGrp="1" noChangeArrowheads="1"/>
          </p:cNvSpPr>
          <p:nvPr>
            <p:ph type="sldNum" sz="quarter" idx="5"/>
          </p:nvPr>
        </p:nvSpPr>
        <p:spPr>
          <a:ln/>
        </p:spPr>
        <p:txBody>
          <a:bodyPr/>
          <a:lstStyle/>
          <a:p>
            <a:fld id="{31B8A834-BC7A-4F85-98C1-851BB1AFED1E}" type="slidenum">
              <a:rPr lang="en-US" altLang="en-US"/>
              <a:pPr/>
              <a:t>68</a:t>
            </a:fld>
            <a:endParaRPr lang="en-US" altLang="en-US"/>
          </a:p>
        </p:txBody>
      </p:sp>
      <p:sp>
        <p:nvSpPr>
          <p:cNvPr id="164866" name="Rectangle 2">
            <a:extLst>
              <a:ext uri="{FF2B5EF4-FFF2-40B4-BE49-F238E27FC236}">
                <a16:creationId xmlns:a16="http://schemas.microsoft.com/office/drawing/2014/main" id="{0495AB88-A1EA-4412-B064-2DF3003E7D0E}"/>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4867" name="Rectangle 3">
            <a:extLst>
              <a:ext uri="{FF2B5EF4-FFF2-40B4-BE49-F238E27FC236}">
                <a16:creationId xmlns:a16="http://schemas.microsoft.com/office/drawing/2014/main" id="{70857371-ADA7-4E31-8C2E-FA1E28FB5F51}"/>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EC6487-774B-4CCB-B556-33C29FAE2C44}"/>
              </a:ext>
            </a:extLst>
          </p:cNvPr>
          <p:cNvSpPr>
            <a:spLocks noGrp="1" noChangeArrowheads="1"/>
          </p:cNvSpPr>
          <p:nvPr>
            <p:ph type="sldNum" sz="quarter" idx="5"/>
          </p:nvPr>
        </p:nvSpPr>
        <p:spPr>
          <a:ln/>
        </p:spPr>
        <p:txBody>
          <a:bodyPr/>
          <a:lstStyle/>
          <a:p>
            <a:fld id="{6D42936C-2D9C-4038-80AC-91E9609036CC}" type="slidenum">
              <a:rPr lang="en-US" altLang="en-US"/>
              <a:pPr/>
              <a:t>69</a:t>
            </a:fld>
            <a:endParaRPr lang="en-US" altLang="en-US"/>
          </a:p>
        </p:txBody>
      </p:sp>
      <p:sp>
        <p:nvSpPr>
          <p:cNvPr id="166914" name="Rectangle 2">
            <a:extLst>
              <a:ext uri="{FF2B5EF4-FFF2-40B4-BE49-F238E27FC236}">
                <a16:creationId xmlns:a16="http://schemas.microsoft.com/office/drawing/2014/main" id="{BD93337D-A42F-4D9F-8059-F67B8FB4B507}"/>
              </a:ext>
            </a:extLst>
          </p:cNvPr>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6915" name="Rectangle 3">
            <a:extLst>
              <a:ext uri="{FF2B5EF4-FFF2-40B4-BE49-F238E27FC236}">
                <a16:creationId xmlns:a16="http://schemas.microsoft.com/office/drawing/2014/main" id="{9F437DB8-0685-4308-B2AF-9C26100394D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AB92CE90-F042-403F-9A38-C2ACCB2FBFC1}"/>
              </a:ext>
            </a:extLst>
          </p:cNvPr>
          <p:cNvSpPr>
            <a:spLocks noGrp="1" noChangeArrowheads="1"/>
          </p:cNvSpPr>
          <p:nvPr>
            <p:ph type="sldNum" sz="quarter" idx="5"/>
          </p:nvPr>
        </p:nvSpPr>
        <p:spPr>
          <a:ln/>
        </p:spPr>
        <p:txBody>
          <a:bodyPr/>
          <a:lstStyle/>
          <a:p>
            <a:fld id="{481AFBB6-D0B9-4FA9-9DC2-F8114F12DA85}" type="slidenum">
              <a:rPr lang="en-US" altLang="en-US"/>
              <a:pPr/>
              <a:t>70</a:t>
            </a:fld>
            <a:endParaRPr lang="en-US" altLang="en-US"/>
          </a:p>
        </p:txBody>
      </p:sp>
      <p:sp>
        <p:nvSpPr>
          <p:cNvPr id="168962" name="Rectangle 2">
            <a:extLst>
              <a:ext uri="{FF2B5EF4-FFF2-40B4-BE49-F238E27FC236}">
                <a16:creationId xmlns:a16="http://schemas.microsoft.com/office/drawing/2014/main" id="{43ED5B38-F73E-4BE8-AE8B-0E04516E84CA}"/>
              </a:ext>
            </a:extLst>
          </p:cNvPr>
          <p:cNvSpPr>
            <a:spLocks noChangeArrowheads="1"/>
          </p:cNvSpPr>
          <p:nvPr>
            <p:ph type="sldImg"/>
          </p:nvPr>
        </p:nvSpPr>
        <p:spPr bwMode="auto">
          <a:xfrm>
            <a:off x="1150938" y="682625"/>
            <a:ext cx="4554537" cy="3416300"/>
          </a:xfrm>
          <a:prstGeom prst="rect">
            <a:avLst/>
          </a:prstGeom>
          <a:solidFill>
            <a:srgbClr val="FFFFFF"/>
          </a:solid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D3E820-F816-48F4-8F9E-0D6F77A2E3D9}"/>
              </a:ext>
            </a:extLst>
          </p:cNvPr>
          <p:cNvSpPr>
            <a:spLocks noGrp="1" noChangeArrowheads="1"/>
          </p:cNvSpPr>
          <p:nvPr>
            <p:ph type="sldNum" sz="quarter" idx="5"/>
          </p:nvPr>
        </p:nvSpPr>
        <p:spPr>
          <a:ln/>
        </p:spPr>
        <p:txBody>
          <a:bodyPr/>
          <a:lstStyle/>
          <a:p>
            <a:fld id="{3F5D1316-99BB-4E44-9962-3B58B5128222}" type="slidenum">
              <a:rPr lang="en-US" altLang="en-US"/>
              <a:pPr/>
              <a:t>41</a:t>
            </a:fld>
            <a:endParaRPr lang="en-US" altLang="en-US"/>
          </a:p>
        </p:txBody>
      </p:sp>
      <p:sp>
        <p:nvSpPr>
          <p:cNvPr id="80898" name="Rectangle 2">
            <a:extLst>
              <a:ext uri="{FF2B5EF4-FFF2-40B4-BE49-F238E27FC236}">
                <a16:creationId xmlns:a16="http://schemas.microsoft.com/office/drawing/2014/main" id="{BDB825C8-E174-4BF0-9C2E-81EDC2B0A53B}"/>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80899" name="Rectangle 3">
            <a:extLst>
              <a:ext uri="{FF2B5EF4-FFF2-40B4-BE49-F238E27FC236}">
                <a16:creationId xmlns:a16="http://schemas.microsoft.com/office/drawing/2014/main" id="{5278B10E-50D0-4696-B980-62046865F2E9}"/>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F0DD4A-1752-44D5-80A1-2E0EA545D979}"/>
              </a:ext>
            </a:extLst>
          </p:cNvPr>
          <p:cNvSpPr>
            <a:spLocks noGrp="1" noChangeArrowheads="1"/>
          </p:cNvSpPr>
          <p:nvPr>
            <p:ph type="sldNum" sz="quarter" idx="5"/>
          </p:nvPr>
        </p:nvSpPr>
        <p:spPr>
          <a:ln/>
        </p:spPr>
        <p:txBody>
          <a:bodyPr/>
          <a:lstStyle/>
          <a:p>
            <a:fld id="{357EEBCA-B5E7-4BF9-8B1A-88C677BAE03A}" type="slidenum">
              <a:rPr lang="en-US" altLang="en-US"/>
              <a:pPr/>
              <a:t>42</a:t>
            </a:fld>
            <a:endParaRPr lang="en-US" altLang="en-US"/>
          </a:p>
        </p:txBody>
      </p:sp>
      <p:sp>
        <p:nvSpPr>
          <p:cNvPr id="82946" name="Rectangle 2">
            <a:extLst>
              <a:ext uri="{FF2B5EF4-FFF2-40B4-BE49-F238E27FC236}">
                <a16:creationId xmlns:a16="http://schemas.microsoft.com/office/drawing/2014/main" id="{6DDF8D5B-21B0-4296-890D-D1A565BF8324}"/>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7" name="Rectangle 3">
            <a:extLst>
              <a:ext uri="{FF2B5EF4-FFF2-40B4-BE49-F238E27FC236}">
                <a16:creationId xmlns:a16="http://schemas.microsoft.com/office/drawing/2014/main" id="{2C37F68E-63CA-4A9D-AD27-A83E5DA92F0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r>
              <a:rPr lang="en-US" altLang="en-US"/>
              <a:t>This is an example of a very large scale integrated circuit. The interest here is to find out how long it takes for a signal to go from one point to the other through all these interconnect.  The difficulty is to predict the capacitance which determines the speed of the wire. Such large scale capacitance extractions are also done using fast boundary element methods.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A309FA-9C17-4466-969B-530CAC9E011F}"/>
              </a:ext>
            </a:extLst>
          </p:cNvPr>
          <p:cNvSpPr>
            <a:spLocks noGrp="1" noChangeArrowheads="1"/>
          </p:cNvSpPr>
          <p:nvPr>
            <p:ph type="sldNum" sz="quarter" idx="5"/>
          </p:nvPr>
        </p:nvSpPr>
        <p:spPr>
          <a:ln/>
        </p:spPr>
        <p:txBody>
          <a:bodyPr/>
          <a:lstStyle/>
          <a:p>
            <a:fld id="{15108AF7-A49E-43CE-A316-FCD165D099D2}" type="slidenum">
              <a:rPr lang="en-US" altLang="en-US"/>
              <a:pPr/>
              <a:t>43</a:t>
            </a:fld>
            <a:endParaRPr lang="en-US" altLang="en-US"/>
          </a:p>
        </p:txBody>
      </p:sp>
      <p:sp>
        <p:nvSpPr>
          <p:cNvPr id="84994" name="Rectangle 2">
            <a:extLst>
              <a:ext uri="{FF2B5EF4-FFF2-40B4-BE49-F238E27FC236}">
                <a16:creationId xmlns:a16="http://schemas.microsoft.com/office/drawing/2014/main" id="{F746B0B1-674D-4259-9AA4-81814A8B9913}"/>
              </a:ext>
            </a:extLst>
          </p:cNvPr>
          <p:cNvSpPr>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84995" name="Rectangle 3">
            <a:extLst>
              <a:ext uri="{FF2B5EF4-FFF2-40B4-BE49-F238E27FC236}">
                <a16:creationId xmlns:a16="http://schemas.microsoft.com/office/drawing/2014/main" id="{C612EDCB-B5A6-4F93-924F-719641F9E497}"/>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8AF7C7-D6BB-4035-8BFB-32DAE6E271F2}"/>
              </a:ext>
            </a:extLst>
          </p:cNvPr>
          <p:cNvSpPr>
            <a:spLocks noGrp="1" noChangeArrowheads="1"/>
          </p:cNvSpPr>
          <p:nvPr>
            <p:ph type="sldNum" sz="quarter" idx="5"/>
          </p:nvPr>
        </p:nvSpPr>
        <p:spPr>
          <a:ln/>
        </p:spPr>
        <p:txBody>
          <a:bodyPr/>
          <a:lstStyle/>
          <a:p>
            <a:fld id="{53958BC8-C141-4B36-BCFF-4B2A8E23E4E0}" type="slidenum">
              <a:rPr lang="en-US" altLang="en-US"/>
              <a:pPr/>
              <a:t>44</a:t>
            </a:fld>
            <a:endParaRPr lang="en-US" altLang="en-US"/>
          </a:p>
        </p:txBody>
      </p:sp>
      <p:sp>
        <p:nvSpPr>
          <p:cNvPr id="87042" name="Rectangle 2">
            <a:extLst>
              <a:ext uri="{FF2B5EF4-FFF2-40B4-BE49-F238E27FC236}">
                <a16:creationId xmlns:a16="http://schemas.microsoft.com/office/drawing/2014/main" id="{B735B629-915E-4365-A8F1-F3412E586EC7}"/>
              </a:ext>
            </a:extLst>
          </p:cNvPr>
          <p:cNvSpPr>
            <a:spLocks noChangeArrowheads="1" noTextEdit="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87043" name="Rectangle 3">
            <a:extLst>
              <a:ext uri="{FF2B5EF4-FFF2-40B4-BE49-F238E27FC236}">
                <a16:creationId xmlns:a16="http://schemas.microsoft.com/office/drawing/2014/main" id="{0C4F7B22-BA0B-4B22-9908-E6534634425B}"/>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2BDAB2A4-BDD1-476C-8E10-2AF23E4EDFE6}"/>
              </a:ext>
            </a:extLst>
          </p:cNvPr>
          <p:cNvSpPr>
            <a:spLocks noGrp="1" noChangeArrowheads="1"/>
          </p:cNvSpPr>
          <p:nvPr>
            <p:ph type="sldNum" sz="quarter" idx="5"/>
          </p:nvPr>
        </p:nvSpPr>
        <p:spPr>
          <a:ln/>
        </p:spPr>
        <p:txBody>
          <a:bodyPr/>
          <a:lstStyle/>
          <a:p>
            <a:fld id="{29498489-C69A-4E62-ACA5-F7975ECFBBD9}" type="slidenum">
              <a:rPr lang="en-US" altLang="en-US"/>
              <a:pPr/>
              <a:t>45</a:t>
            </a:fld>
            <a:endParaRPr lang="en-US" altLang="en-US"/>
          </a:p>
        </p:txBody>
      </p:sp>
      <p:sp>
        <p:nvSpPr>
          <p:cNvPr id="70658" name="Rectangle 2">
            <a:extLst>
              <a:ext uri="{FF2B5EF4-FFF2-40B4-BE49-F238E27FC236}">
                <a16:creationId xmlns:a16="http://schemas.microsoft.com/office/drawing/2014/main" id="{4B6A7560-C3C2-4E5B-8728-5D454A4876BB}"/>
              </a:ext>
            </a:extLst>
          </p:cNvPr>
          <p:cNvSpPr>
            <a:spLocks noChangeArrowheads="1"/>
          </p:cNvSpPr>
          <p:nvPr>
            <p:ph type="sldImg"/>
          </p:nvPr>
        </p:nvSpPr>
        <p:spPr bwMode="auto">
          <a:xfrm>
            <a:off x="1150938" y="682625"/>
            <a:ext cx="4554537" cy="3416300"/>
          </a:xfrm>
          <a:prstGeom prst="rect">
            <a:avLst/>
          </a:prstGeom>
          <a:solidFill>
            <a:srgbClr val="FFFFFF"/>
          </a:solidFill>
          <a:ln>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B97A0564-8D6C-4A8F-95D5-33BCBF5DE809}"/>
              </a:ext>
            </a:extLst>
          </p:cNvPr>
          <p:cNvSpPr>
            <a:spLocks noGrp="1" noChangeArrowheads="1"/>
          </p:cNvSpPr>
          <p:nvPr>
            <p:ph type="sldNum" sz="quarter" idx="5"/>
          </p:nvPr>
        </p:nvSpPr>
        <p:spPr>
          <a:ln/>
        </p:spPr>
        <p:txBody>
          <a:bodyPr/>
          <a:lstStyle/>
          <a:p>
            <a:fld id="{FCB9D6BC-0F7E-4226-8E22-12B8B52942CE}" type="slidenum">
              <a:rPr lang="en-US" altLang="en-US"/>
              <a:pPr/>
              <a:t>46</a:t>
            </a:fld>
            <a:endParaRPr lang="en-US" altLang="en-US"/>
          </a:p>
        </p:txBody>
      </p:sp>
      <p:sp>
        <p:nvSpPr>
          <p:cNvPr id="72706" name="Rectangle 2">
            <a:extLst>
              <a:ext uri="{FF2B5EF4-FFF2-40B4-BE49-F238E27FC236}">
                <a16:creationId xmlns:a16="http://schemas.microsoft.com/office/drawing/2014/main" id="{2A6D6F1E-FFAA-451C-B74F-C4CA421CCAB5}"/>
              </a:ext>
            </a:extLst>
          </p:cNvPr>
          <p:cNvSpPr>
            <a:spLocks noChangeArrowheads="1"/>
          </p:cNvSpPr>
          <p:nvPr>
            <p:ph type="sldImg"/>
          </p:nvPr>
        </p:nvSpPr>
        <p:spPr bwMode="auto">
          <a:xfrm>
            <a:off x="1150938" y="682625"/>
            <a:ext cx="4554537" cy="3416300"/>
          </a:xfrm>
          <a:prstGeom prst="rect">
            <a:avLst/>
          </a:prstGeom>
          <a:solidFill>
            <a:srgbClr val="FFFFFF"/>
          </a:solidFill>
          <a:ln>
            <a:solidFill>
              <a:srgbClr val="000000"/>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82C1B4FA-2E73-4C4A-9945-29ABEB8DB30A}"/>
              </a:ext>
            </a:extLst>
          </p:cNvPr>
          <p:cNvSpPr>
            <a:spLocks noGrp="1" noChangeArrowheads="1"/>
          </p:cNvSpPr>
          <p:nvPr>
            <p:ph type="sldNum" sz="quarter" idx="5"/>
          </p:nvPr>
        </p:nvSpPr>
        <p:spPr>
          <a:ln/>
        </p:spPr>
        <p:txBody>
          <a:bodyPr/>
          <a:lstStyle/>
          <a:p>
            <a:fld id="{7D20C632-6C94-40F9-A326-ED32E7B2F119}" type="slidenum">
              <a:rPr lang="en-US" altLang="en-US"/>
              <a:pPr/>
              <a:t>47</a:t>
            </a:fld>
            <a:endParaRPr lang="en-US" altLang="en-US"/>
          </a:p>
        </p:txBody>
      </p:sp>
      <p:sp>
        <p:nvSpPr>
          <p:cNvPr id="74754" name="Rectangle 2">
            <a:extLst>
              <a:ext uri="{FF2B5EF4-FFF2-40B4-BE49-F238E27FC236}">
                <a16:creationId xmlns:a16="http://schemas.microsoft.com/office/drawing/2014/main" id="{FA1D59BC-DEB8-4807-A6CA-DCEC79BF2AE9}"/>
              </a:ext>
            </a:extLst>
          </p:cNvPr>
          <p:cNvSpPr>
            <a:spLocks noChangeArrowheads="1"/>
          </p:cNvSpPr>
          <p:nvPr>
            <p:ph type="sldImg"/>
          </p:nvPr>
        </p:nvSpPr>
        <p:spPr bwMode="auto">
          <a:xfrm>
            <a:off x="1150938" y="682625"/>
            <a:ext cx="4554537" cy="3416300"/>
          </a:xfrm>
          <a:prstGeom prst="rect">
            <a:avLst/>
          </a:prstGeom>
          <a:solidFill>
            <a:srgbClr val="FFFFFF"/>
          </a:solidFill>
          <a:ln>
            <a:solidFill>
              <a:srgbClr val="000000"/>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56EC-7B4B-4F08-804C-C2801509A576}"/>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1CA2D1-02A8-4C42-B76D-C9469F58E81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455E7-915A-4C87-A18A-B632FB35EA7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3CC7912-D2A8-41F8-AF59-2C9D50421C8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29C1E74-083A-410A-B47D-A2233D6F3B79}"/>
              </a:ext>
            </a:extLst>
          </p:cNvPr>
          <p:cNvSpPr>
            <a:spLocks noGrp="1"/>
          </p:cNvSpPr>
          <p:nvPr>
            <p:ph type="sldNum" sz="quarter" idx="12"/>
          </p:nvPr>
        </p:nvSpPr>
        <p:spPr/>
        <p:txBody>
          <a:bodyPr/>
          <a:lstStyle>
            <a:lvl1pPr>
              <a:defRPr/>
            </a:lvl1pPr>
          </a:lstStyle>
          <a:p>
            <a:fld id="{10D2C790-2C8B-433A-A6C3-5F30571A8EB6}" type="slidenum">
              <a:rPr lang="en-US" altLang="en-US"/>
              <a:pPr/>
              <a:t>‹#›</a:t>
            </a:fld>
            <a:endParaRPr lang="en-US" altLang="en-US"/>
          </a:p>
        </p:txBody>
      </p:sp>
    </p:spTree>
    <p:extLst>
      <p:ext uri="{BB962C8B-B14F-4D97-AF65-F5344CB8AC3E}">
        <p14:creationId xmlns:p14="http://schemas.microsoft.com/office/powerpoint/2010/main" val="353701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DBA5-C5E1-4DF7-8DDD-82F7407997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CB11E-2820-4ABE-9ACE-6FA572135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CB156-7B2F-47E1-B3B0-B943B0BD653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DAFAA0-A568-48DE-B821-3BE701B072B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7D577A2-A603-4AB8-99AE-56B397DC6A45}"/>
              </a:ext>
            </a:extLst>
          </p:cNvPr>
          <p:cNvSpPr>
            <a:spLocks noGrp="1"/>
          </p:cNvSpPr>
          <p:nvPr>
            <p:ph type="sldNum" sz="quarter" idx="12"/>
          </p:nvPr>
        </p:nvSpPr>
        <p:spPr/>
        <p:txBody>
          <a:bodyPr/>
          <a:lstStyle>
            <a:lvl1pPr>
              <a:defRPr/>
            </a:lvl1pPr>
          </a:lstStyle>
          <a:p>
            <a:fld id="{866B0F86-6132-4656-A910-38193E98FC53}" type="slidenum">
              <a:rPr lang="en-US" altLang="en-US"/>
              <a:pPr/>
              <a:t>‹#›</a:t>
            </a:fld>
            <a:endParaRPr lang="en-US" altLang="en-US"/>
          </a:p>
        </p:txBody>
      </p:sp>
    </p:spTree>
    <p:extLst>
      <p:ext uri="{BB962C8B-B14F-4D97-AF65-F5344CB8AC3E}">
        <p14:creationId xmlns:p14="http://schemas.microsoft.com/office/powerpoint/2010/main" val="293142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A7C30-7AF2-46CE-BBBC-831A2AB215A2}"/>
              </a:ext>
            </a:extLst>
          </p:cNvPr>
          <p:cNvSpPr>
            <a:spLocks noGrp="1"/>
          </p:cNvSpPr>
          <p:nvPr>
            <p:ph type="title" orient="vert"/>
          </p:nvPr>
        </p:nvSpPr>
        <p:spPr>
          <a:xfrm>
            <a:off x="6477000" y="533400"/>
            <a:ext cx="19812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426575-20B6-4267-BA5C-918CF28CE7B6}"/>
              </a:ext>
            </a:extLst>
          </p:cNvPr>
          <p:cNvSpPr>
            <a:spLocks noGrp="1"/>
          </p:cNvSpPr>
          <p:nvPr>
            <p:ph type="body" orient="vert" idx="1"/>
          </p:nvPr>
        </p:nvSpPr>
        <p:spPr>
          <a:xfrm>
            <a:off x="533400" y="533400"/>
            <a:ext cx="57912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000BD-A319-4574-AC4D-8AFE73A6029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FE0E96B-D98A-4B5B-85D1-D9594D6E16B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01880AF-56BD-4A33-BAAD-496008EE108F}"/>
              </a:ext>
            </a:extLst>
          </p:cNvPr>
          <p:cNvSpPr>
            <a:spLocks noGrp="1"/>
          </p:cNvSpPr>
          <p:nvPr>
            <p:ph type="sldNum" sz="quarter" idx="12"/>
          </p:nvPr>
        </p:nvSpPr>
        <p:spPr/>
        <p:txBody>
          <a:bodyPr/>
          <a:lstStyle>
            <a:lvl1pPr>
              <a:defRPr/>
            </a:lvl1pPr>
          </a:lstStyle>
          <a:p>
            <a:fld id="{4AE8F170-9539-47C4-A1BA-585F51FABB71}" type="slidenum">
              <a:rPr lang="en-US" altLang="en-US"/>
              <a:pPr/>
              <a:t>‹#›</a:t>
            </a:fld>
            <a:endParaRPr lang="en-US" altLang="en-US"/>
          </a:p>
        </p:txBody>
      </p:sp>
    </p:spTree>
    <p:extLst>
      <p:ext uri="{BB962C8B-B14F-4D97-AF65-F5344CB8AC3E}">
        <p14:creationId xmlns:p14="http://schemas.microsoft.com/office/powerpoint/2010/main" val="267441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4F61-D458-4CFB-8114-E448C09496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618E37-3DB3-452B-B422-C7D8544E27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0137C-9A72-4D9C-8F5E-83A18F78B84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CEE6D9E-3B9E-4640-AD76-3FA3644EB5F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ABFACB2-98B1-43A0-93D3-A917A49D5938}"/>
              </a:ext>
            </a:extLst>
          </p:cNvPr>
          <p:cNvSpPr>
            <a:spLocks noGrp="1"/>
          </p:cNvSpPr>
          <p:nvPr>
            <p:ph type="sldNum" sz="quarter" idx="12"/>
          </p:nvPr>
        </p:nvSpPr>
        <p:spPr/>
        <p:txBody>
          <a:bodyPr/>
          <a:lstStyle>
            <a:lvl1pPr>
              <a:defRPr/>
            </a:lvl1pPr>
          </a:lstStyle>
          <a:p>
            <a:fld id="{E6DCE01C-45D4-498B-81CA-753549DB8748}" type="slidenum">
              <a:rPr lang="en-US" altLang="en-US"/>
              <a:pPr/>
              <a:t>‹#›</a:t>
            </a:fld>
            <a:endParaRPr lang="en-US" altLang="en-US"/>
          </a:p>
        </p:txBody>
      </p:sp>
    </p:spTree>
    <p:extLst>
      <p:ext uri="{BB962C8B-B14F-4D97-AF65-F5344CB8AC3E}">
        <p14:creationId xmlns:p14="http://schemas.microsoft.com/office/powerpoint/2010/main" val="39110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12F9-717D-4501-BAAC-7DEE6CB6A18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5A77B5-7FB1-4FA9-A815-D972FF78B1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E7DFF9C-8913-4141-BB43-CD21D7E65AD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4EEF74C-A074-41D3-AFEA-C9B830E6610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F3C25AA-FDBA-4500-9B68-72472857F53A}"/>
              </a:ext>
            </a:extLst>
          </p:cNvPr>
          <p:cNvSpPr>
            <a:spLocks noGrp="1"/>
          </p:cNvSpPr>
          <p:nvPr>
            <p:ph type="sldNum" sz="quarter" idx="12"/>
          </p:nvPr>
        </p:nvSpPr>
        <p:spPr/>
        <p:txBody>
          <a:bodyPr/>
          <a:lstStyle>
            <a:lvl1pPr>
              <a:defRPr/>
            </a:lvl1pPr>
          </a:lstStyle>
          <a:p>
            <a:fld id="{05976202-D198-4F35-A522-1D6332BCD64B}" type="slidenum">
              <a:rPr lang="en-US" altLang="en-US"/>
              <a:pPr/>
              <a:t>‹#›</a:t>
            </a:fld>
            <a:endParaRPr lang="en-US" altLang="en-US"/>
          </a:p>
        </p:txBody>
      </p:sp>
    </p:spTree>
    <p:extLst>
      <p:ext uri="{BB962C8B-B14F-4D97-AF65-F5344CB8AC3E}">
        <p14:creationId xmlns:p14="http://schemas.microsoft.com/office/powerpoint/2010/main" val="126112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4103-A574-44A0-A66F-33E78C2CE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E9302-217E-4DE7-8022-425D7F8FB779}"/>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A9555F-972B-4EFD-B583-3639C0C6EAAC}"/>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219B15-67B2-4847-A17F-6C436B90D7D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7ADD99D-CB87-4303-8C95-DB32254F738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864A367-7197-4051-A387-99D78A79288F}"/>
              </a:ext>
            </a:extLst>
          </p:cNvPr>
          <p:cNvSpPr>
            <a:spLocks noGrp="1"/>
          </p:cNvSpPr>
          <p:nvPr>
            <p:ph type="sldNum" sz="quarter" idx="12"/>
          </p:nvPr>
        </p:nvSpPr>
        <p:spPr/>
        <p:txBody>
          <a:bodyPr/>
          <a:lstStyle>
            <a:lvl1pPr>
              <a:defRPr/>
            </a:lvl1pPr>
          </a:lstStyle>
          <a:p>
            <a:fld id="{6046CA27-A702-41E5-87CA-20C0C693636E}" type="slidenum">
              <a:rPr lang="en-US" altLang="en-US"/>
              <a:pPr/>
              <a:t>‹#›</a:t>
            </a:fld>
            <a:endParaRPr lang="en-US" altLang="en-US"/>
          </a:p>
        </p:txBody>
      </p:sp>
    </p:spTree>
    <p:extLst>
      <p:ext uri="{BB962C8B-B14F-4D97-AF65-F5344CB8AC3E}">
        <p14:creationId xmlns:p14="http://schemas.microsoft.com/office/powerpoint/2010/main" val="11392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8214-51D2-4E22-B22B-D6447F3A6A7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AB66DA-2D57-415F-9249-185B01E7F8C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EE752-0827-4231-9BFE-A8A151837EBD}"/>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BCC3D9-7092-4ADA-A56B-06E40EF2037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15180-25DE-4857-8BF6-EA4A9A5E910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FD2D96-69AD-4DC4-8D30-851028DEA6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2E3CA48E-3C62-4E18-B2DF-19D05F3A6525}"/>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650DE154-FD84-4CC6-BD7E-6FFCB8971EC2}"/>
              </a:ext>
            </a:extLst>
          </p:cNvPr>
          <p:cNvSpPr>
            <a:spLocks noGrp="1"/>
          </p:cNvSpPr>
          <p:nvPr>
            <p:ph type="sldNum" sz="quarter" idx="12"/>
          </p:nvPr>
        </p:nvSpPr>
        <p:spPr/>
        <p:txBody>
          <a:bodyPr/>
          <a:lstStyle>
            <a:lvl1pPr>
              <a:defRPr/>
            </a:lvl1pPr>
          </a:lstStyle>
          <a:p>
            <a:fld id="{C6831807-A514-497C-9DC2-495405666C3E}" type="slidenum">
              <a:rPr lang="en-US" altLang="en-US"/>
              <a:pPr/>
              <a:t>‹#›</a:t>
            </a:fld>
            <a:endParaRPr lang="en-US" altLang="en-US"/>
          </a:p>
        </p:txBody>
      </p:sp>
    </p:spTree>
    <p:extLst>
      <p:ext uri="{BB962C8B-B14F-4D97-AF65-F5344CB8AC3E}">
        <p14:creationId xmlns:p14="http://schemas.microsoft.com/office/powerpoint/2010/main" val="28195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74EC-8DB0-4067-B720-D3692F6E19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619A4A-266C-4800-85B4-7D5F1DE00B5F}"/>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FE99E73-44E2-4882-A6B4-90AADB5B67A8}"/>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85B7D88-526B-4DED-B74D-41A3A84CCEBE}"/>
              </a:ext>
            </a:extLst>
          </p:cNvPr>
          <p:cNvSpPr>
            <a:spLocks noGrp="1"/>
          </p:cNvSpPr>
          <p:nvPr>
            <p:ph type="sldNum" sz="quarter" idx="12"/>
          </p:nvPr>
        </p:nvSpPr>
        <p:spPr/>
        <p:txBody>
          <a:bodyPr/>
          <a:lstStyle>
            <a:lvl1pPr>
              <a:defRPr/>
            </a:lvl1pPr>
          </a:lstStyle>
          <a:p>
            <a:fld id="{25F5814A-4EFC-49AD-BC20-CC0CE55053F9}" type="slidenum">
              <a:rPr lang="en-US" altLang="en-US"/>
              <a:pPr/>
              <a:t>‹#›</a:t>
            </a:fld>
            <a:endParaRPr lang="en-US" altLang="en-US"/>
          </a:p>
        </p:txBody>
      </p:sp>
    </p:spTree>
    <p:extLst>
      <p:ext uri="{BB962C8B-B14F-4D97-AF65-F5344CB8AC3E}">
        <p14:creationId xmlns:p14="http://schemas.microsoft.com/office/powerpoint/2010/main" val="242775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2BB60-06D6-46F0-95F9-B630555C74DC}"/>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6983D36-64C5-495F-876C-C49B30D83395}"/>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6CFDE21-01E1-40DE-BAFC-CD7A6E5AF471}"/>
              </a:ext>
            </a:extLst>
          </p:cNvPr>
          <p:cNvSpPr>
            <a:spLocks noGrp="1"/>
          </p:cNvSpPr>
          <p:nvPr>
            <p:ph type="sldNum" sz="quarter" idx="12"/>
          </p:nvPr>
        </p:nvSpPr>
        <p:spPr/>
        <p:txBody>
          <a:bodyPr/>
          <a:lstStyle>
            <a:lvl1pPr>
              <a:defRPr/>
            </a:lvl1pPr>
          </a:lstStyle>
          <a:p>
            <a:fld id="{C070EEFC-45F3-4981-814C-F691B89DE3B8}" type="slidenum">
              <a:rPr lang="en-US" altLang="en-US"/>
              <a:pPr/>
              <a:t>‹#›</a:t>
            </a:fld>
            <a:endParaRPr lang="en-US" altLang="en-US"/>
          </a:p>
        </p:txBody>
      </p:sp>
    </p:spTree>
    <p:extLst>
      <p:ext uri="{BB962C8B-B14F-4D97-AF65-F5344CB8AC3E}">
        <p14:creationId xmlns:p14="http://schemas.microsoft.com/office/powerpoint/2010/main" val="411743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F752-3E40-46DB-A246-7A113BD8A34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AE80FC-0EE3-475C-A9C6-D667ADBDE1E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180894-A428-4C50-9B17-A57983678CC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8AA6D-C603-4B56-9564-5CC0AAE5FC2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6DD6E0D-FF5B-4DDA-81AB-681DE616117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26B3F3F-5488-4D13-A81C-BF8E9A137605}"/>
              </a:ext>
            </a:extLst>
          </p:cNvPr>
          <p:cNvSpPr>
            <a:spLocks noGrp="1"/>
          </p:cNvSpPr>
          <p:nvPr>
            <p:ph type="sldNum" sz="quarter" idx="12"/>
          </p:nvPr>
        </p:nvSpPr>
        <p:spPr/>
        <p:txBody>
          <a:bodyPr/>
          <a:lstStyle>
            <a:lvl1pPr>
              <a:defRPr/>
            </a:lvl1pPr>
          </a:lstStyle>
          <a:p>
            <a:fld id="{60D05614-047A-48BC-A20E-E46C07710F7F}" type="slidenum">
              <a:rPr lang="en-US" altLang="en-US"/>
              <a:pPr/>
              <a:t>‹#›</a:t>
            </a:fld>
            <a:endParaRPr lang="en-US" altLang="en-US"/>
          </a:p>
        </p:txBody>
      </p:sp>
    </p:spTree>
    <p:extLst>
      <p:ext uri="{BB962C8B-B14F-4D97-AF65-F5344CB8AC3E}">
        <p14:creationId xmlns:p14="http://schemas.microsoft.com/office/powerpoint/2010/main" val="342968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C3A6-C3D7-4E82-AB11-CE8FE735F3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ED6352-553C-441D-B59B-087DA3C7B3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744E3E-8ED5-400A-887B-3F765AA3C0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D2A0C-125A-4C41-8A6D-A00323CF623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D4B9206-0819-4BBD-A27C-147679CEDFD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BE2CC1F-003F-4F4F-B3B1-596AE7E35CE7}"/>
              </a:ext>
            </a:extLst>
          </p:cNvPr>
          <p:cNvSpPr>
            <a:spLocks noGrp="1"/>
          </p:cNvSpPr>
          <p:nvPr>
            <p:ph type="sldNum" sz="quarter" idx="12"/>
          </p:nvPr>
        </p:nvSpPr>
        <p:spPr/>
        <p:txBody>
          <a:bodyPr/>
          <a:lstStyle>
            <a:lvl1pPr>
              <a:defRPr/>
            </a:lvl1pPr>
          </a:lstStyle>
          <a:p>
            <a:fld id="{984D49D3-C733-4EEA-B1D9-DB01FBD20B13}" type="slidenum">
              <a:rPr lang="en-US" altLang="en-US"/>
              <a:pPr/>
              <a:t>‹#›</a:t>
            </a:fld>
            <a:endParaRPr lang="en-US" altLang="en-US"/>
          </a:p>
        </p:txBody>
      </p:sp>
    </p:spTree>
    <p:extLst>
      <p:ext uri="{BB962C8B-B14F-4D97-AF65-F5344CB8AC3E}">
        <p14:creationId xmlns:p14="http://schemas.microsoft.com/office/powerpoint/2010/main" val="240420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2639259-E1DD-4DEB-981B-C91188FCC7C2}"/>
              </a:ext>
            </a:extLst>
          </p:cNvPr>
          <p:cNvSpPr>
            <a:spLocks noGrp="1" noChangeArrowheads="1"/>
          </p:cNvSpPr>
          <p:nvPr>
            <p:ph type="title"/>
          </p:nvPr>
        </p:nvSpPr>
        <p:spPr bwMode="auto">
          <a:xfrm>
            <a:off x="533400" y="533400"/>
            <a:ext cx="7848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569CA12-AC0E-4246-B865-5E7DA8088435}"/>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FF6327A-14C2-4111-9818-F70A9491A774}"/>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defRPr sz="1400">
                <a:latin typeface="Times New Roman" panose="02020603050405020304" pitchFamily="18" charset="0"/>
              </a:defRPr>
            </a:lvl1pPr>
          </a:lstStyle>
          <a:p>
            <a:endParaRPr lang="en-US" altLang="en-US"/>
          </a:p>
        </p:txBody>
      </p:sp>
      <p:sp>
        <p:nvSpPr>
          <p:cNvPr id="1029" name="Rectangle 5">
            <a:extLst>
              <a:ext uri="{FF2B5EF4-FFF2-40B4-BE49-F238E27FC236}">
                <a16:creationId xmlns:a16="http://schemas.microsoft.com/office/drawing/2014/main" id="{AA139E84-3998-420A-BEB9-9833C4CD3215}"/>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defRPr sz="1400">
                <a:latin typeface="Times New Roman" panose="02020603050405020304" pitchFamily="18" charset="0"/>
              </a:defRPr>
            </a:lvl1pPr>
          </a:lstStyle>
          <a:p>
            <a:endParaRPr lang="en-US" altLang="en-US"/>
          </a:p>
        </p:txBody>
      </p:sp>
      <p:sp>
        <p:nvSpPr>
          <p:cNvPr id="1030" name="Rectangle 6">
            <a:extLst>
              <a:ext uri="{FF2B5EF4-FFF2-40B4-BE49-F238E27FC236}">
                <a16:creationId xmlns:a16="http://schemas.microsoft.com/office/drawing/2014/main" id="{CE112DE8-B788-4C81-8797-5FB0A85EB2F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defRPr sz="1400">
                <a:latin typeface="Times New Roman" panose="02020603050405020304" pitchFamily="18" charset="0"/>
              </a:defRPr>
            </a:lvl1pPr>
          </a:lstStyle>
          <a:p>
            <a:fld id="{1D2614B2-3E87-4646-ADDF-4AB6CF41D8E6}" type="slidenum">
              <a:rPr lang="en-US" altLang="en-US"/>
              <a:pPr/>
              <a:t>‹#›</a:t>
            </a:fld>
            <a:endParaRPr lang="en-US" altLang="en-US"/>
          </a:p>
        </p:txBody>
      </p:sp>
      <p:sp>
        <p:nvSpPr>
          <p:cNvPr id="1031" name="Rectangle 7">
            <a:extLst>
              <a:ext uri="{FF2B5EF4-FFF2-40B4-BE49-F238E27FC236}">
                <a16:creationId xmlns:a16="http://schemas.microsoft.com/office/drawing/2014/main" id="{ACD97D43-ED23-4860-94B3-4F580A285F4E}"/>
              </a:ext>
            </a:extLst>
          </p:cNvPr>
          <p:cNvSpPr>
            <a:spLocks noChangeArrowheads="1"/>
          </p:cNvSpPr>
          <p:nvPr userDrawn="1"/>
        </p:nvSpPr>
        <p:spPr bwMode="auto">
          <a:xfrm>
            <a:off x="457200" y="457200"/>
            <a:ext cx="8016875" cy="692150"/>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Rectangle 8">
            <a:extLst>
              <a:ext uri="{FF2B5EF4-FFF2-40B4-BE49-F238E27FC236}">
                <a16:creationId xmlns:a16="http://schemas.microsoft.com/office/drawing/2014/main" id="{3D0D5F24-DD83-4614-BBA6-E6F915E37A04}"/>
              </a:ext>
            </a:extLst>
          </p:cNvPr>
          <p:cNvSpPr>
            <a:spLocks noChangeArrowheads="1"/>
          </p:cNvSpPr>
          <p:nvPr userDrawn="1"/>
        </p:nvSpPr>
        <p:spPr bwMode="auto">
          <a:xfrm>
            <a:off x="457200" y="914400"/>
            <a:ext cx="4078288" cy="457200"/>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kern="1200">
          <a:solidFill>
            <a:srgbClr val="FFCC00"/>
          </a:solidFill>
          <a:latin typeface="+mj-lt"/>
          <a:ea typeface="+mj-ea"/>
          <a:cs typeface="+mj-cs"/>
        </a:defRPr>
      </a:lvl1pPr>
      <a:lvl2pPr algn="l" rtl="0" eaLnBrk="0" fontAlgn="base" hangingPunct="0">
        <a:spcBef>
          <a:spcPct val="0"/>
        </a:spcBef>
        <a:spcAft>
          <a:spcPct val="0"/>
        </a:spcAft>
        <a:defRPr sz="3600" b="1">
          <a:solidFill>
            <a:srgbClr val="FFCC00"/>
          </a:solidFill>
          <a:latin typeface="Arial" panose="020B0604020202020204" pitchFamily="34" charset="0"/>
        </a:defRPr>
      </a:lvl2pPr>
      <a:lvl3pPr algn="l" rtl="0" eaLnBrk="0" fontAlgn="base" hangingPunct="0">
        <a:spcBef>
          <a:spcPct val="0"/>
        </a:spcBef>
        <a:spcAft>
          <a:spcPct val="0"/>
        </a:spcAft>
        <a:defRPr sz="3600" b="1">
          <a:solidFill>
            <a:srgbClr val="FFCC00"/>
          </a:solidFill>
          <a:latin typeface="Arial" panose="020B0604020202020204" pitchFamily="34" charset="0"/>
        </a:defRPr>
      </a:lvl3pPr>
      <a:lvl4pPr algn="l" rtl="0" eaLnBrk="0" fontAlgn="base" hangingPunct="0">
        <a:spcBef>
          <a:spcPct val="0"/>
        </a:spcBef>
        <a:spcAft>
          <a:spcPct val="0"/>
        </a:spcAft>
        <a:defRPr sz="3600" b="1">
          <a:solidFill>
            <a:srgbClr val="FFCC00"/>
          </a:solidFill>
          <a:latin typeface="Arial" panose="020B0604020202020204" pitchFamily="34" charset="0"/>
        </a:defRPr>
      </a:lvl4pPr>
      <a:lvl5pPr algn="l" rtl="0" eaLnBrk="0" fontAlgn="base" hangingPunct="0">
        <a:spcBef>
          <a:spcPct val="0"/>
        </a:spcBef>
        <a:spcAft>
          <a:spcPct val="0"/>
        </a:spcAft>
        <a:defRPr sz="3600" b="1">
          <a:solidFill>
            <a:srgbClr val="FFCC00"/>
          </a:solidFill>
          <a:latin typeface="Arial" panose="020B0604020202020204" pitchFamily="34" charset="0"/>
        </a:defRPr>
      </a:lvl5pPr>
      <a:lvl6pPr marL="457200" algn="l" rtl="0" eaLnBrk="0" fontAlgn="base" hangingPunct="0">
        <a:spcBef>
          <a:spcPct val="0"/>
        </a:spcBef>
        <a:spcAft>
          <a:spcPct val="0"/>
        </a:spcAft>
        <a:defRPr sz="3600" b="1">
          <a:solidFill>
            <a:srgbClr val="FFCC00"/>
          </a:solidFill>
          <a:latin typeface="Arial" panose="020B0604020202020204" pitchFamily="34" charset="0"/>
        </a:defRPr>
      </a:lvl6pPr>
      <a:lvl7pPr marL="914400" algn="l" rtl="0" eaLnBrk="0" fontAlgn="base" hangingPunct="0">
        <a:spcBef>
          <a:spcPct val="0"/>
        </a:spcBef>
        <a:spcAft>
          <a:spcPct val="0"/>
        </a:spcAft>
        <a:defRPr sz="3600" b="1">
          <a:solidFill>
            <a:srgbClr val="FFCC00"/>
          </a:solidFill>
          <a:latin typeface="Arial" panose="020B0604020202020204" pitchFamily="34" charset="0"/>
        </a:defRPr>
      </a:lvl7pPr>
      <a:lvl8pPr marL="1371600" algn="l" rtl="0" eaLnBrk="0" fontAlgn="base" hangingPunct="0">
        <a:spcBef>
          <a:spcPct val="0"/>
        </a:spcBef>
        <a:spcAft>
          <a:spcPct val="0"/>
        </a:spcAft>
        <a:defRPr sz="3600" b="1">
          <a:solidFill>
            <a:srgbClr val="FFCC00"/>
          </a:solidFill>
          <a:latin typeface="Arial" panose="020B0604020202020204" pitchFamily="34" charset="0"/>
        </a:defRPr>
      </a:lvl8pPr>
      <a:lvl9pPr marL="1828800" algn="l" rtl="0" eaLnBrk="0" fontAlgn="base" hangingPunct="0">
        <a:spcBef>
          <a:spcPct val="0"/>
        </a:spcBef>
        <a:spcAft>
          <a:spcPct val="0"/>
        </a:spcAft>
        <a:defRPr sz="3600" b="1">
          <a:solidFill>
            <a:srgbClr val="FFCC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kern="1200">
          <a:solidFill>
            <a:srgbClr val="FFCC00"/>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FFCC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FFCC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FFCC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FF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2.emf"/><Relationship Id="rId4"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25.emf"/><Relationship Id="rId4"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29.emf"/><Relationship Id="rId7" Type="http://schemas.openxmlformats.org/officeDocument/2006/relationships/image" Target="../media/image31.e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2.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6.e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11" Type="http://schemas.openxmlformats.org/officeDocument/2006/relationships/image" Target="../media/image38.emf"/><Relationship Id="rId5" Type="http://schemas.openxmlformats.org/officeDocument/2006/relationships/image" Target="../media/image35.e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7.emf"/></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40.bin"/><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4.emf"/><Relationship Id="rId12" Type="http://schemas.openxmlformats.org/officeDocument/2006/relationships/oleObject" Target="../embeddings/oleObject47.bin"/><Relationship Id="rId17" Type="http://schemas.openxmlformats.org/officeDocument/2006/relationships/image" Target="../media/image49.emf"/><Relationship Id="rId2" Type="http://schemas.openxmlformats.org/officeDocument/2006/relationships/oleObject" Target="../embeddings/oleObject42.bin"/><Relationship Id="rId16"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46.emf"/><Relationship Id="rId5" Type="http://schemas.openxmlformats.org/officeDocument/2006/relationships/image" Target="../media/image43.emf"/><Relationship Id="rId15" Type="http://schemas.openxmlformats.org/officeDocument/2006/relationships/image" Target="../media/image48.e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5.emf"/><Relationship Id="rId14" Type="http://schemas.openxmlformats.org/officeDocument/2006/relationships/oleObject" Target="../embeddings/oleObject48.bin"/></Relationships>
</file>

<file path=ppt/slides/_rels/slide1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50.bin"/><Relationship Id="rId1" Type="http://schemas.openxmlformats.org/officeDocument/2006/relationships/slideLayout" Target="../slideLayouts/slideLayout2.xml"/><Relationship Id="rId5" Type="http://schemas.openxmlformats.org/officeDocument/2006/relationships/image" Target="../media/image51.emf"/><Relationship Id="rId4" Type="http://schemas.openxmlformats.org/officeDocument/2006/relationships/oleObject" Target="../embeddings/oleObject5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oleObject" Target="../embeddings/oleObject5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oleObject" Target="../embeddings/oleObject5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54.emf"/><Relationship Id="rId7" Type="http://schemas.openxmlformats.org/officeDocument/2006/relationships/image" Target="../media/image56.emf"/><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5" Type="http://schemas.openxmlformats.org/officeDocument/2006/relationships/image" Target="../media/image55.emf"/><Relationship Id="rId4" Type="http://schemas.openxmlformats.org/officeDocument/2006/relationships/oleObject" Target="../embeddings/oleObject55.bin"/><Relationship Id="rId9" Type="http://schemas.openxmlformats.org/officeDocument/2006/relationships/image" Target="../media/image57.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58.emf"/><Relationship Id="rId7" Type="http://schemas.openxmlformats.org/officeDocument/2006/relationships/image" Target="../media/image60.emf"/><Relationship Id="rId2"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oleObject" Target="../embeddings/oleObject60.bin"/><Relationship Id="rId5" Type="http://schemas.openxmlformats.org/officeDocument/2006/relationships/image" Target="../media/image59.emf"/><Relationship Id="rId4" Type="http://schemas.openxmlformats.org/officeDocument/2006/relationships/oleObject" Target="../embeddings/oleObject59.bin"/><Relationship Id="rId9" Type="http://schemas.openxmlformats.org/officeDocument/2006/relationships/image" Target="../media/image61.emf"/></Relationships>
</file>

<file path=ppt/slides/_rels/slide2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62.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embeddings/oleObject63.bin"/><Relationship Id="rId1" Type="http://schemas.openxmlformats.org/officeDocument/2006/relationships/slideLayout" Target="../slideLayouts/slideLayout2.xml"/><Relationship Id="rId5" Type="http://schemas.openxmlformats.org/officeDocument/2006/relationships/image" Target="../media/image64.emf"/><Relationship Id="rId4"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7.e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oleObject" Target="../embeddings/oleObject67.bin"/><Relationship Id="rId5" Type="http://schemas.openxmlformats.org/officeDocument/2006/relationships/image" Target="../media/image66.emf"/><Relationship Id="rId4"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image" Target="../media/image68.emf"/><Relationship Id="rId7" Type="http://schemas.openxmlformats.org/officeDocument/2006/relationships/image" Target="../media/image70.emf"/><Relationship Id="rId2" Type="http://schemas.openxmlformats.org/officeDocument/2006/relationships/oleObject" Target="../embeddings/oleObject68.bin"/><Relationship Id="rId1" Type="http://schemas.openxmlformats.org/officeDocument/2006/relationships/slideLayout" Target="../slideLayouts/slideLayout2.xml"/><Relationship Id="rId6" Type="http://schemas.openxmlformats.org/officeDocument/2006/relationships/oleObject" Target="../embeddings/oleObject70.bin"/><Relationship Id="rId5" Type="http://schemas.openxmlformats.org/officeDocument/2006/relationships/image" Target="../media/image69.emf"/><Relationship Id="rId4" Type="http://schemas.openxmlformats.org/officeDocument/2006/relationships/oleObject" Target="../embeddings/oleObject69.bin"/><Relationship Id="rId9" Type="http://schemas.openxmlformats.org/officeDocument/2006/relationships/image" Target="../media/image7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oleObject" Target="../embeddings/oleObject72.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oleObject" Target="../embeddings/oleObject73.bin"/><Relationship Id="rId1" Type="http://schemas.openxmlformats.org/officeDocument/2006/relationships/slideLayout" Target="../slideLayouts/slideLayout2.xml"/><Relationship Id="rId5" Type="http://schemas.openxmlformats.org/officeDocument/2006/relationships/image" Target="../media/image74.emf"/><Relationship Id="rId4" Type="http://schemas.openxmlformats.org/officeDocument/2006/relationships/oleObject" Target="../embeddings/oleObject74.bin"/></Relationships>
</file>

<file path=ppt/slides/_rels/slide32.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oleObject" Target="../embeddings/oleObject75.bin"/><Relationship Id="rId1" Type="http://schemas.openxmlformats.org/officeDocument/2006/relationships/slideLayout" Target="../slideLayouts/slideLayout2.xml"/><Relationship Id="rId5" Type="http://schemas.openxmlformats.org/officeDocument/2006/relationships/image" Target="../media/image76.emf"/><Relationship Id="rId4" Type="http://schemas.openxmlformats.org/officeDocument/2006/relationships/oleObject" Target="../embeddings/oleObject76.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2.emf"/><Relationship Id="rId3" Type="http://schemas.openxmlformats.org/officeDocument/2006/relationships/image" Target="../media/image77.emf"/><Relationship Id="rId7" Type="http://schemas.openxmlformats.org/officeDocument/2006/relationships/image" Target="../media/image79.emf"/><Relationship Id="rId12" Type="http://schemas.openxmlformats.org/officeDocument/2006/relationships/oleObject" Target="../embeddings/oleObject82.bin"/><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9.bin"/><Relationship Id="rId11" Type="http://schemas.openxmlformats.org/officeDocument/2006/relationships/image" Target="../media/image81.emf"/><Relationship Id="rId5" Type="http://schemas.openxmlformats.org/officeDocument/2006/relationships/image" Target="../media/image78.emf"/><Relationship Id="rId15" Type="http://schemas.openxmlformats.org/officeDocument/2006/relationships/image" Target="../media/image83.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0.emf"/><Relationship Id="rId14" Type="http://schemas.openxmlformats.org/officeDocument/2006/relationships/oleObject" Target="../embeddings/oleObject83.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84.emf"/><Relationship Id="rId7" Type="http://schemas.openxmlformats.org/officeDocument/2006/relationships/image" Target="../media/image86.emf"/><Relationship Id="rId2"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oleObject" Target="../embeddings/oleObject86.bin"/><Relationship Id="rId11" Type="http://schemas.openxmlformats.org/officeDocument/2006/relationships/image" Target="../media/image88.emf"/><Relationship Id="rId5" Type="http://schemas.openxmlformats.org/officeDocument/2006/relationships/image" Target="../media/image85.e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87.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94.emf"/><Relationship Id="rId3" Type="http://schemas.openxmlformats.org/officeDocument/2006/relationships/image" Target="../media/image89.emf"/><Relationship Id="rId7" Type="http://schemas.openxmlformats.org/officeDocument/2006/relationships/image" Target="../media/image91.emf"/><Relationship Id="rId12" Type="http://schemas.openxmlformats.org/officeDocument/2006/relationships/oleObject" Target="../embeddings/oleObject94.bin"/><Relationship Id="rId2" Type="http://schemas.openxmlformats.org/officeDocument/2006/relationships/oleObject" Target="../embeddings/oleObject89.bin"/><Relationship Id="rId1" Type="http://schemas.openxmlformats.org/officeDocument/2006/relationships/slideLayout" Target="../slideLayouts/slideLayout2.xml"/><Relationship Id="rId6" Type="http://schemas.openxmlformats.org/officeDocument/2006/relationships/oleObject" Target="../embeddings/oleObject91.bin"/><Relationship Id="rId11" Type="http://schemas.openxmlformats.org/officeDocument/2006/relationships/image" Target="../media/image93.emf"/><Relationship Id="rId5" Type="http://schemas.openxmlformats.org/officeDocument/2006/relationships/image" Target="../media/image90.emf"/><Relationship Id="rId15" Type="http://schemas.openxmlformats.org/officeDocument/2006/relationships/image" Target="../media/image95.e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92.emf"/><Relationship Id="rId14" Type="http://schemas.openxmlformats.org/officeDocument/2006/relationships/oleObject" Target="../embeddings/oleObject95.bin"/></Relationships>
</file>

<file path=ppt/slides/_rels/slide36.xml.rels><?xml version="1.0" encoding="UTF-8" standalone="yes"?>
<Relationships xmlns="http://schemas.openxmlformats.org/package/2006/relationships"><Relationship Id="rId3" Type="http://schemas.openxmlformats.org/officeDocument/2006/relationships/image" Target="../media/image96.emf"/><Relationship Id="rId7" Type="http://schemas.openxmlformats.org/officeDocument/2006/relationships/image" Target="../media/image98.emf"/><Relationship Id="rId2" Type="http://schemas.openxmlformats.org/officeDocument/2006/relationships/oleObject" Target="../embeddings/oleObject96.bin"/><Relationship Id="rId1" Type="http://schemas.openxmlformats.org/officeDocument/2006/relationships/slideLayout" Target="../slideLayouts/slideLayout2.xml"/><Relationship Id="rId6" Type="http://schemas.openxmlformats.org/officeDocument/2006/relationships/oleObject" Target="../embeddings/oleObject98.bin"/><Relationship Id="rId5" Type="http://schemas.openxmlformats.org/officeDocument/2006/relationships/image" Target="../media/image97.emf"/><Relationship Id="rId4" Type="http://schemas.openxmlformats.org/officeDocument/2006/relationships/oleObject" Target="../embeddings/oleObject97.bin"/></Relationships>
</file>

<file path=ppt/slides/_rels/slide37.xml.rels><?xml version="1.0" encoding="UTF-8" standalone="yes"?>
<Relationships xmlns="http://schemas.openxmlformats.org/package/2006/relationships"><Relationship Id="rId3" Type="http://schemas.openxmlformats.org/officeDocument/2006/relationships/image" Target="../media/image99.emf"/><Relationship Id="rId7" Type="http://schemas.openxmlformats.org/officeDocument/2006/relationships/image" Target="../media/image101.emf"/><Relationship Id="rId2" Type="http://schemas.openxmlformats.org/officeDocument/2006/relationships/oleObject" Target="../embeddings/oleObject99.bin"/><Relationship Id="rId1" Type="http://schemas.openxmlformats.org/officeDocument/2006/relationships/slideLayout" Target="../slideLayouts/slideLayout2.xml"/><Relationship Id="rId6" Type="http://schemas.openxmlformats.org/officeDocument/2006/relationships/oleObject" Target="../embeddings/oleObject101.bin"/><Relationship Id="rId5" Type="http://schemas.openxmlformats.org/officeDocument/2006/relationships/image" Target="../media/image100.emf"/><Relationship Id="rId4" Type="http://schemas.openxmlformats.org/officeDocument/2006/relationships/oleObject" Target="../embeddings/oleObject100.bin"/></Relationships>
</file>

<file path=ppt/slides/_rels/slide38.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oleObject" Target="../embeddings/oleObject102.bin"/><Relationship Id="rId1" Type="http://schemas.openxmlformats.org/officeDocument/2006/relationships/slideLayout" Target="../slideLayouts/slideLayout2.xml"/><Relationship Id="rId5" Type="http://schemas.openxmlformats.org/officeDocument/2006/relationships/image" Target="../media/image103.emf"/><Relationship Id="rId4" Type="http://schemas.openxmlformats.org/officeDocument/2006/relationships/oleObject" Target="../embeddings/oleObject103.bin"/></Relationships>
</file>

<file path=ppt/slides/_rels/slide39.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oleObject" Target="../embeddings/oleObject104.bin"/><Relationship Id="rId1" Type="http://schemas.openxmlformats.org/officeDocument/2006/relationships/slideLayout" Target="../slideLayouts/slideLayout2.xml"/><Relationship Id="rId5" Type="http://schemas.openxmlformats.org/officeDocument/2006/relationships/image" Target="../media/image105.emf"/><Relationship Id="rId4" Type="http://schemas.openxmlformats.org/officeDocument/2006/relationships/oleObject" Target="../embeddings/oleObject10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7.emf"/><Relationship Id="rId5" Type="http://schemas.openxmlformats.org/officeDocument/2006/relationships/oleObject" Target="../embeddings/oleObject107.bin"/><Relationship Id="rId4" Type="http://schemas.openxmlformats.org/officeDocument/2006/relationships/image" Target="../media/image106.emf"/></Relationships>
</file>

<file path=ppt/slides/_rels/slide41.x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0.emf"/><Relationship Id="rId5" Type="http://schemas.openxmlformats.org/officeDocument/2006/relationships/oleObject" Target="../embeddings/oleObject110.bin"/><Relationship Id="rId4" Type="http://schemas.openxmlformats.org/officeDocument/2006/relationships/image" Target="../media/image109.emf"/></Relationships>
</file>

<file path=ppt/slides/_rels/slide4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4.emf"/><Relationship Id="rId5" Type="http://schemas.openxmlformats.org/officeDocument/2006/relationships/oleObject" Target="../embeddings/oleObject113.bin"/><Relationship Id="rId4" Type="http://schemas.openxmlformats.org/officeDocument/2006/relationships/image" Target="../media/image11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6.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8.emf"/><Relationship Id="rId5" Type="http://schemas.openxmlformats.org/officeDocument/2006/relationships/oleObject" Target="../embeddings/oleObject117.bin"/><Relationship Id="rId4" Type="http://schemas.openxmlformats.org/officeDocument/2006/relationships/image" Target="../media/image117.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9.emf"/></Relationships>
</file>

<file path=ppt/slides/_rels/slide47.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1.emf"/><Relationship Id="rId5" Type="http://schemas.openxmlformats.org/officeDocument/2006/relationships/oleObject" Target="../embeddings/oleObject120.bin"/><Relationship Id="rId4" Type="http://schemas.openxmlformats.org/officeDocument/2006/relationships/image" Target="../media/image12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3.emf"/></Relationships>
</file>

<file path=ppt/slides/_rels/slide49.xml.rels><?xml version="1.0" encoding="UTF-8" standalone="yes"?>
<Relationships xmlns="http://schemas.openxmlformats.org/package/2006/relationships"><Relationship Id="rId3" Type="http://schemas.openxmlformats.org/officeDocument/2006/relationships/image" Target="../media/image124.emf"/><Relationship Id="rId7" Type="http://schemas.openxmlformats.org/officeDocument/2006/relationships/image" Target="../media/image126.emf"/><Relationship Id="rId2" Type="http://schemas.openxmlformats.org/officeDocument/2006/relationships/oleObject" Target="../embeddings/oleObject123.bin"/><Relationship Id="rId1" Type="http://schemas.openxmlformats.org/officeDocument/2006/relationships/slideLayout" Target="../slideLayouts/slideLayout2.xml"/><Relationship Id="rId6" Type="http://schemas.openxmlformats.org/officeDocument/2006/relationships/oleObject" Target="../embeddings/oleObject125.bin"/><Relationship Id="rId5" Type="http://schemas.openxmlformats.org/officeDocument/2006/relationships/image" Target="../media/image125.emf"/><Relationship Id="rId4" Type="http://schemas.openxmlformats.org/officeDocument/2006/relationships/oleObject" Target="../embeddings/oleObject124.bin"/></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7.emf"/><Relationship Id="rId7" Type="http://schemas.openxmlformats.org/officeDocument/2006/relationships/image" Target="../media/image129.emf"/><Relationship Id="rId2" Type="http://schemas.openxmlformats.org/officeDocument/2006/relationships/oleObject" Target="../embeddings/oleObject126.bin"/><Relationship Id="rId1" Type="http://schemas.openxmlformats.org/officeDocument/2006/relationships/slideLayout" Target="../slideLayouts/slideLayout2.xml"/><Relationship Id="rId6" Type="http://schemas.openxmlformats.org/officeDocument/2006/relationships/oleObject" Target="../embeddings/oleObject128.bin"/><Relationship Id="rId5" Type="http://schemas.openxmlformats.org/officeDocument/2006/relationships/image" Target="../media/image128.emf"/><Relationship Id="rId4" Type="http://schemas.openxmlformats.org/officeDocument/2006/relationships/oleObject" Target="../embeddings/oleObject127.bin"/></Relationships>
</file>

<file path=ppt/slides/_rels/slide51.xml.rels><?xml version="1.0" encoding="UTF-8" standalone="yes"?>
<Relationships xmlns="http://schemas.openxmlformats.org/package/2006/relationships"><Relationship Id="rId3" Type="http://schemas.openxmlformats.org/officeDocument/2006/relationships/image" Target="../media/image130.emf"/><Relationship Id="rId7" Type="http://schemas.openxmlformats.org/officeDocument/2006/relationships/image" Target="../media/image132.emf"/><Relationship Id="rId2" Type="http://schemas.openxmlformats.org/officeDocument/2006/relationships/oleObject" Target="../embeddings/oleObject129.bin"/><Relationship Id="rId1" Type="http://schemas.openxmlformats.org/officeDocument/2006/relationships/slideLayout" Target="../slideLayouts/slideLayout2.xml"/><Relationship Id="rId6" Type="http://schemas.openxmlformats.org/officeDocument/2006/relationships/oleObject" Target="../embeddings/oleObject131.bin"/><Relationship Id="rId5" Type="http://schemas.openxmlformats.org/officeDocument/2006/relationships/image" Target="../media/image131.emf"/><Relationship Id="rId4" Type="http://schemas.openxmlformats.org/officeDocument/2006/relationships/oleObject" Target="../embeddings/oleObject130.bin"/></Relationships>
</file>

<file path=ppt/slides/_rels/slide52.x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oleObject" Target="../embeddings/oleObject132.bin"/><Relationship Id="rId1" Type="http://schemas.openxmlformats.org/officeDocument/2006/relationships/slideLayout" Target="../slideLayouts/slideLayout7.xml"/><Relationship Id="rId5" Type="http://schemas.openxmlformats.org/officeDocument/2006/relationships/image" Target="../media/image134.emf"/><Relationship Id="rId4" Type="http://schemas.openxmlformats.org/officeDocument/2006/relationships/oleObject" Target="../embeddings/oleObject133.bin"/></Relationships>
</file>

<file path=ppt/slides/_rels/slide53.x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oleObject" Target="../embeddings/oleObject134.bin"/><Relationship Id="rId1" Type="http://schemas.openxmlformats.org/officeDocument/2006/relationships/slideLayout" Target="../slideLayouts/slideLayout2.xml"/><Relationship Id="rId5" Type="http://schemas.openxmlformats.org/officeDocument/2006/relationships/image" Target="../media/image136.emf"/><Relationship Id="rId4" Type="http://schemas.openxmlformats.org/officeDocument/2006/relationships/oleObject" Target="../embeddings/oleObject135.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8.emf"/><Relationship Id="rId5" Type="http://schemas.openxmlformats.org/officeDocument/2006/relationships/oleObject" Target="../embeddings/oleObject137.bin"/><Relationship Id="rId4" Type="http://schemas.openxmlformats.org/officeDocument/2006/relationships/image" Target="../media/image137.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9.emf"/></Relationships>
</file>

<file path=ppt/slides/_rels/slide56.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oleObject" Target="../embeddings/oleObject144.bin"/><Relationship Id="rId18" Type="http://schemas.openxmlformats.org/officeDocument/2006/relationships/image" Target="../media/image147.emf"/><Relationship Id="rId3" Type="http://schemas.openxmlformats.org/officeDocument/2006/relationships/oleObject" Target="../embeddings/oleObject139.bin"/><Relationship Id="rId21" Type="http://schemas.openxmlformats.org/officeDocument/2006/relationships/oleObject" Target="../embeddings/oleObject148.bin"/><Relationship Id="rId7" Type="http://schemas.openxmlformats.org/officeDocument/2006/relationships/oleObject" Target="../embeddings/oleObject141.bin"/><Relationship Id="rId12" Type="http://schemas.openxmlformats.org/officeDocument/2006/relationships/image" Target="../media/image144.emf"/><Relationship Id="rId17" Type="http://schemas.openxmlformats.org/officeDocument/2006/relationships/oleObject" Target="../embeddings/oleObject146.bin"/><Relationship Id="rId2" Type="http://schemas.openxmlformats.org/officeDocument/2006/relationships/notesSlide" Target="../notesSlides/notesSlide13.xml"/><Relationship Id="rId16" Type="http://schemas.openxmlformats.org/officeDocument/2006/relationships/image" Target="../media/image146.emf"/><Relationship Id="rId20" Type="http://schemas.openxmlformats.org/officeDocument/2006/relationships/image" Target="../media/image148.emf"/><Relationship Id="rId1" Type="http://schemas.openxmlformats.org/officeDocument/2006/relationships/slideLayout" Target="../slideLayouts/slideLayout7.xml"/><Relationship Id="rId6" Type="http://schemas.openxmlformats.org/officeDocument/2006/relationships/image" Target="../media/image141.e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43.emf"/><Relationship Id="rId19" Type="http://schemas.openxmlformats.org/officeDocument/2006/relationships/oleObject" Target="../embeddings/oleObject147.bin"/><Relationship Id="rId4" Type="http://schemas.openxmlformats.org/officeDocument/2006/relationships/image" Target="../media/image140.emf"/><Relationship Id="rId9" Type="http://schemas.openxmlformats.org/officeDocument/2006/relationships/oleObject" Target="../embeddings/oleObject142.bin"/><Relationship Id="rId14" Type="http://schemas.openxmlformats.org/officeDocument/2006/relationships/image" Target="../media/image145.emf"/><Relationship Id="rId22" Type="http://schemas.openxmlformats.org/officeDocument/2006/relationships/image" Target="../media/image149.emf"/></Relationships>
</file>

<file path=ppt/slides/_rels/slide57.xml.rels><?xml version="1.0" encoding="UTF-8" standalone="yes"?>
<Relationships xmlns="http://schemas.openxmlformats.org/package/2006/relationships"><Relationship Id="rId8" Type="http://schemas.openxmlformats.org/officeDocument/2006/relationships/image" Target="../media/image152.e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54.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51.e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53.emf"/><Relationship Id="rId4" Type="http://schemas.openxmlformats.org/officeDocument/2006/relationships/image" Target="../media/image150.emf"/><Relationship Id="rId9" Type="http://schemas.openxmlformats.org/officeDocument/2006/relationships/oleObject" Target="../embeddings/oleObject152.bin"/></Relationships>
</file>

<file path=ppt/slides/_rels/slide58.xml.rels><?xml version="1.0" encoding="UTF-8" standalone="yes"?>
<Relationships xmlns="http://schemas.openxmlformats.org/package/2006/relationships"><Relationship Id="rId8" Type="http://schemas.openxmlformats.org/officeDocument/2006/relationships/image" Target="../media/image157.emf"/><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59.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56.emf"/><Relationship Id="rId11" Type="http://schemas.openxmlformats.org/officeDocument/2006/relationships/oleObject" Target="../embeddings/oleObject158.bin"/><Relationship Id="rId5" Type="http://schemas.openxmlformats.org/officeDocument/2006/relationships/oleObject" Target="../embeddings/oleObject155.bin"/><Relationship Id="rId10" Type="http://schemas.openxmlformats.org/officeDocument/2006/relationships/image" Target="../media/image158.emf"/><Relationship Id="rId4" Type="http://schemas.openxmlformats.org/officeDocument/2006/relationships/image" Target="../media/image155.emf"/><Relationship Id="rId9" Type="http://schemas.openxmlformats.org/officeDocument/2006/relationships/oleObject" Target="../embeddings/oleObject157.bin"/></Relationships>
</file>

<file path=ppt/slides/_rels/slide59.x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61.emf"/><Relationship Id="rId5" Type="http://schemas.openxmlformats.org/officeDocument/2006/relationships/oleObject" Target="../embeddings/oleObject160.bin"/><Relationship Id="rId10" Type="http://schemas.openxmlformats.org/officeDocument/2006/relationships/image" Target="../media/image163.emf"/><Relationship Id="rId4" Type="http://schemas.openxmlformats.org/officeDocument/2006/relationships/image" Target="../media/image160.emf"/><Relationship Id="rId9" Type="http://schemas.openxmlformats.org/officeDocument/2006/relationships/oleObject" Target="../embeddings/oleObject16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emf"/><Relationship Id="rId18" Type="http://schemas.openxmlformats.org/officeDocument/2006/relationships/oleObject" Target="../embeddings/oleObject10.bin"/><Relationship Id="rId3" Type="http://schemas.openxmlformats.org/officeDocument/2006/relationships/image" Target="../media/image2.emf"/><Relationship Id="rId7" Type="http://schemas.openxmlformats.org/officeDocument/2006/relationships/image" Target="../media/image4.emf"/><Relationship Id="rId12" Type="http://schemas.openxmlformats.org/officeDocument/2006/relationships/oleObject" Target="../embeddings/oleObject7.bin"/><Relationship Id="rId17" Type="http://schemas.openxmlformats.org/officeDocument/2006/relationships/image" Target="../media/image9.emf"/><Relationship Id="rId2" Type="http://schemas.openxmlformats.org/officeDocument/2006/relationships/oleObject" Target="../embeddings/oleObject2.bin"/><Relationship Id="rId16"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6.emf"/><Relationship Id="rId5" Type="http://schemas.openxmlformats.org/officeDocument/2006/relationships/image" Target="../media/image3.emf"/><Relationship Id="rId15" Type="http://schemas.openxmlformats.org/officeDocument/2006/relationships/image" Target="../media/image8.emf"/><Relationship Id="rId10" Type="http://schemas.openxmlformats.org/officeDocument/2006/relationships/oleObject" Target="../embeddings/oleObject6.bin"/><Relationship Id="rId19" Type="http://schemas.openxmlformats.org/officeDocument/2006/relationships/image" Target="../media/image10.emf"/><Relationship Id="rId4" Type="http://schemas.openxmlformats.org/officeDocument/2006/relationships/oleObject" Target="../embeddings/oleObject3.bin"/><Relationship Id="rId9" Type="http://schemas.openxmlformats.org/officeDocument/2006/relationships/image" Target="../media/image5.emf"/><Relationship Id="rId14"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8" Type="http://schemas.openxmlformats.org/officeDocument/2006/relationships/image" Target="../media/image166.emf"/><Relationship Id="rId13" Type="http://schemas.openxmlformats.org/officeDocument/2006/relationships/oleObject" Target="../embeddings/oleObject168.bin"/><Relationship Id="rId18" Type="http://schemas.openxmlformats.org/officeDocument/2006/relationships/image" Target="../media/image171.e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68.emf"/><Relationship Id="rId17" Type="http://schemas.openxmlformats.org/officeDocument/2006/relationships/oleObject" Target="../embeddings/oleObject170.bin"/><Relationship Id="rId2" Type="http://schemas.openxmlformats.org/officeDocument/2006/relationships/notesSlide" Target="../notesSlides/notesSlide17.xml"/><Relationship Id="rId16" Type="http://schemas.openxmlformats.org/officeDocument/2006/relationships/image" Target="../media/image170.emf"/><Relationship Id="rId20" Type="http://schemas.openxmlformats.org/officeDocument/2006/relationships/image" Target="../media/image172.emf"/><Relationship Id="rId1" Type="http://schemas.openxmlformats.org/officeDocument/2006/relationships/slideLayout" Target="../slideLayouts/slideLayout7.xml"/><Relationship Id="rId6" Type="http://schemas.openxmlformats.org/officeDocument/2006/relationships/image" Target="../media/image165.e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67.emf"/><Relationship Id="rId19" Type="http://schemas.openxmlformats.org/officeDocument/2006/relationships/oleObject" Target="../embeddings/oleObject171.bin"/><Relationship Id="rId4" Type="http://schemas.openxmlformats.org/officeDocument/2006/relationships/image" Target="../media/image164.emf"/><Relationship Id="rId9" Type="http://schemas.openxmlformats.org/officeDocument/2006/relationships/oleObject" Target="../embeddings/oleObject166.bin"/><Relationship Id="rId14" Type="http://schemas.openxmlformats.org/officeDocument/2006/relationships/image" Target="../media/image169.emf"/></Relationships>
</file>

<file path=ppt/slides/_rels/slide61.xml.rels><?xml version="1.0" encoding="UTF-8" standalone="yes"?>
<Relationships xmlns="http://schemas.openxmlformats.org/package/2006/relationships"><Relationship Id="rId8" Type="http://schemas.openxmlformats.org/officeDocument/2006/relationships/image" Target="../media/image175.emf"/><Relationship Id="rId13" Type="http://schemas.openxmlformats.org/officeDocument/2006/relationships/oleObject" Target="../embeddings/oleObject177.bin"/><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77.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74.emf"/><Relationship Id="rId11" Type="http://schemas.openxmlformats.org/officeDocument/2006/relationships/oleObject" Target="../embeddings/oleObject176.bin"/><Relationship Id="rId5" Type="http://schemas.openxmlformats.org/officeDocument/2006/relationships/oleObject" Target="../embeddings/oleObject173.bin"/><Relationship Id="rId10" Type="http://schemas.openxmlformats.org/officeDocument/2006/relationships/image" Target="../media/image176.emf"/><Relationship Id="rId4" Type="http://schemas.openxmlformats.org/officeDocument/2006/relationships/image" Target="../media/image173.emf"/><Relationship Id="rId9" Type="http://schemas.openxmlformats.org/officeDocument/2006/relationships/oleObject" Target="../embeddings/oleObject175.bin"/><Relationship Id="rId14" Type="http://schemas.openxmlformats.org/officeDocument/2006/relationships/image" Target="../media/image178.emf"/></Relationships>
</file>

<file path=ppt/slides/_rels/slide62.xml.rels><?xml version="1.0" encoding="UTF-8" standalone="yes"?>
<Relationships xmlns="http://schemas.openxmlformats.org/package/2006/relationships"><Relationship Id="rId8" Type="http://schemas.openxmlformats.org/officeDocument/2006/relationships/image" Target="../media/image181.emf"/><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83.e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80.emf"/><Relationship Id="rId11" Type="http://schemas.openxmlformats.org/officeDocument/2006/relationships/oleObject" Target="../embeddings/oleObject182.bin"/><Relationship Id="rId5" Type="http://schemas.openxmlformats.org/officeDocument/2006/relationships/oleObject" Target="../embeddings/oleObject179.bin"/><Relationship Id="rId10" Type="http://schemas.openxmlformats.org/officeDocument/2006/relationships/image" Target="../media/image182.emf"/><Relationship Id="rId4" Type="http://schemas.openxmlformats.org/officeDocument/2006/relationships/image" Target="../media/image179.emf"/><Relationship Id="rId9" Type="http://schemas.openxmlformats.org/officeDocument/2006/relationships/oleObject" Target="../embeddings/oleObject181.bin"/></Relationships>
</file>

<file path=ppt/slides/_rels/slide63.xml.rels><?xml version="1.0" encoding="UTF-8" standalone="yes"?>
<Relationships xmlns="http://schemas.openxmlformats.org/package/2006/relationships"><Relationship Id="rId8" Type="http://schemas.openxmlformats.org/officeDocument/2006/relationships/image" Target="../media/image186.e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88.emf"/><Relationship Id="rId2" Type="http://schemas.openxmlformats.org/officeDocument/2006/relationships/notesSlide" Target="../notesSlides/notesSlide20.xml"/><Relationship Id="rId16" Type="http://schemas.openxmlformats.org/officeDocument/2006/relationships/image" Target="../media/image190.emf"/><Relationship Id="rId1" Type="http://schemas.openxmlformats.org/officeDocument/2006/relationships/slideLayout" Target="../slideLayouts/slideLayout7.xml"/><Relationship Id="rId6" Type="http://schemas.openxmlformats.org/officeDocument/2006/relationships/image" Target="../media/image185.e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87.emf"/><Relationship Id="rId4" Type="http://schemas.openxmlformats.org/officeDocument/2006/relationships/image" Target="../media/image184.emf"/><Relationship Id="rId9" Type="http://schemas.openxmlformats.org/officeDocument/2006/relationships/oleObject" Target="../embeddings/oleObject186.bin"/><Relationship Id="rId14" Type="http://schemas.openxmlformats.org/officeDocument/2006/relationships/image" Target="../media/image189.emf"/></Relationships>
</file>

<file path=ppt/slides/_rels/slide64.xml.rels><?xml version="1.0" encoding="UTF-8" standalone="yes"?>
<Relationships xmlns="http://schemas.openxmlformats.org/package/2006/relationships"><Relationship Id="rId8" Type="http://schemas.openxmlformats.org/officeDocument/2006/relationships/image" Target="../media/image193.e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92.emf"/><Relationship Id="rId5" Type="http://schemas.openxmlformats.org/officeDocument/2006/relationships/oleObject" Target="../embeddings/oleObject191.bin"/><Relationship Id="rId10" Type="http://schemas.openxmlformats.org/officeDocument/2006/relationships/image" Target="../media/image194.emf"/><Relationship Id="rId4" Type="http://schemas.openxmlformats.org/officeDocument/2006/relationships/image" Target="../media/image191.emf"/><Relationship Id="rId9" Type="http://schemas.openxmlformats.org/officeDocument/2006/relationships/oleObject" Target="../embeddings/oleObject193.bin"/></Relationships>
</file>

<file path=ppt/slides/_rels/slide65.xml.rels><?xml version="1.0" encoding="UTF-8" standalone="yes"?>
<Relationships xmlns="http://schemas.openxmlformats.org/package/2006/relationships"><Relationship Id="rId8" Type="http://schemas.openxmlformats.org/officeDocument/2006/relationships/image" Target="../media/image197.e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96.emf"/><Relationship Id="rId5" Type="http://schemas.openxmlformats.org/officeDocument/2006/relationships/oleObject" Target="../embeddings/oleObject195.bin"/><Relationship Id="rId4" Type="http://schemas.openxmlformats.org/officeDocument/2006/relationships/image" Target="../media/image195.emf"/></Relationships>
</file>

<file path=ppt/slides/_rels/slide66.xml.rels><?xml version="1.0" encoding="UTF-8" standalone="yes"?>
<Relationships xmlns="http://schemas.openxmlformats.org/package/2006/relationships"><Relationship Id="rId8" Type="http://schemas.openxmlformats.org/officeDocument/2006/relationships/image" Target="../media/image200.emf"/><Relationship Id="rId3" Type="http://schemas.openxmlformats.org/officeDocument/2006/relationships/oleObject" Target="../embeddings/oleObject197.bin"/><Relationship Id="rId7" Type="http://schemas.openxmlformats.org/officeDocument/2006/relationships/oleObject" Target="../embeddings/oleObject199.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99.emf"/><Relationship Id="rId5" Type="http://schemas.openxmlformats.org/officeDocument/2006/relationships/oleObject" Target="../embeddings/oleObject198.bin"/><Relationship Id="rId10" Type="http://schemas.openxmlformats.org/officeDocument/2006/relationships/image" Target="../media/image201.emf"/><Relationship Id="rId4" Type="http://schemas.openxmlformats.org/officeDocument/2006/relationships/image" Target="../media/image198.emf"/><Relationship Id="rId9" Type="http://schemas.openxmlformats.org/officeDocument/2006/relationships/oleObject" Target="../embeddings/oleObject200.bin"/></Relationships>
</file>

<file path=ppt/slides/_rels/slide67.x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oleObject" Target="../embeddings/oleObject201.bin"/><Relationship Id="rId7" Type="http://schemas.openxmlformats.org/officeDocument/2006/relationships/oleObject" Target="../embeddings/oleObject203.bin"/><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03.emf"/><Relationship Id="rId5" Type="http://schemas.openxmlformats.org/officeDocument/2006/relationships/oleObject" Target="../embeddings/oleObject202.bin"/><Relationship Id="rId10" Type="http://schemas.openxmlformats.org/officeDocument/2006/relationships/image" Target="../media/image205.emf"/><Relationship Id="rId4" Type="http://schemas.openxmlformats.org/officeDocument/2006/relationships/image" Target="../media/image202.emf"/><Relationship Id="rId9" Type="http://schemas.openxmlformats.org/officeDocument/2006/relationships/oleObject" Target="../embeddings/oleObject204.bin"/></Relationships>
</file>

<file path=ppt/slides/_rels/slide68.xml.rels><?xml version="1.0" encoding="UTF-8" standalone="yes"?>
<Relationships xmlns="http://schemas.openxmlformats.org/package/2006/relationships"><Relationship Id="rId8" Type="http://schemas.openxmlformats.org/officeDocument/2006/relationships/image" Target="../media/image208.e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07.emf"/><Relationship Id="rId5" Type="http://schemas.openxmlformats.org/officeDocument/2006/relationships/oleObject" Target="../embeddings/oleObject206.bin"/><Relationship Id="rId10" Type="http://schemas.openxmlformats.org/officeDocument/2006/relationships/image" Target="../media/image209.emf"/><Relationship Id="rId4" Type="http://schemas.openxmlformats.org/officeDocument/2006/relationships/image" Target="../media/image206.emf"/><Relationship Id="rId9" Type="http://schemas.openxmlformats.org/officeDocument/2006/relationships/oleObject" Target="../embeddings/oleObject208.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11.emf"/><Relationship Id="rId5" Type="http://schemas.openxmlformats.org/officeDocument/2006/relationships/oleObject" Target="../embeddings/oleObject210.bin"/><Relationship Id="rId4" Type="http://schemas.openxmlformats.org/officeDocument/2006/relationships/image" Target="../media/image210.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3.emf"/><Relationship Id="rId12" Type="http://schemas.openxmlformats.org/officeDocument/2006/relationships/oleObject" Target="../embeddings/oleObject16.bin"/><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emf"/><Relationship Id="rId14" Type="http://schemas.openxmlformats.org/officeDocument/2006/relationships/oleObject" Target="../embeddings/oleObject17.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ext Box 5">
            <a:extLst>
              <a:ext uri="{FF2B5EF4-FFF2-40B4-BE49-F238E27FC236}">
                <a16:creationId xmlns:a16="http://schemas.microsoft.com/office/drawing/2014/main" id="{CED188FA-A674-435F-8CCD-44093B347A79}"/>
              </a:ext>
            </a:extLst>
          </p:cNvPr>
          <p:cNvSpPr txBox="1">
            <a:spLocks noChangeArrowheads="1"/>
          </p:cNvSpPr>
          <p:nvPr/>
        </p:nvSpPr>
        <p:spPr bwMode="auto">
          <a:xfrm>
            <a:off x="457200" y="1447800"/>
            <a:ext cx="8077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4800"/>
              <a:t>Introduction to</a:t>
            </a:r>
          </a:p>
          <a:p>
            <a:pPr algn="ctr">
              <a:spcBef>
                <a:spcPct val="0"/>
              </a:spcBef>
              <a:buClrTx/>
            </a:pPr>
            <a:r>
              <a:rPr lang="en-GB" altLang="en-US" sz="4800"/>
              <a:t>Boundary Integral Equations</a:t>
            </a:r>
          </a:p>
        </p:txBody>
      </p:sp>
      <p:sp>
        <p:nvSpPr>
          <p:cNvPr id="35846" name="Text Box 6">
            <a:extLst>
              <a:ext uri="{FF2B5EF4-FFF2-40B4-BE49-F238E27FC236}">
                <a16:creationId xmlns:a16="http://schemas.microsoft.com/office/drawing/2014/main" id="{29575E1B-652B-4579-AEEB-759B78A7BFE2}"/>
              </a:ext>
            </a:extLst>
          </p:cNvPr>
          <p:cNvSpPr txBox="1">
            <a:spLocks noChangeArrowheads="1"/>
          </p:cNvSpPr>
          <p:nvPr/>
        </p:nvSpPr>
        <p:spPr bwMode="auto">
          <a:xfrm>
            <a:off x="2133600" y="419100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i="1">
                <a:solidFill>
                  <a:srgbClr val="99FF99"/>
                </a:solidFill>
              </a:rPr>
              <a:t>Suvranu De</a:t>
            </a:r>
            <a:endParaRPr lang="en-GB" altLang="en-US" sz="2800" i="1"/>
          </a:p>
        </p:txBody>
      </p:sp>
      <p:sp>
        <p:nvSpPr>
          <p:cNvPr id="35848" name="Text Box 8">
            <a:extLst>
              <a:ext uri="{FF2B5EF4-FFF2-40B4-BE49-F238E27FC236}">
                <a16:creationId xmlns:a16="http://schemas.microsoft.com/office/drawing/2014/main" id="{3EE2145A-5624-482B-9231-BA37AFEB176D}"/>
              </a:ext>
            </a:extLst>
          </p:cNvPr>
          <p:cNvSpPr txBox="1">
            <a:spLocks noChangeArrowheads="1"/>
          </p:cNvSpPr>
          <p:nvPr/>
        </p:nvSpPr>
        <p:spPr bwMode="auto">
          <a:xfrm>
            <a:off x="381000" y="5562600"/>
            <a:ext cx="824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pPr>
            <a:r>
              <a:rPr lang="en-US" altLang="en-US">
                <a:latin typeface="Times New Roman" panose="02020603050405020304" pitchFamily="18" charset="0"/>
              </a:rPr>
              <a:t>Acknowledgements: Prof K H Lee of NUS and Jacob White, MIT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584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utoUpdateAnimBg="0"/>
      <p:bldP spid="3584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026">
            <a:extLst>
              <a:ext uri="{FF2B5EF4-FFF2-40B4-BE49-F238E27FC236}">
                <a16:creationId xmlns:a16="http://schemas.microsoft.com/office/drawing/2014/main" id="{95510092-FA2C-4CFD-A58D-6B4FECDE57B4}"/>
              </a:ext>
            </a:extLst>
          </p:cNvPr>
          <p:cNvSpPr>
            <a:spLocks noGrp="1" noChangeArrowheads="1"/>
          </p:cNvSpPr>
          <p:nvPr>
            <p:ph type="title"/>
          </p:nvPr>
        </p:nvSpPr>
        <p:spPr/>
        <p:txBody>
          <a:bodyPr/>
          <a:lstStyle/>
          <a:p>
            <a:r>
              <a:rPr lang="en-GB" altLang="en-US"/>
              <a:t>What are Integral Equations?</a:t>
            </a:r>
          </a:p>
        </p:txBody>
      </p:sp>
      <p:sp>
        <p:nvSpPr>
          <p:cNvPr id="11267" name="Rectangle 1027">
            <a:extLst>
              <a:ext uri="{FF2B5EF4-FFF2-40B4-BE49-F238E27FC236}">
                <a16:creationId xmlns:a16="http://schemas.microsoft.com/office/drawing/2014/main" id="{3400AC33-9910-4D47-953D-A86D9B913D1C}"/>
              </a:ext>
            </a:extLst>
          </p:cNvPr>
          <p:cNvSpPr>
            <a:spLocks noGrp="1" noChangeArrowheads="1"/>
          </p:cNvSpPr>
          <p:nvPr>
            <p:ph type="body" idx="1"/>
          </p:nvPr>
        </p:nvSpPr>
        <p:spPr>
          <a:xfrm>
            <a:off x="685800" y="1676400"/>
            <a:ext cx="7772400" cy="4114800"/>
          </a:xfrm>
        </p:spPr>
        <p:txBody>
          <a:bodyPr/>
          <a:lstStyle/>
          <a:p>
            <a:r>
              <a:rPr lang="en-GB" altLang="en-US"/>
              <a:t>An Integral Equation of the Second Kind has the unknown function also appearing outside the integral.</a:t>
            </a:r>
          </a:p>
          <a:p>
            <a:r>
              <a:rPr lang="en-GB" altLang="en-US"/>
              <a:t>It is usually written as (Fredholm Equation)</a:t>
            </a:r>
          </a:p>
        </p:txBody>
      </p:sp>
      <p:graphicFrame>
        <p:nvGraphicFramePr>
          <p:cNvPr id="11268" name="Object 1028">
            <a:extLst>
              <a:ext uri="{FF2B5EF4-FFF2-40B4-BE49-F238E27FC236}">
                <a16:creationId xmlns:a16="http://schemas.microsoft.com/office/drawing/2014/main" id="{8DEB146A-C183-4773-ADCC-EBA3F0411141}"/>
              </a:ext>
            </a:extLst>
          </p:cNvPr>
          <p:cNvGraphicFramePr>
            <a:graphicFrameLocks noChangeAspect="1"/>
          </p:cNvGraphicFramePr>
          <p:nvPr/>
        </p:nvGraphicFramePr>
        <p:xfrm>
          <a:off x="2343150" y="3886200"/>
          <a:ext cx="4457700" cy="1117600"/>
        </p:xfrm>
        <a:graphic>
          <a:graphicData uri="http://schemas.openxmlformats.org/presentationml/2006/ole">
            <mc:AlternateContent xmlns:mc="http://schemas.openxmlformats.org/markup-compatibility/2006">
              <mc:Choice xmlns:v="urn:schemas-microsoft-com:vml" Requires="v">
                <p:oleObj name="Equation" r:id="rId2" imgW="4457520" imgH="1117440" progId="Equation.3">
                  <p:embed/>
                </p:oleObj>
              </mc:Choice>
              <mc:Fallback>
                <p:oleObj name="Equation" r:id="rId2" imgW="4457520" imgH="1117440" progId="Equation.3">
                  <p:embed/>
                  <p:pic>
                    <p:nvPicPr>
                      <p:cNvPr id="0"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3886200"/>
                        <a:ext cx="4457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Line 1029">
            <a:extLst>
              <a:ext uri="{FF2B5EF4-FFF2-40B4-BE49-F238E27FC236}">
                <a16:creationId xmlns:a16="http://schemas.microsoft.com/office/drawing/2014/main" id="{42AC939B-4860-486C-8A31-756FEADDD1FB}"/>
              </a:ext>
            </a:extLst>
          </p:cNvPr>
          <p:cNvSpPr>
            <a:spLocks noChangeShapeType="1"/>
          </p:cNvSpPr>
          <p:nvPr/>
        </p:nvSpPr>
        <p:spPr bwMode="auto">
          <a:xfrm flipV="1">
            <a:off x="2362200" y="4724400"/>
            <a:ext cx="304800" cy="68580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Text Box 1030">
            <a:extLst>
              <a:ext uri="{FF2B5EF4-FFF2-40B4-BE49-F238E27FC236}">
                <a16:creationId xmlns:a16="http://schemas.microsoft.com/office/drawing/2014/main" id="{AF7D0631-4C2F-401A-8064-15432DA2688C}"/>
              </a:ext>
            </a:extLst>
          </p:cNvPr>
          <p:cNvSpPr txBox="1">
            <a:spLocks noChangeArrowheads="1"/>
          </p:cNvSpPr>
          <p:nvPr/>
        </p:nvSpPr>
        <p:spPr bwMode="auto">
          <a:xfrm>
            <a:off x="762000" y="5378450"/>
            <a:ext cx="2209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unknown</a:t>
            </a:r>
          </a:p>
          <a:p>
            <a:pPr algn="ctr">
              <a:spcBef>
                <a:spcPct val="0"/>
              </a:spcBef>
              <a:buClrTx/>
            </a:pPr>
            <a:r>
              <a:rPr lang="en-GB" altLang="en-US" sz="2800">
                <a:solidFill>
                  <a:srgbClr val="99FF99"/>
                </a:solidFill>
              </a:rPr>
              <a:t>(function)</a:t>
            </a:r>
          </a:p>
        </p:txBody>
      </p:sp>
      <p:sp>
        <p:nvSpPr>
          <p:cNvPr id="11271" name="Line 1031">
            <a:extLst>
              <a:ext uri="{FF2B5EF4-FFF2-40B4-BE49-F238E27FC236}">
                <a16:creationId xmlns:a16="http://schemas.microsoft.com/office/drawing/2014/main" id="{A00A6FC5-300F-4BB5-BBBA-7DAFADDB055B}"/>
              </a:ext>
            </a:extLst>
          </p:cNvPr>
          <p:cNvSpPr>
            <a:spLocks noChangeShapeType="1"/>
          </p:cNvSpPr>
          <p:nvPr/>
        </p:nvSpPr>
        <p:spPr bwMode="auto">
          <a:xfrm flipH="1" flipV="1">
            <a:off x="5257800" y="4724400"/>
            <a:ext cx="228600" cy="68580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Text Box 1032">
            <a:extLst>
              <a:ext uri="{FF2B5EF4-FFF2-40B4-BE49-F238E27FC236}">
                <a16:creationId xmlns:a16="http://schemas.microsoft.com/office/drawing/2014/main" id="{84390151-0657-4AAF-89B5-2AF8F7D6D8CF}"/>
              </a:ext>
            </a:extLst>
          </p:cNvPr>
          <p:cNvSpPr txBox="1">
            <a:spLocks noChangeArrowheads="1"/>
          </p:cNvSpPr>
          <p:nvPr/>
        </p:nvSpPr>
        <p:spPr bwMode="auto">
          <a:xfrm>
            <a:off x="4419600" y="5378450"/>
            <a:ext cx="2209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known</a:t>
            </a:r>
          </a:p>
          <a:p>
            <a:pPr algn="ctr">
              <a:spcBef>
                <a:spcPct val="0"/>
              </a:spcBef>
              <a:buClrTx/>
            </a:pPr>
            <a:r>
              <a:rPr lang="en-GB" altLang="en-US" sz="2800">
                <a:solidFill>
                  <a:srgbClr val="99FF99"/>
                </a:solidFill>
              </a:rPr>
              <a:t>(kernel)</a:t>
            </a:r>
          </a:p>
        </p:txBody>
      </p:sp>
      <p:sp>
        <p:nvSpPr>
          <p:cNvPr id="11273" name="Text Box 1033">
            <a:extLst>
              <a:ext uri="{FF2B5EF4-FFF2-40B4-BE49-F238E27FC236}">
                <a16:creationId xmlns:a16="http://schemas.microsoft.com/office/drawing/2014/main" id="{80B59704-5C27-406F-9570-D6A2EA676BF9}"/>
              </a:ext>
            </a:extLst>
          </p:cNvPr>
          <p:cNvSpPr txBox="1">
            <a:spLocks noChangeArrowheads="1"/>
          </p:cNvSpPr>
          <p:nvPr/>
        </p:nvSpPr>
        <p:spPr bwMode="auto">
          <a:xfrm>
            <a:off x="6096000" y="5378450"/>
            <a:ext cx="2209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unknown</a:t>
            </a:r>
          </a:p>
          <a:p>
            <a:pPr algn="ctr">
              <a:spcBef>
                <a:spcPct val="0"/>
              </a:spcBef>
              <a:buClrTx/>
            </a:pPr>
            <a:r>
              <a:rPr lang="en-GB" altLang="en-US" sz="2800">
                <a:solidFill>
                  <a:srgbClr val="99FF99"/>
                </a:solidFill>
              </a:rPr>
              <a:t>(function)</a:t>
            </a:r>
          </a:p>
        </p:txBody>
      </p:sp>
      <p:sp>
        <p:nvSpPr>
          <p:cNvPr id="11274" name="Line 1034">
            <a:extLst>
              <a:ext uri="{FF2B5EF4-FFF2-40B4-BE49-F238E27FC236}">
                <a16:creationId xmlns:a16="http://schemas.microsoft.com/office/drawing/2014/main" id="{E172F03B-77A1-402F-8FDD-38B2717EA2A0}"/>
              </a:ext>
            </a:extLst>
          </p:cNvPr>
          <p:cNvSpPr>
            <a:spLocks noChangeShapeType="1"/>
          </p:cNvSpPr>
          <p:nvPr/>
        </p:nvSpPr>
        <p:spPr bwMode="auto">
          <a:xfrm flipH="1" flipV="1">
            <a:off x="6172200" y="4724400"/>
            <a:ext cx="838200" cy="68580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1035">
            <a:extLst>
              <a:ext uri="{FF2B5EF4-FFF2-40B4-BE49-F238E27FC236}">
                <a16:creationId xmlns:a16="http://schemas.microsoft.com/office/drawing/2014/main" id="{867AC493-F8EA-4EC1-880C-0FAF11B4FAAE}"/>
              </a:ext>
            </a:extLst>
          </p:cNvPr>
          <p:cNvSpPr>
            <a:spLocks noChangeShapeType="1"/>
          </p:cNvSpPr>
          <p:nvPr/>
        </p:nvSpPr>
        <p:spPr bwMode="auto">
          <a:xfrm flipH="1" flipV="1">
            <a:off x="3657600" y="4724400"/>
            <a:ext cx="152400" cy="68580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Text Box 1036">
            <a:extLst>
              <a:ext uri="{FF2B5EF4-FFF2-40B4-BE49-F238E27FC236}">
                <a16:creationId xmlns:a16="http://schemas.microsoft.com/office/drawing/2014/main" id="{88F7E352-CF91-4EC5-A608-59C5E3A21D04}"/>
              </a:ext>
            </a:extLst>
          </p:cNvPr>
          <p:cNvSpPr txBox="1">
            <a:spLocks noChangeArrowheads="1"/>
          </p:cNvSpPr>
          <p:nvPr/>
        </p:nvSpPr>
        <p:spPr bwMode="auto">
          <a:xfrm>
            <a:off x="2667000" y="5378450"/>
            <a:ext cx="2209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known</a:t>
            </a:r>
          </a:p>
          <a:p>
            <a:pPr algn="ctr">
              <a:spcBef>
                <a:spcPct val="0"/>
              </a:spcBef>
              <a:buClrTx/>
            </a:pPr>
            <a:r>
              <a:rPr lang="en-GB" altLang="en-US" sz="2800">
                <a:solidFill>
                  <a:srgbClr val="99FF99"/>
                </a:solidFill>
              </a:rPr>
              <a:t>(function)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11267">
                                            <p:txEl>
                                              <p:pRg st="1" end="1"/>
                                            </p:txEl>
                                          </p:spTgt>
                                        </p:tgtEl>
                                        <p:attrNameLst>
                                          <p:attrName>style.visibility</p:attrName>
                                        </p:attrNameLst>
                                      </p:cBhvr>
                                      <p:to>
                                        <p:strVal val="visible"/>
                                      </p:to>
                                    </p:set>
                                  </p:childTnLst>
                                </p:cTn>
                              </p:par>
                            </p:childTnLst>
                          </p:cTn>
                        </p:par>
                        <p:par>
                          <p:cTn id="10" fill="hold" nodeType="afterGroup">
                            <p:stCondLst>
                              <p:cond delay="3000"/>
                            </p:stCondLst>
                            <p:childTnLst>
                              <p:par>
                                <p:cTn id="11" presetID="2" presetClass="entr" presetSubtype="8" fill="hold" nodeType="afterEffect">
                                  <p:stCondLst>
                                    <p:cond delay="0"/>
                                  </p:stCondLst>
                                  <p:childTnLst>
                                    <p:set>
                                      <p:cBhvr>
                                        <p:cTn id="12" dur="1" fill="hold">
                                          <p:stCondLst>
                                            <p:cond delay="0"/>
                                          </p:stCondLst>
                                        </p:cTn>
                                        <p:tgtEl>
                                          <p:spTgt spid="11268"/>
                                        </p:tgtEl>
                                        <p:attrNameLst>
                                          <p:attrName>style.visibility</p:attrName>
                                        </p:attrNameLst>
                                      </p:cBhvr>
                                      <p:to>
                                        <p:strVal val="visible"/>
                                      </p:to>
                                    </p:set>
                                    <p:anim calcmode="lin" valueType="num">
                                      <p:cBhvr additive="base">
                                        <p:cTn id="13" dur="500" fill="hold"/>
                                        <p:tgtEl>
                                          <p:spTgt spid="11268"/>
                                        </p:tgtEl>
                                        <p:attrNameLst>
                                          <p:attrName>ppt_x</p:attrName>
                                        </p:attrNameLst>
                                      </p:cBhvr>
                                      <p:tavLst>
                                        <p:tav tm="0">
                                          <p:val>
                                            <p:strVal val="0-#ppt_w/2"/>
                                          </p:val>
                                        </p:tav>
                                        <p:tav tm="100000">
                                          <p:val>
                                            <p:strVal val="#ppt_x"/>
                                          </p:val>
                                        </p:tav>
                                      </p:tavLst>
                                    </p:anim>
                                    <p:anim calcmode="lin" valueType="num">
                                      <p:cBhvr additive="base">
                                        <p:cTn id="14" dur="500" fill="hold"/>
                                        <p:tgtEl>
                                          <p:spTgt spid="11268"/>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3500"/>
                            </p:stCondLst>
                            <p:childTnLst>
                              <p:par>
                                <p:cTn id="16" presetID="1" presetClass="entr" presetSubtype="0" fill="hold" nodeType="afterEffect">
                                  <p:stCondLst>
                                    <p:cond delay="1000"/>
                                  </p:stCondLst>
                                  <p:childTnLst>
                                    <p:set>
                                      <p:cBhvr>
                                        <p:cTn id="17" dur="1" fill="hold">
                                          <p:stCondLst>
                                            <p:cond delay="499"/>
                                          </p:stCondLst>
                                        </p:cTn>
                                        <p:tgtEl>
                                          <p:spTgt spid="11269"/>
                                        </p:tgtEl>
                                        <p:attrNameLst>
                                          <p:attrName>style.visibility</p:attrName>
                                        </p:attrNameLst>
                                      </p:cBhvr>
                                      <p:to>
                                        <p:strVal val="visible"/>
                                      </p:to>
                                    </p:set>
                                  </p:childTnLst>
                                </p:cTn>
                              </p:par>
                            </p:childTnLst>
                          </p:cTn>
                        </p:par>
                        <p:par>
                          <p:cTn id="18" fill="hold" nodeType="afterGroup">
                            <p:stCondLst>
                              <p:cond delay="5000"/>
                            </p:stCondLst>
                            <p:childTnLst>
                              <p:par>
                                <p:cTn id="19" presetID="1" presetClass="entr" presetSubtype="0" fill="hold" grpId="0" nodeType="afterEffect">
                                  <p:stCondLst>
                                    <p:cond delay="0"/>
                                  </p:stCondLst>
                                  <p:childTnLst>
                                    <p:set>
                                      <p:cBhvr>
                                        <p:cTn id="20" dur="1" fill="hold">
                                          <p:stCondLst>
                                            <p:cond delay="499"/>
                                          </p:stCondLst>
                                        </p:cTn>
                                        <p:tgtEl>
                                          <p:spTgt spid="11270"/>
                                        </p:tgtEl>
                                        <p:attrNameLst>
                                          <p:attrName>style.visibility</p:attrName>
                                        </p:attrNameLst>
                                      </p:cBhvr>
                                      <p:to>
                                        <p:strVal val="visible"/>
                                      </p:to>
                                    </p:set>
                                  </p:childTnLst>
                                </p:cTn>
                              </p:par>
                            </p:childTnLst>
                          </p:cTn>
                        </p:par>
                        <p:par>
                          <p:cTn id="21" fill="hold" nodeType="afterGroup">
                            <p:stCondLst>
                              <p:cond delay="5500"/>
                            </p:stCondLst>
                            <p:childTnLst>
                              <p:par>
                                <p:cTn id="22" presetID="1" presetClass="entr" presetSubtype="0" fill="hold" nodeType="afterEffect">
                                  <p:stCondLst>
                                    <p:cond delay="1000"/>
                                  </p:stCondLst>
                                  <p:childTnLst>
                                    <p:set>
                                      <p:cBhvr>
                                        <p:cTn id="23" dur="1" fill="hold">
                                          <p:stCondLst>
                                            <p:cond delay="499"/>
                                          </p:stCondLst>
                                        </p:cTn>
                                        <p:tgtEl>
                                          <p:spTgt spid="11275"/>
                                        </p:tgtEl>
                                        <p:attrNameLst>
                                          <p:attrName>style.visibility</p:attrName>
                                        </p:attrNameLst>
                                      </p:cBhvr>
                                      <p:to>
                                        <p:strVal val="visible"/>
                                      </p:to>
                                    </p:set>
                                  </p:childTnLst>
                                </p:cTn>
                              </p:par>
                            </p:childTnLst>
                          </p:cTn>
                        </p:par>
                        <p:par>
                          <p:cTn id="24" fill="hold" nodeType="afterGroup">
                            <p:stCondLst>
                              <p:cond delay="7000"/>
                            </p:stCondLst>
                            <p:childTnLst>
                              <p:par>
                                <p:cTn id="25" presetID="1" presetClass="entr" presetSubtype="0" fill="hold" grpId="0" nodeType="afterEffect">
                                  <p:stCondLst>
                                    <p:cond delay="0"/>
                                  </p:stCondLst>
                                  <p:childTnLst>
                                    <p:set>
                                      <p:cBhvr>
                                        <p:cTn id="26" dur="1" fill="hold">
                                          <p:stCondLst>
                                            <p:cond delay="499"/>
                                          </p:stCondLst>
                                        </p:cTn>
                                        <p:tgtEl>
                                          <p:spTgt spid="11276"/>
                                        </p:tgtEl>
                                        <p:attrNameLst>
                                          <p:attrName>style.visibility</p:attrName>
                                        </p:attrNameLst>
                                      </p:cBhvr>
                                      <p:to>
                                        <p:strVal val="visible"/>
                                      </p:to>
                                    </p:set>
                                  </p:childTnLst>
                                </p:cTn>
                              </p:par>
                            </p:childTnLst>
                          </p:cTn>
                        </p:par>
                        <p:par>
                          <p:cTn id="27" fill="hold" nodeType="afterGroup">
                            <p:stCondLst>
                              <p:cond delay="7500"/>
                            </p:stCondLst>
                            <p:childTnLst>
                              <p:par>
                                <p:cTn id="28" presetID="1" presetClass="entr" presetSubtype="0" fill="hold" nodeType="afterEffect">
                                  <p:stCondLst>
                                    <p:cond delay="1000"/>
                                  </p:stCondLst>
                                  <p:childTnLst>
                                    <p:set>
                                      <p:cBhvr>
                                        <p:cTn id="29" dur="1" fill="hold">
                                          <p:stCondLst>
                                            <p:cond delay="499"/>
                                          </p:stCondLst>
                                        </p:cTn>
                                        <p:tgtEl>
                                          <p:spTgt spid="11271"/>
                                        </p:tgtEl>
                                        <p:attrNameLst>
                                          <p:attrName>style.visibility</p:attrName>
                                        </p:attrNameLst>
                                      </p:cBhvr>
                                      <p:to>
                                        <p:strVal val="visible"/>
                                      </p:to>
                                    </p:set>
                                  </p:childTnLst>
                                </p:cTn>
                              </p:par>
                            </p:childTnLst>
                          </p:cTn>
                        </p:par>
                        <p:par>
                          <p:cTn id="30" fill="hold" nodeType="afterGroup">
                            <p:stCondLst>
                              <p:cond delay="9000"/>
                            </p:stCondLst>
                            <p:childTnLst>
                              <p:par>
                                <p:cTn id="31" presetID="1" presetClass="entr" presetSubtype="0" fill="hold" grpId="0" nodeType="afterEffect">
                                  <p:stCondLst>
                                    <p:cond delay="0"/>
                                  </p:stCondLst>
                                  <p:childTnLst>
                                    <p:set>
                                      <p:cBhvr>
                                        <p:cTn id="32" dur="1" fill="hold">
                                          <p:stCondLst>
                                            <p:cond delay="499"/>
                                          </p:stCondLst>
                                        </p:cTn>
                                        <p:tgtEl>
                                          <p:spTgt spid="11272"/>
                                        </p:tgtEl>
                                        <p:attrNameLst>
                                          <p:attrName>style.visibility</p:attrName>
                                        </p:attrNameLst>
                                      </p:cBhvr>
                                      <p:to>
                                        <p:strVal val="visible"/>
                                      </p:to>
                                    </p:set>
                                  </p:childTnLst>
                                </p:cTn>
                              </p:par>
                            </p:childTnLst>
                          </p:cTn>
                        </p:par>
                        <p:par>
                          <p:cTn id="33" fill="hold" nodeType="afterGroup">
                            <p:stCondLst>
                              <p:cond delay="9500"/>
                            </p:stCondLst>
                            <p:childTnLst>
                              <p:par>
                                <p:cTn id="34" presetID="1" presetClass="entr" presetSubtype="0" fill="hold" nodeType="afterEffect">
                                  <p:stCondLst>
                                    <p:cond delay="1000"/>
                                  </p:stCondLst>
                                  <p:childTnLst>
                                    <p:set>
                                      <p:cBhvr>
                                        <p:cTn id="35" dur="1" fill="hold">
                                          <p:stCondLst>
                                            <p:cond delay="499"/>
                                          </p:stCondLst>
                                        </p:cTn>
                                        <p:tgtEl>
                                          <p:spTgt spid="11274"/>
                                        </p:tgtEl>
                                        <p:attrNameLst>
                                          <p:attrName>style.visibility</p:attrName>
                                        </p:attrNameLst>
                                      </p:cBhvr>
                                      <p:to>
                                        <p:strVal val="visible"/>
                                      </p:to>
                                    </p:set>
                                  </p:childTnLst>
                                </p:cTn>
                              </p:par>
                            </p:childTnLst>
                          </p:cTn>
                        </p:par>
                        <p:par>
                          <p:cTn id="36" fill="hold" nodeType="afterGroup">
                            <p:stCondLst>
                              <p:cond delay="11000"/>
                            </p:stCondLst>
                            <p:childTnLst>
                              <p:par>
                                <p:cTn id="37" presetID="1" presetClass="entr" presetSubtype="0" fill="hold" grpId="0" nodeType="afterEffect">
                                  <p:stCondLst>
                                    <p:cond delay="0"/>
                                  </p:stCondLst>
                                  <p:childTnLst>
                                    <p:set>
                                      <p:cBhvr>
                                        <p:cTn id="38" dur="1" fill="hold">
                                          <p:stCondLst>
                                            <p:cond delay="499"/>
                                          </p:stCondLst>
                                        </p:cTn>
                                        <p:tgtEl>
                                          <p:spTgt spid="11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advAuto="1000"/>
      <p:bldP spid="11270" grpId="0" autoUpdateAnimBg="0"/>
      <p:bldP spid="11272" grpId="0" autoUpdateAnimBg="0"/>
      <p:bldP spid="11273" grpId="0" autoUpdateAnimBg="0"/>
      <p:bldP spid="1127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D43B764-72F9-433A-A93A-A033A0EE470B}"/>
              </a:ext>
            </a:extLst>
          </p:cNvPr>
          <p:cNvSpPr>
            <a:spLocks noGrp="1" noChangeArrowheads="1"/>
          </p:cNvSpPr>
          <p:nvPr>
            <p:ph type="title"/>
          </p:nvPr>
        </p:nvSpPr>
        <p:spPr>
          <a:xfrm>
            <a:off x="533400" y="457200"/>
            <a:ext cx="7848600" cy="685800"/>
          </a:xfrm>
        </p:spPr>
        <p:txBody>
          <a:bodyPr/>
          <a:lstStyle/>
          <a:p>
            <a:r>
              <a:rPr lang="en-GB" altLang="en-US"/>
              <a:t>An Example: Vibrating Taut String</a:t>
            </a:r>
          </a:p>
        </p:txBody>
      </p:sp>
      <p:grpSp>
        <p:nvGrpSpPr>
          <p:cNvPr id="12334" name="Group 46">
            <a:extLst>
              <a:ext uri="{FF2B5EF4-FFF2-40B4-BE49-F238E27FC236}">
                <a16:creationId xmlns:a16="http://schemas.microsoft.com/office/drawing/2014/main" id="{7414E947-98C9-4B31-87B6-1517E8F0AB97}"/>
              </a:ext>
            </a:extLst>
          </p:cNvPr>
          <p:cNvGrpSpPr>
            <a:grpSpLocks/>
          </p:cNvGrpSpPr>
          <p:nvPr/>
        </p:nvGrpSpPr>
        <p:grpSpPr bwMode="auto">
          <a:xfrm>
            <a:off x="1200150" y="1524000"/>
            <a:ext cx="6858000" cy="1676400"/>
            <a:chOff x="756" y="1056"/>
            <a:chExt cx="4320" cy="1056"/>
          </a:xfrm>
        </p:grpSpPr>
        <p:grpSp>
          <p:nvGrpSpPr>
            <p:cNvPr id="12297" name="Group 9">
              <a:extLst>
                <a:ext uri="{FF2B5EF4-FFF2-40B4-BE49-F238E27FC236}">
                  <a16:creationId xmlns:a16="http://schemas.microsoft.com/office/drawing/2014/main" id="{C4DC5C2E-0225-4DC9-8672-A7FB4A4092A9}"/>
                </a:ext>
              </a:extLst>
            </p:cNvPr>
            <p:cNvGrpSpPr>
              <a:grpSpLocks/>
            </p:cNvGrpSpPr>
            <p:nvPr/>
          </p:nvGrpSpPr>
          <p:grpSpPr bwMode="auto">
            <a:xfrm>
              <a:off x="756" y="1056"/>
              <a:ext cx="336" cy="240"/>
              <a:chOff x="672" y="1872"/>
              <a:chExt cx="336" cy="240"/>
            </a:xfrm>
          </p:grpSpPr>
          <p:sp>
            <p:nvSpPr>
              <p:cNvPr id="12298" name="AutoShape 10">
                <a:extLst>
                  <a:ext uri="{FF2B5EF4-FFF2-40B4-BE49-F238E27FC236}">
                    <a16:creationId xmlns:a16="http://schemas.microsoft.com/office/drawing/2014/main" id="{526B15FD-0EBF-4321-BD6C-2A9D1122C7F0}"/>
                  </a:ext>
                </a:extLst>
              </p:cNvPr>
              <p:cNvSpPr>
                <a:spLocks noChangeArrowheads="1"/>
              </p:cNvSpPr>
              <p:nvPr/>
            </p:nvSpPr>
            <p:spPr bwMode="auto">
              <a:xfrm rot="5400000">
                <a:off x="768"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Line 11">
                <a:extLst>
                  <a:ext uri="{FF2B5EF4-FFF2-40B4-BE49-F238E27FC236}">
                    <a16:creationId xmlns:a16="http://schemas.microsoft.com/office/drawing/2014/main" id="{5BCF4B03-33AD-4E8A-A211-AABA256E3DCF}"/>
                  </a:ext>
                </a:extLst>
              </p:cNvPr>
              <p:cNvSpPr>
                <a:spLocks noChangeShapeType="1"/>
              </p:cNvSpPr>
              <p:nvPr/>
            </p:nvSpPr>
            <p:spPr bwMode="auto">
              <a:xfrm>
                <a:off x="672" y="1872"/>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Line 12">
                <a:extLst>
                  <a:ext uri="{FF2B5EF4-FFF2-40B4-BE49-F238E27FC236}">
                    <a16:creationId xmlns:a16="http://schemas.microsoft.com/office/drawing/2014/main" id="{01117CE5-FFB0-41FF-98C8-FDDCD7B2AE81}"/>
                  </a:ext>
                </a:extLst>
              </p:cNvPr>
              <p:cNvSpPr>
                <a:spLocks noChangeShapeType="1"/>
              </p:cNvSpPr>
              <p:nvPr/>
            </p:nvSpPr>
            <p:spPr bwMode="auto">
              <a:xfrm>
                <a:off x="672" y="1968"/>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01" name="Group 13">
              <a:extLst>
                <a:ext uri="{FF2B5EF4-FFF2-40B4-BE49-F238E27FC236}">
                  <a16:creationId xmlns:a16="http://schemas.microsoft.com/office/drawing/2014/main" id="{C61034E7-F47F-4443-A17B-AC70F7F8FA38}"/>
                </a:ext>
              </a:extLst>
            </p:cNvPr>
            <p:cNvGrpSpPr>
              <a:grpSpLocks/>
            </p:cNvGrpSpPr>
            <p:nvPr/>
          </p:nvGrpSpPr>
          <p:grpSpPr bwMode="auto">
            <a:xfrm>
              <a:off x="4740" y="1056"/>
              <a:ext cx="336" cy="240"/>
              <a:chOff x="4656" y="1872"/>
              <a:chExt cx="336" cy="240"/>
            </a:xfrm>
          </p:grpSpPr>
          <p:sp>
            <p:nvSpPr>
              <p:cNvPr id="12302" name="AutoShape 14">
                <a:extLst>
                  <a:ext uri="{FF2B5EF4-FFF2-40B4-BE49-F238E27FC236}">
                    <a16:creationId xmlns:a16="http://schemas.microsoft.com/office/drawing/2014/main" id="{BC24F23D-8437-405C-86B8-51B183A6DF8C}"/>
                  </a:ext>
                </a:extLst>
              </p:cNvPr>
              <p:cNvSpPr>
                <a:spLocks noChangeArrowheads="1"/>
              </p:cNvSpPr>
              <p:nvPr/>
            </p:nvSpPr>
            <p:spPr bwMode="auto">
              <a:xfrm rot="16200000">
                <a:off x="4656"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Line 15">
                <a:extLst>
                  <a:ext uri="{FF2B5EF4-FFF2-40B4-BE49-F238E27FC236}">
                    <a16:creationId xmlns:a16="http://schemas.microsoft.com/office/drawing/2014/main" id="{ECABA116-2008-498C-8931-B76588D7A17B}"/>
                  </a:ext>
                </a:extLst>
              </p:cNvPr>
              <p:cNvSpPr>
                <a:spLocks noChangeShapeType="1"/>
              </p:cNvSpPr>
              <p:nvPr/>
            </p:nvSpPr>
            <p:spPr bwMode="auto">
              <a:xfrm>
                <a:off x="4896" y="1920"/>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Line 16">
                <a:extLst>
                  <a:ext uri="{FF2B5EF4-FFF2-40B4-BE49-F238E27FC236}">
                    <a16:creationId xmlns:a16="http://schemas.microsoft.com/office/drawing/2014/main" id="{1ACDAFA9-1E79-4E92-B310-CB79C567216A}"/>
                  </a:ext>
                </a:extLst>
              </p:cNvPr>
              <p:cNvSpPr>
                <a:spLocks noChangeShapeType="1"/>
              </p:cNvSpPr>
              <p:nvPr/>
            </p:nvSpPr>
            <p:spPr bwMode="auto">
              <a:xfrm>
                <a:off x="4896" y="2016"/>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12" name="Group 24">
              <a:extLst>
                <a:ext uri="{FF2B5EF4-FFF2-40B4-BE49-F238E27FC236}">
                  <a16:creationId xmlns:a16="http://schemas.microsoft.com/office/drawing/2014/main" id="{65D812C4-9403-4DDB-BD67-1ABD36B802CD}"/>
                </a:ext>
              </a:extLst>
            </p:cNvPr>
            <p:cNvGrpSpPr>
              <a:grpSpLocks/>
            </p:cNvGrpSpPr>
            <p:nvPr/>
          </p:nvGrpSpPr>
          <p:grpSpPr bwMode="auto">
            <a:xfrm>
              <a:off x="1056" y="1164"/>
              <a:ext cx="3696" cy="948"/>
              <a:chOff x="1056" y="1980"/>
              <a:chExt cx="3696" cy="948"/>
            </a:xfrm>
          </p:grpSpPr>
          <p:sp>
            <p:nvSpPr>
              <p:cNvPr id="12313" name="Line 25">
                <a:extLst>
                  <a:ext uri="{FF2B5EF4-FFF2-40B4-BE49-F238E27FC236}">
                    <a16:creationId xmlns:a16="http://schemas.microsoft.com/office/drawing/2014/main" id="{CE2A3ED8-A5E0-4542-97FE-8B57D2A10EB5}"/>
                  </a:ext>
                </a:extLst>
              </p:cNvPr>
              <p:cNvSpPr>
                <a:spLocks noChangeShapeType="1"/>
              </p:cNvSpPr>
              <p:nvPr/>
            </p:nvSpPr>
            <p:spPr bwMode="auto">
              <a:xfrm>
                <a:off x="1056" y="1980"/>
                <a:ext cx="2880" cy="57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Line 26">
                <a:extLst>
                  <a:ext uri="{FF2B5EF4-FFF2-40B4-BE49-F238E27FC236}">
                    <a16:creationId xmlns:a16="http://schemas.microsoft.com/office/drawing/2014/main" id="{A0FB42AA-6F35-427A-8E9F-4B9B2CC98320}"/>
                  </a:ext>
                </a:extLst>
              </p:cNvPr>
              <p:cNvSpPr>
                <a:spLocks noChangeShapeType="1"/>
              </p:cNvSpPr>
              <p:nvPr/>
            </p:nvSpPr>
            <p:spPr bwMode="auto">
              <a:xfrm flipV="1">
                <a:off x="3936" y="1980"/>
                <a:ext cx="816" cy="57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5" name="Line 27">
                <a:extLst>
                  <a:ext uri="{FF2B5EF4-FFF2-40B4-BE49-F238E27FC236}">
                    <a16:creationId xmlns:a16="http://schemas.microsoft.com/office/drawing/2014/main" id="{A2BEBD83-939B-4DDB-81F4-3A06C6FD975E}"/>
                  </a:ext>
                </a:extLst>
              </p:cNvPr>
              <p:cNvSpPr>
                <a:spLocks noChangeShapeType="1"/>
              </p:cNvSpPr>
              <p:nvPr/>
            </p:nvSpPr>
            <p:spPr bwMode="auto">
              <a:xfrm>
                <a:off x="3936" y="2544"/>
                <a:ext cx="0" cy="38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16" name="Line 28">
              <a:extLst>
                <a:ext uri="{FF2B5EF4-FFF2-40B4-BE49-F238E27FC236}">
                  <a16:creationId xmlns:a16="http://schemas.microsoft.com/office/drawing/2014/main" id="{6CDC6D56-29DF-46E7-8FA0-A67D631B5C07}"/>
                </a:ext>
              </a:extLst>
            </p:cNvPr>
            <p:cNvSpPr>
              <a:spLocks noChangeShapeType="1"/>
            </p:cNvSpPr>
            <p:nvPr/>
          </p:nvSpPr>
          <p:spPr bwMode="auto">
            <a:xfrm>
              <a:off x="1056" y="1176"/>
              <a:ext cx="3696" cy="0"/>
            </a:xfrm>
            <a:prstGeom prst="line">
              <a:avLst/>
            </a:prstGeom>
            <a:noFill/>
            <a:ln w="9525">
              <a:solidFill>
                <a:srgbClr val="FFCC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30" name="Group 42">
            <a:extLst>
              <a:ext uri="{FF2B5EF4-FFF2-40B4-BE49-F238E27FC236}">
                <a16:creationId xmlns:a16="http://schemas.microsoft.com/office/drawing/2014/main" id="{5381059B-837F-4AE5-BEC5-205FB9761151}"/>
              </a:ext>
            </a:extLst>
          </p:cNvPr>
          <p:cNvGrpSpPr>
            <a:grpSpLocks/>
          </p:cNvGrpSpPr>
          <p:nvPr/>
        </p:nvGrpSpPr>
        <p:grpSpPr bwMode="auto">
          <a:xfrm>
            <a:off x="2819400" y="1752600"/>
            <a:ext cx="4191000" cy="838200"/>
            <a:chOff x="1776" y="1200"/>
            <a:chExt cx="2640" cy="528"/>
          </a:xfrm>
        </p:grpSpPr>
        <p:sp>
          <p:nvSpPr>
            <p:cNvPr id="12317" name="Line 29">
              <a:extLst>
                <a:ext uri="{FF2B5EF4-FFF2-40B4-BE49-F238E27FC236}">
                  <a16:creationId xmlns:a16="http://schemas.microsoft.com/office/drawing/2014/main" id="{67A55FBD-A3B4-435D-97F2-772C63383558}"/>
                </a:ext>
              </a:extLst>
            </p:cNvPr>
            <p:cNvSpPr>
              <a:spLocks noChangeShapeType="1"/>
            </p:cNvSpPr>
            <p:nvPr/>
          </p:nvSpPr>
          <p:spPr bwMode="auto">
            <a:xfrm flipV="1">
              <a:off x="2016" y="1200"/>
              <a:ext cx="0" cy="14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 name="Line 30">
              <a:extLst>
                <a:ext uri="{FF2B5EF4-FFF2-40B4-BE49-F238E27FC236}">
                  <a16:creationId xmlns:a16="http://schemas.microsoft.com/office/drawing/2014/main" id="{1C4DE899-AC02-43F0-AAF8-61A87754AC88}"/>
                </a:ext>
              </a:extLst>
            </p:cNvPr>
            <p:cNvSpPr>
              <a:spLocks noChangeShapeType="1"/>
            </p:cNvSpPr>
            <p:nvPr/>
          </p:nvSpPr>
          <p:spPr bwMode="auto">
            <a:xfrm flipV="1">
              <a:off x="2256" y="1200"/>
              <a:ext cx="0" cy="19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9" name="Line 31">
              <a:extLst>
                <a:ext uri="{FF2B5EF4-FFF2-40B4-BE49-F238E27FC236}">
                  <a16:creationId xmlns:a16="http://schemas.microsoft.com/office/drawing/2014/main" id="{BBEB1C65-C701-4167-928D-2A733AE8E9BF}"/>
                </a:ext>
              </a:extLst>
            </p:cNvPr>
            <p:cNvSpPr>
              <a:spLocks noChangeShapeType="1"/>
            </p:cNvSpPr>
            <p:nvPr/>
          </p:nvSpPr>
          <p:spPr bwMode="auto">
            <a:xfrm flipV="1">
              <a:off x="2496" y="1200"/>
              <a:ext cx="0" cy="240"/>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0" name="Line 32">
              <a:extLst>
                <a:ext uri="{FF2B5EF4-FFF2-40B4-BE49-F238E27FC236}">
                  <a16:creationId xmlns:a16="http://schemas.microsoft.com/office/drawing/2014/main" id="{F39460FD-9289-410E-B3DB-D0610879CCB9}"/>
                </a:ext>
              </a:extLst>
            </p:cNvPr>
            <p:cNvSpPr>
              <a:spLocks noChangeShapeType="1"/>
            </p:cNvSpPr>
            <p:nvPr/>
          </p:nvSpPr>
          <p:spPr bwMode="auto">
            <a:xfrm flipV="1">
              <a:off x="2736" y="1200"/>
              <a:ext cx="0" cy="288"/>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1" name="Line 33">
              <a:extLst>
                <a:ext uri="{FF2B5EF4-FFF2-40B4-BE49-F238E27FC236}">
                  <a16:creationId xmlns:a16="http://schemas.microsoft.com/office/drawing/2014/main" id="{5A25D4E2-4EB4-4E9A-9CE7-D644DD1C65C8}"/>
                </a:ext>
              </a:extLst>
            </p:cNvPr>
            <p:cNvSpPr>
              <a:spLocks noChangeShapeType="1"/>
            </p:cNvSpPr>
            <p:nvPr/>
          </p:nvSpPr>
          <p:spPr bwMode="auto">
            <a:xfrm flipV="1">
              <a:off x="2976" y="1200"/>
              <a:ext cx="0" cy="336"/>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Line 34">
              <a:extLst>
                <a:ext uri="{FF2B5EF4-FFF2-40B4-BE49-F238E27FC236}">
                  <a16:creationId xmlns:a16="http://schemas.microsoft.com/office/drawing/2014/main" id="{54B82B58-FDAA-4155-8621-6E5B306B9E7F}"/>
                </a:ext>
              </a:extLst>
            </p:cNvPr>
            <p:cNvSpPr>
              <a:spLocks noChangeShapeType="1"/>
            </p:cNvSpPr>
            <p:nvPr/>
          </p:nvSpPr>
          <p:spPr bwMode="auto">
            <a:xfrm flipV="1">
              <a:off x="3216" y="1200"/>
              <a:ext cx="0" cy="38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3" name="Line 35">
              <a:extLst>
                <a:ext uri="{FF2B5EF4-FFF2-40B4-BE49-F238E27FC236}">
                  <a16:creationId xmlns:a16="http://schemas.microsoft.com/office/drawing/2014/main" id="{FFF50383-92D6-4E9B-A1BB-9233337CFC03}"/>
                </a:ext>
              </a:extLst>
            </p:cNvPr>
            <p:cNvSpPr>
              <a:spLocks noChangeShapeType="1"/>
            </p:cNvSpPr>
            <p:nvPr/>
          </p:nvSpPr>
          <p:spPr bwMode="auto">
            <a:xfrm flipV="1">
              <a:off x="3456" y="1200"/>
              <a:ext cx="0" cy="43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4" name="Line 36">
              <a:extLst>
                <a:ext uri="{FF2B5EF4-FFF2-40B4-BE49-F238E27FC236}">
                  <a16:creationId xmlns:a16="http://schemas.microsoft.com/office/drawing/2014/main" id="{502981A1-3C7C-46C0-BF0E-DA9F352BAB65}"/>
                </a:ext>
              </a:extLst>
            </p:cNvPr>
            <p:cNvSpPr>
              <a:spLocks noChangeShapeType="1"/>
            </p:cNvSpPr>
            <p:nvPr/>
          </p:nvSpPr>
          <p:spPr bwMode="auto">
            <a:xfrm flipV="1">
              <a:off x="3696" y="1200"/>
              <a:ext cx="0" cy="480"/>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5" name="Line 37">
              <a:extLst>
                <a:ext uri="{FF2B5EF4-FFF2-40B4-BE49-F238E27FC236}">
                  <a16:creationId xmlns:a16="http://schemas.microsoft.com/office/drawing/2014/main" id="{2F44B8B3-178F-4166-9773-4377392DA92A}"/>
                </a:ext>
              </a:extLst>
            </p:cNvPr>
            <p:cNvSpPr>
              <a:spLocks noChangeShapeType="1"/>
            </p:cNvSpPr>
            <p:nvPr/>
          </p:nvSpPr>
          <p:spPr bwMode="auto">
            <a:xfrm flipV="1">
              <a:off x="3936" y="1200"/>
              <a:ext cx="0" cy="528"/>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6" name="Line 38">
              <a:extLst>
                <a:ext uri="{FF2B5EF4-FFF2-40B4-BE49-F238E27FC236}">
                  <a16:creationId xmlns:a16="http://schemas.microsoft.com/office/drawing/2014/main" id="{75C567DC-BE5A-4CDA-A1FE-A503BAAB1E7A}"/>
                </a:ext>
              </a:extLst>
            </p:cNvPr>
            <p:cNvSpPr>
              <a:spLocks noChangeShapeType="1"/>
            </p:cNvSpPr>
            <p:nvPr/>
          </p:nvSpPr>
          <p:spPr bwMode="auto">
            <a:xfrm flipV="1">
              <a:off x="4176" y="1200"/>
              <a:ext cx="0" cy="336"/>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7" name="Line 39">
              <a:extLst>
                <a:ext uri="{FF2B5EF4-FFF2-40B4-BE49-F238E27FC236}">
                  <a16:creationId xmlns:a16="http://schemas.microsoft.com/office/drawing/2014/main" id="{BFDF8480-6CAF-4D99-A617-44357E6E330C}"/>
                </a:ext>
              </a:extLst>
            </p:cNvPr>
            <p:cNvSpPr>
              <a:spLocks noChangeShapeType="1"/>
            </p:cNvSpPr>
            <p:nvPr/>
          </p:nvSpPr>
          <p:spPr bwMode="auto">
            <a:xfrm flipV="1">
              <a:off x="4416" y="1200"/>
              <a:ext cx="0" cy="19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8" name="Line 40">
              <a:extLst>
                <a:ext uri="{FF2B5EF4-FFF2-40B4-BE49-F238E27FC236}">
                  <a16:creationId xmlns:a16="http://schemas.microsoft.com/office/drawing/2014/main" id="{BA050228-8CFD-4A69-8A9B-32CB1872AC07}"/>
                </a:ext>
              </a:extLst>
            </p:cNvPr>
            <p:cNvSpPr>
              <a:spLocks noChangeShapeType="1"/>
            </p:cNvSpPr>
            <p:nvPr/>
          </p:nvSpPr>
          <p:spPr bwMode="auto">
            <a:xfrm flipV="1">
              <a:off x="1776" y="1200"/>
              <a:ext cx="0" cy="96"/>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29" name="Text Box 41">
            <a:extLst>
              <a:ext uri="{FF2B5EF4-FFF2-40B4-BE49-F238E27FC236}">
                <a16:creationId xmlns:a16="http://schemas.microsoft.com/office/drawing/2014/main" id="{529965FF-EA9C-4F8B-9FE5-0D61959C105C}"/>
              </a:ext>
            </a:extLst>
          </p:cNvPr>
          <p:cNvSpPr txBox="1">
            <a:spLocks noChangeArrowheads="1"/>
          </p:cNvSpPr>
          <p:nvPr/>
        </p:nvSpPr>
        <p:spPr bwMode="auto">
          <a:xfrm>
            <a:off x="533400" y="32004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Let the string have a </a:t>
            </a:r>
            <a:r>
              <a:rPr lang="en-GB" altLang="en-US" sz="2800">
                <a:solidFill>
                  <a:srgbClr val="99FF99"/>
                </a:solidFill>
              </a:rPr>
              <a:t>linear mass density </a:t>
            </a:r>
            <a:r>
              <a:rPr lang="en-GB" altLang="en-US" sz="2800">
                <a:solidFill>
                  <a:srgbClr val="99FF99"/>
                </a:solidFill>
                <a:sym typeface="Symbol" panose="05050102010706020507" pitchFamily="18" charset="2"/>
              </a:rPr>
              <a:t>(</a:t>
            </a:r>
            <a:r>
              <a:rPr lang="en-GB" altLang="en-US" sz="2800" i="1">
                <a:solidFill>
                  <a:srgbClr val="99FF99"/>
                </a:solidFill>
                <a:sym typeface="Symbol" panose="05050102010706020507" pitchFamily="18" charset="2"/>
              </a:rPr>
              <a:t>x</a:t>
            </a:r>
            <a:r>
              <a:rPr lang="en-GB" altLang="en-US" sz="2800">
                <a:solidFill>
                  <a:srgbClr val="99FF99"/>
                </a:solidFill>
                <a:sym typeface="Symbol" panose="05050102010706020507" pitchFamily="18" charset="2"/>
              </a:rPr>
              <a:t>)</a:t>
            </a:r>
            <a:r>
              <a:rPr lang="en-GB" altLang="en-US" sz="2800">
                <a:sym typeface="Symbol" panose="05050102010706020507" pitchFamily="18" charset="2"/>
              </a:rPr>
              <a:t>.</a:t>
            </a:r>
            <a:endParaRPr lang="en-GB" altLang="en-US" sz="2800"/>
          </a:p>
        </p:txBody>
      </p:sp>
      <p:sp>
        <p:nvSpPr>
          <p:cNvPr id="12331" name="Text Box 43">
            <a:extLst>
              <a:ext uri="{FF2B5EF4-FFF2-40B4-BE49-F238E27FC236}">
                <a16:creationId xmlns:a16="http://schemas.microsoft.com/office/drawing/2014/main" id="{F9A35A1F-E45E-477B-B3F5-7023789CD647}"/>
              </a:ext>
            </a:extLst>
          </p:cNvPr>
          <p:cNvSpPr txBox="1">
            <a:spLocks noChangeArrowheads="1"/>
          </p:cNvSpPr>
          <p:nvPr/>
        </p:nvSpPr>
        <p:spPr bwMode="auto">
          <a:xfrm>
            <a:off x="533400" y="3719513"/>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The string undergoes vibration given by</a:t>
            </a:r>
          </a:p>
        </p:txBody>
      </p:sp>
      <p:graphicFrame>
        <p:nvGraphicFramePr>
          <p:cNvPr id="12332" name="Object 44">
            <a:extLst>
              <a:ext uri="{FF2B5EF4-FFF2-40B4-BE49-F238E27FC236}">
                <a16:creationId xmlns:a16="http://schemas.microsoft.com/office/drawing/2014/main" id="{FE233679-1B77-4AC8-84DE-60684E55A617}"/>
              </a:ext>
            </a:extLst>
          </p:cNvPr>
          <p:cNvGraphicFramePr>
            <a:graphicFrameLocks noChangeAspect="1"/>
          </p:cNvGraphicFramePr>
          <p:nvPr/>
        </p:nvGraphicFramePr>
        <p:xfrm>
          <a:off x="3155950" y="4381500"/>
          <a:ext cx="2832100" cy="404813"/>
        </p:xfrm>
        <a:graphic>
          <a:graphicData uri="http://schemas.openxmlformats.org/presentationml/2006/ole">
            <mc:AlternateContent xmlns:mc="http://schemas.openxmlformats.org/markup-compatibility/2006">
              <mc:Choice xmlns:v="urn:schemas-microsoft-com:vml" Requires="v">
                <p:oleObj name="Equation" r:id="rId2" imgW="2831760" imgH="406080" progId="Equation.3">
                  <p:embed/>
                </p:oleObj>
              </mc:Choice>
              <mc:Fallback>
                <p:oleObj name="Equation" r:id="rId2" imgW="2831760" imgH="406080" progId="Equation.3">
                  <p:embed/>
                  <p:pic>
                    <p:nvPicPr>
                      <p:cNvPr id="0" name="Object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4381500"/>
                        <a:ext cx="28321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33" name="Text Box 45">
            <a:extLst>
              <a:ext uri="{FF2B5EF4-FFF2-40B4-BE49-F238E27FC236}">
                <a16:creationId xmlns:a16="http://schemas.microsoft.com/office/drawing/2014/main" id="{E8CD6EF8-F668-4749-A335-B929AF135DDF}"/>
              </a:ext>
            </a:extLst>
          </p:cNvPr>
          <p:cNvSpPr txBox="1">
            <a:spLocks noChangeArrowheads="1"/>
          </p:cNvSpPr>
          <p:nvPr/>
        </p:nvSpPr>
        <p:spPr bwMode="auto">
          <a:xfrm>
            <a:off x="533400" y="487680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The </a:t>
            </a:r>
            <a:r>
              <a:rPr lang="en-GB" altLang="en-US" sz="2800">
                <a:solidFill>
                  <a:srgbClr val="99FF99"/>
                </a:solidFill>
              </a:rPr>
              <a:t>inertia force density </a:t>
            </a:r>
            <a:r>
              <a:rPr lang="en-GB" altLang="en-US" sz="2800">
                <a:solidFill>
                  <a:srgbClr val="99FF99"/>
                </a:solidFill>
                <a:sym typeface="Symbol" panose="05050102010706020507" pitchFamily="18" charset="2"/>
              </a:rPr>
              <a:t>(</a:t>
            </a:r>
            <a:r>
              <a:rPr lang="en-GB" altLang="en-US" sz="2800" i="1">
                <a:solidFill>
                  <a:srgbClr val="99FF99"/>
                </a:solidFill>
                <a:sym typeface="Symbol" panose="05050102010706020507" pitchFamily="18" charset="2"/>
              </a:rPr>
              <a:t>x</a:t>
            </a:r>
            <a:r>
              <a:rPr lang="en-GB" altLang="en-US" sz="2800">
                <a:solidFill>
                  <a:srgbClr val="99FF99"/>
                </a:solidFill>
                <a:sym typeface="Symbol" panose="05050102010706020507" pitchFamily="18" charset="2"/>
              </a:rPr>
              <a:t>)</a:t>
            </a:r>
            <a:r>
              <a:rPr lang="en-GB" altLang="en-US" sz="2800">
                <a:sym typeface="Symbol" panose="05050102010706020507" pitchFamily="18" charset="2"/>
              </a:rPr>
              <a:t> is then</a:t>
            </a:r>
            <a:endParaRPr lang="en-GB" altLang="en-US" sz="2800"/>
          </a:p>
        </p:txBody>
      </p:sp>
      <p:graphicFrame>
        <p:nvGraphicFramePr>
          <p:cNvPr id="12335" name="Object 47">
            <a:extLst>
              <a:ext uri="{FF2B5EF4-FFF2-40B4-BE49-F238E27FC236}">
                <a16:creationId xmlns:a16="http://schemas.microsoft.com/office/drawing/2014/main" id="{4228C715-7FD3-431F-A614-6DE04ADB1669}"/>
              </a:ext>
            </a:extLst>
          </p:cNvPr>
          <p:cNvGraphicFramePr>
            <a:graphicFrameLocks noChangeAspect="1"/>
          </p:cNvGraphicFramePr>
          <p:nvPr/>
        </p:nvGraphicFramePr>
        <p:xfrm>
          <a:off x="1825625" y="5486400"/>
          <a:ext cx="4651375" cy="914400"/>
        </p:xfrm>
        <a:graphic>
          <a:graphicData uri="http://schemas.openxmlformats.org/presentationml/2006/ole">
            <mc:AlternateContent xmlns:mc="http://schemas.openxmlformats.org/markup-compatibility/2006">
              <mc:Choice xmlns:v="urn:schemas-microsoft-com:vml" Requires="v">
                <p:oleObj name="Equation" r:id="rId4" imgW="2133360" imgH="380880" progId="Equation.DSMT4">
                  <p:embed/>
                </p:oleObj>
              </mc:Choice>
              <mc:Fallback>
                <p:oleObj name="Equation" r:id="rId4" imgW="2133360" imgH="380880" progId="Equation.DSMT4">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25" y="5486400"/>
                        <a:ext cx="46513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36" name="Object 48">
            <a:extLst>
              <a:ext uri="{FF2B5EF4-FFF2-40B4-BE49-F238E27FC236}">
                <a16:creationId xmlns:a16="http://schemas.microsoft.com/office/drawing/2014/main" id="{530494F5-0584-4A30-B79E-0526DD0323EB}"/>
              </a:ext>
            </a:extLst>
          </p:cNvPr>
          <p:cNvGraphicFramePr>
            <a:graphicFrameLocks noChangeAspect="1"/>
          </p:cNvGraphicFramePr>
          <p:nvPr/>
        </p:nvGraphicFramePr>
        <p:xfrm>
          <a:off x="6400800" y="2743200"/>
          <a:ext cx="1600200" cy="419100"/>
        </p:xfrm>
        <a:graphic>
          <a:graphicData uri="http://schemas.openxmlformats.org/presentationml/2006/ole">
            <mc:AlternateContent xmlns:mc="http://schemas.openxmlformats.org/markup-compatibility/2006">
              <mc:Choice xmlns:v="urn:schemas-microsoft-com:vml" Requires="v">
                <p:oleObj name="Equation" r:id="rId6" imgW="1600200" imgH="419040" progId="Equation.3">
                  <p:embed/>
                </p:oleObj>
              </mc:Choice>
              <mc:Fallback>
                <p:oleObj name="Equation" r:id="rId6" imgW="1600200" imgH="419040" progId="Equation.3">
                  <p:embed/>
                  <p:pic>
                    <p:nvPicPr>
                      <p:cNvPr id="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2743200"/>
                        <a:ext cx="1600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
                                  </p:stCondLst>
                                  <p:childTnLst>
                                    <p:set>
                                      <p:cBhvr>
                                        <p:cTn id="6" dur="1" fill="hold">
                                          <p:stCondLst>
                                            <p:cond delay="499"/>
                                          </p:stCondLst>
                                        </p:cTn>
                                        <p:tgtEl>
                                          <p:spTgt spid="12334"/>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nodeType="afterEffect">
                                  <p:stCondLst>
                                    <p:cond delay="1000"/>
                                  </p:stCondLst>
                                  <p:childTnLst>
                                    <p:set>
                                      <p:cBhvr>
                                        <p:cTn id="9" dur="1" fill="hold">
                                          <p:stCondLst>
                                            <p:cond delay="499"/>
                                          </p:stCondLst>
                                        </p:cTn>
                                        <p:tgtEl>
                                          <p:spTgt spid="1233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1233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2329"/>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2331"/>
                                        </p:tgtEl>
                                        <p:attrNameLst>
                                          <p:attrName>style.visibility</p:attrName>
                                        </p:attrNameLst>
                                      </p:cBhvr>
                                      <p:to>
                                        <p:strVal val="visible"/>
                                      </p:to>
                                    </p:set>
                                  </p:childTnLst>
                                </p:cTn>
                              </p:par>
                            </p:childTnLst>
                          </p:cTn>
                        </p:par>
                        <p:par>
                          <p:cTn id="21" fill="hold" nodeType="afterGroup">
                            <p:stCondLst>
                              <p:cond delay="1000"/>
                            </p:stCondLst>
                            <p:childTnLst>
                              <p:par>
                                <p:cTn id="22" presetID="2" presetClass="entr" presetSubtype="8" fill="hold" nodeType="afterEffect">
                                  <p:stCondLst>
                                    <p:cond delay="1000"/>
                                  </p:stCondLst>
                                  <p:childTnLst>
                                    <p:set>
                                      <p:cBhvr>
                                        <p:cTn id="23" dur="1" fill="hold">
                                          <p:stCondLst>
                                            <p:cond delay="0"/>
                                          </p:stCondLst>
                                        </p:cTn>
                                        <p:tgtEl>
                                          <p:spTgt spid="12332"/>
                                        </p:tgtEl>
                                        <p:attrNameLst>
                                          <p:attrName>style.visibility</p:attrName>
                                        </p:attrNameLst>
                                      </p:cBhvr>
                                      <p:to>
                                        <p:strVal val="visible"/>
                                      </p:to>
                                    </p:set>
                                    <p:anim calcmode="lin" valueType="num">
                                      <p:cBhvr additive="base">
                                        <p:cTn id="24" dur="500" fill="hold"/>
                                        <p:tgtEl>
                                          <p:spTgt spid="12332"/>
                                        </p:tgtEl>
                                        <p:attrNameLst>
                                          <p:attrName>ppt_x</p:attrName>
                                        </p:attrNameLst>
                                      </p:cBhvr>
                                      <p:tavLst>
                                        <p:tav tm="0">
                                          <p:val>
                                            <p:strVal val="0-#ppt_w/2"/>
                                          </p:val>
                                        </p:tav>
                                        <p:tav tm="100000">
                                          <p:val>
                                            <p:strVal val="#ppt_x"/>
                                          </p:val>
                                        </p:tav>
                                      </p:tavLst>
                                    </p:anim>
                                    <p:anim calcmode="lin" valueType="num">
                                      <p:cBhvr additive="base">
                                        <p:cTn id="25" dur="500" fill="hold"/>
                                        <p:tgtEl>
                                          <p:spTgt spid="12332"/>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1233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2335"/>
                                        </p:tgtEl>
                                        <p:attrNameLst>
                                          <p:attrName>style.visibility</p:attrName>
                                        </p:attrNameLst>
                                      </p:cBhvr>
                                      <p:to>
                                        <p:strVal val="visible"/>
                                      </p:to>
                                    </p:set>
                                    <p:anim calcmode="lin" valueType="num">
                                      <p:cBhvr additive="base">
                                        <p:cTn id="33" dur="500" fill="hold"/>
                                        <p:tgtEl>
                                          <p:spTgt spid="12335"/>
                                        </p:tgtEl>
                                        <p:attrNameLst>
                                          <p:attrName>ppt_x</p:attrName>
                                        </p:attrNameLst>
                                      </p:cBhvr>
                                      <p:tavLst>
                                        <p:tav tm="0">
                                          <p:val>
                                            <p:strVal val="0-#ppt_w/2"/>
                                          </p:val>
                                        </p:tav>
                                        <p:tav tm="100000">
                                          <p:val>
                                            <p:strVal val="#ppt_x"/>
                                          </p:val>
                                        </p:tav>
                                      </p:tavLst>
                                    </p:anim>
                                    <p:anim calcmode="lin" valueType="num">
                                      <p:cBhvr additive="base">
                                        <p:cTn id="34" dur="500" fill="hold"/>
                                        <p:tgtEl>
                                          <p:spTgt spid="123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 grpId="0" autoUpdateAnimBg="0"/>
      <p:bldP spid="12331" grpId="0" autoUpdateAnimBg="0"/>
      <p:bldP spid="1233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1252EBE-F661-4812-85C1-51BB33980192}"/>
              </a:ext>
            </a:extLst>
          </p:cNvPr>
          <p:cNvSpPr>
            <a:spLocks noGrp="1" noChangeArrowheads="1"/>
          </p:cNvSpPr>
          <p:nvPr>
            <p:ph type="title"/>
          </p:nvPr>
        </p:nvSpPr>
        <p:spPr/>
        <p:txBody>
          <a:bodyPr/>
          <a:lstStyle/>
          <a:p>
            <a:r>
              <a:rPr lang="en-GB" altLang="en-US"/>
              <a:t>An Example: Vibrating Taut String</a:t>
            </a:r>
          </a:p>
        </p:txBody>
      </p:sp>
      <p:grpSp>
        <p:nvGrpSpPr>
          <p:cNvPr id="13343" name="Group 31">
            <a:extLst>
              <a:ext uri="{FF2B5EF4-FFF2-40B4-BE49-F238E27FC236}">
                <a16:creationId xmlns:a16="http://schemas.microsoft.com/office/drawing/2014/main" id="{DDA9C6ED-4D98-4161-A162-D1E0BA71CF0E}"/>
              </a:ext>
            </a:extLst>
          </p:cNvPr>
          <p:cNvGrpSpPr>
            <a:grpSpLocks/>
          </p:cNvGrpSpPr>
          <p:nvPr/>
        </p:nvGrpSpPr>
        <p:grpSpPr bwMode="auto">
          <a:xfrm>
            <a:off x="1200150" y="1524000"/>
            <a:ext cx="6858000" cy="1676400"/>
            <a:chOff x="756" y="960"/>
            <a:chExt cx="4320" cy="1056"/>
          </a:xfrm>
        </p:grpSpPr>
        <p:grpSp>
          <p:nvGrpSpPr>
            <p:cNvPr id="13316" name="Group 4">
              <a:extLst>
                <a:ext uri="{FF2B5EF4-FFF2-40B4-BE49-F238E27FC236}">
                  <a16:creationId xmlns:a16="http://schemas.microsoft.com/office/drawing/2014/main" id="{5E2B3290-38DA-465F-9DF1-13D6228C6C05}"/>
                </a:ext>
              </a:extLst>
            </p:cNvPr>
            <p:cNvGrpSpPr>
              <a:grpSpLocks/>
            </p:cNvGrpSpPr>
            <p:nvPr/>
          </p:nvGrpSpPr>
          <p:grpSpPr bwMode="auto">
            <a:xfrm>
              <a:off x="756" y="960"/>
              <a:ext cx="4320" cy="1056"/>
              <a:chOff x="756" y="1056"/>
              <a:chExt cx="4320" cy="1056"/>
            </a:xfrm>
          </p:grpSpPr>
          <p:grpSp>
            <p:nvGrpSpPr>
              <p:cNvPr id="13317" name="Group 5">
                <a:extLst>
                  <a:ext uri="{FF2B5EF4-FFF2-40B4-BE49-F238E27FC236}">
                    <a16:creationId xmlns:a16="http://schemas.microsoft.com/office/drawing/2014/main" id="{94D6BFB6-CBAD-46AF-A065-1B8CAEDEFE21}"/>
                  </a:ext>
                </a:extLst>
              </p:cNvPr>
              <p:cNvGrpSpPr>
                <a:grpSpLocks/>
              </p:cNvGrpSpPr>
              <p:nvPr/>
            </p:nvGrpSpPr>
            <p:grpSpPr bwMode="auto">
              <a:xfrm>
                <a:off x="756" y="1056"/>
                <a:ext cx="336" cy="240"/>
                <a:chOff x="672" y="1872"/>
                <a:chExt cx="336" cy="240"/>
              </a:xfrm>
            </p:grpSpPr>
            <p:sp>
              <p:nvSpPr>
                <p:cNvPr id="13318" name="AutoShape 6">
                  <a:extLst>
                    <a:ext uri="{FF2B5EF4-FFF2-40B4-BE49-F238E27FC236}">
                      <a16:creationId xmlns:a16="http://schemas.microsoft.com/office/drawing/2014/main" id="{30D30B02-2DC0-4AE0-9503-C9BBE5900CBC}"/>
                    </a:ext>
                  </a:extLst>
                </p:cNvPr>
                <p:cNvSpPr>
                  <a:spLocks noChangeArrowheads="1"/>
                </p:cNvSpPr>
                <p:nvPr/>
              </p:nvSpPr>
              <p:spPr bwMode="auto">
                <a:xfrm rot="5400000">
                  <a:off x="768"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Line 7">
                  <a:extLst>
                    <a:ext uri="{FF2B5EF4-FFF2-40B4-BE49-F238E27FC236}">
                      <a16:creationId xmlns:a16="http://schemas.microsoft.com/office/drawing/2014/main" id="{5DCEF706-1AE4-4487-B1A9-A374B9FC83E0}"/>
                    </a:ext>
                  </a:extLst>
                </p:cNvPr>
                <p:cNvSpPr>
                  <a:spLocks noChangeShapeType="1"/>
                </p:cNvSpPr>
                <p:nvPr/>
              </p:nvSpPr>
              <p:spPr bwMode="auto">
                <a:xfrm>
                  <a:off x="672" y="1872"/>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8">
                  <a:extLst>
                    <a:ext uri="{FF2B5EF4-FFF2-40B4-BE49-F238E27FC236}">
                      <a16:creationId xmlns:a16="http://schemas.microsoft.com/office/drawing/2014/main" id="{FF8C0DF8-9A9D-48E1-8CE3-BF45078B718E}"/>
                    </a:ext>
                  </a:extLst>
                </p:cNvPr>
                <p:cNvSpPr>
                  <a:spLocks noChangeShapeType="1"/>
                </p:cNvSpPr>
                <p:nvPr/>
              </p:nvSpPr>
              <p:spPr bwMode="auto">
                <a:xfrm>
                  <a:off x="672" y="1968"/>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21" name="Group 9">
                <a:extLst>
                  <a:ext uri="{FF2B5EF4-FFF2-40B4-BE49-F238E27FC236}">
                    <a16:creationId xmlns:a16="http://schemas.microsoft.com/office/drawing/2014/main" id="{C4B335BA-411E-476E-A30F-F5589DE9F393}"/>
                  </a:ext>
                </a:extLst>
              </p:cNvPr>
              <p:cNvGrpSpPr>
                <a:grpSpLocks/>
              </p:cNvGrpSpPr>
              <p:nvPr/>
            </p:nvGrpSpPr>
            <p:grpSpPr bwMode="auto">
              <a:xfrm>
                <a:off x="4740" y="1056"/>
                <a:ext cx="336" cy="240"/>
                <a:chOff x="4656" y="1872"/>
                <a:chExt cx="336" cy="240"/>
              </a:xfrm>
            </p:grpSpPr>
            <p:sp>
              <p:nvSpPr>
                <p:cNvPr id="13322" name="AutoShape 10">
                  <a:extLst>
                    <a:ext uri="{FF2B5EF4-FFF2-40B4-BE49-F238E27FC236}">
                      <a16:creationId xmlns:a16="http://schemas.microsoft.com/office/drawing/2014/main" id="{85B86917-7F2B-43BD-B720-1E67DF9996F9}"/>
                    </a:ext>
                  </a:extLst>
                </p:cNvPr>
                <p:cNvSpPr>
                  <a:spLocks noChangeArrowheads="1"/>
                </p:cNvSpPr>
                <p:nvPr/>
              </p:nvSpPr>
              <p:spPr bwMode="auto">
                <a:xfrm rot="16200000">
                  <a:off x="4656"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11">
                  <a:extLst>
                    <a:ext uri="{FF2B5EF4-FFF2-40B4-BE49-F238E27FC236}">
                      <a16:creationId xmlns:a16="http://schemas.microsoft.com/office/drawing/2014/main" id="{B627555A-B226-48E9-8896-475D7AA8707D}"/>
                    </a:ext>
                  </a:extLst>
                </p:cNvPr>
                <p:cNvSpPr>
                  <a:spLocks noChangeShapeType="1"/>
                </p:cNvSpPr>
                <p:nvPr/>
              </p:nvSpPr>
              <p:spPr bwMode="auto">
                <a:xfrm>
                  <a:off x="4896" y="1920"/>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Line 12">
                  <a:extLst>
                    <a:ext uri="{FF2B5EF4-FFF2-40B4-BE49-F238E27FC236}">
                      <a16:creationId xmlns:a16="http://schemas.microsoft.com/office/drawing/2014/main" id="{60CFF77C-C6A6-4B06-8F07-C939FB01579D}"/>
                    </a:ext>
                  </a:extLst>
                </p:cNvPr>
                <p:cNvSpPr>
                  <a:spLocks noChangeShapeType="1"/>
                </p:cNvSpPr>
                <p:nvPr/>
              </p:nvSpPr>
              <p:spPr bwMode="auto">
                <a:xfrm>
                  <a:off x="4896" y="2016"/>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25" name="Group 13">
                <a:extLst>
                  <a:ext uri="{FF2B5EF4-FFF2-40B4-BE49-F238E27FC236}">
                    <a16:creationId xmlns:a16="http://schemas.microsoft.com/office/drawing/2014/main" id="{9314574F-CECE-42BA-8283-73DE8956AA7E}"/>
                  </a:ext>
                </a:extLst>
              </p:cNvPr>
              <p:cNvGrpSpPr>
                <a:grpSpLocks/>
              </p:cNvGrpSpPr>
              <p:nvPr/>
            </p:nvGrpSpPr>
            <p:grpSpPr bwMode="auto">
              <a:xfrm>
                <a:off x="1056" y="1164"/>
                <a:ext cx="3696" cy="948"/>
                <a:chOff x="1056" y="1980"/>
                <a:chExt cx="3696" cy="948"/>
              </a:xfrm>
            </p:grpSpPr>
            <p:sp>
              <p:nvSpPr>
                <p:cNvPr id="13326" name="Line 14">
                  <a:extLst>
                    <a:ext uri="{FF2B5EF4-FFF2-40B4-BE49-F238E27FC236}">
                      <a16:creationId xmlns:a16="http://schemas.microsoft.com/office/drawing/2014/main" id="{50E5454E-2F57-4427-8D9A-C950015AB866}"/>
                    </a:ext>
                  </a:extLst>
                </p:cNvPr>
                <p:cNvSpPr>
                  <a:spLocks noChangeShapeType="1"/>
                </p:cNvSpPr>
                <p:nvPr/>
              </p:nvSpPr>
              <p:spPr bwMode="auto">
                <a:xfrm>
                  <a:off x="1056" y="1980"/>
                  <a:ext cx="2880" cy="57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7" name="Line 15">
                  <a:extLst>
                    <a:ext uri="{FF2B5EF4-FFF2-40B4-BE49-F238E27FC236}">
                      <a16:creationId xmlns:a16="http://schemas.microsoft.com/office/drawing/2014/main" id="{95AD78FF-EA89-4F26-8FBD-8DAB5DAF28C6}"/>
                    </a:ext>
                  </a:extLst>
                </p:cNvPr>
                <p:cNvSpPr>
                  <a:spLocks noChangeShapeType="1"/>
                </p:cNvSpPr>
                <p:nvPr/>
              </p:nvSpPr>
              <p:spPr bwMode="auto">
                <a:xfrm flipV="1">
                  <a:off x="3936" y="1980"/>
                  <a:ext cx="816" cy="57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Line 16">
                  <a:extLst>
                    <a:ext uri="{FF2B5EF4-FFF2-40B4-BE49-F238E27FC236}">
                      <a16:creationId xmlns:a16="http://schemas.microsoft.com/office/drawing/2014/main" id="{9450B550-FCBF-4AF1-B2B6-7A7EF33F9206}"/>
                    </a:ext>
                  </a:extLst>
                </p:cNvPr>
                <p:cNvSpPr>
                  <a:spLocks noChangeShapeType="1"/>
                </p:cNvSpPr>
                <p:nvPr/>
              </p:nvSpPr>
              <p:spPr bwMode="auto">
                <a:xfrm>
                  <a:off x="3936" y="2544"/>
                  <a:ext cx="0" cy="38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29" name="Line 17">
                <a:extLst>
                  <a:ext uri="{FF2B5EF4-FFF2-40B4-BE49-F238E27FC236}">
                    <a16:creationId xmlns:a16="http://schemas.microsoft.com/office/drawing/2014/main" id="{26403270-8994-46C9-A71D-77FD7E312276}"/>
                  </a:ext>
                </a:extLst>
              </p:cNvPr>
              <p:cNvSpPr>
                <a:spLocks noChangeShapeType="1"/>
              </p:cNvSpPr>
              <p:nvPr/>
            </p:nvSpPr>
            <p:spPr bwMode="auto">
              <a:xfrm>
                <a:off x="1056" y="1176"/>
                <a:ext cx="3696" cy="0"/>
              </a:xfrm>
              <a:prstGeom prst="line">
                <a:avLst/>
              </a:prstGeom>
              <a:noFill/>
              <a:ln w="9525">
                <a:solidFill>
                  <a:srgbClr val="FFCC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30" name="Group 18">
              <a:extLst>
                <a:ext uri="{FF2B5EF4-FFF2-40B4-BE49-F238E27FC236}">
                  <a16:creationId xmlns:a16="http://schemas.microsoft.com/office/drawing/2014/main" id="{D7343411-D3C5-490A-9CC7-33DC7ED365C8}"/>
                </a:ext>
              </a:extLst>
            </p:cNvPr>
            <p:cNvGrpSpPr>
              <a:grpSpLocks/>
            </p:cNvGrpSpPr>
            <p:nvPr/>
          </p:nvGrpSpPr>
          <p:grpSpPr bwMode="auto">
            <a:xfrm>
              <a:off x="1776" y="1104"/>
              <a:ext cx="2640" cy="528"/>
              <a:chOff x="1776" y="1200"/>
              <a:chExt cx="2640" cy="528"/>
            </a:xfrm>
          </p:grpSpPr>
          <p:sp>
            <p:nvSpPr>
              <p:cNvPr id="13331" name="Line 19">
                <a:extLst>
                  <a:ext uri="{FF2B5EF4-FFF2-40B4-BE49-F238E27FC236}">
                    <a16:creationId xmlns:a16="http://schemas.microsoft.com/office/drawing/2014/main" id="{1D48F524-1D67-4D87-8847-2AAD7CDAEB36}"/>
                  </a:ext>
                </a:extLst>
              </p:cNvPr>
              <p:cNvSpPr>
                <a:spLocks noChangeShapeType="1"/>
              </p:cNvSpPr>
              <p:nvPr/>
            </p:nvSpPr>
            <p:spPr bwMode="auto">
              <a:xfrm flipV="1">
                <a:off x="2016" y="1200"/>
                <a:ext cx="0" cy="14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2" name="Line 20">
                <a:extLst>
                  <a:ext uri="{FF2B5EF4-FFF2-40B4-BE49-F238E27FC236}">
                    <a16:creationId xmlns:a16="http://schemas.microsoft.com/office/drawing/2014/main" id="{D7393F8C-9281-4029-A7BA-EDC6D755A826}"/>
                  </a:ext>
                </a:extLst>
              </p:cNvPr>
              <p:cNvSpPr>
                <a:spLocks noChangeShapeType="1"/>
              </p:cNvSpPr>
              <p:nvPr/>
            </p:nvSpPr>
            <p:spPr bwMode="auto">
              <a:xfrm flipV="1">
                <a:off x="2256" y="1200"/>
                <a:ext cx="0" cy="19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Line 21">
                <a:extLst>
                  <a:ext uri="{FF2B5EF4-FFF2-40B4-BE49-F238E27FC236}">
                    <a16:creationId xmlns:a16="http://schemas.microsoft.com/office/drawing/2014/main" id="{9B873FE9-D377-463C-B41A-110FEBFAC02F}"/>
                  </a:ext>
                </a:extLst>
              </p:cNvPr>
              <p:cNvSpPr>
                <a:spLocks noChangeShapeType="1"/>
              </p:cNvSpPr>
              <p:nvPr/>
            </p:nvSpPr>
            <p:spPr bwMode="auto">
              <a:xfrm flipV="1">
                <a:off x="2496" y="1200"/>
                <a:ext cx="0" cy="240"/>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22">
                <a:extLst>
                  <a:ext uri="{FF2B5EF4-FFF2-40B4-BE49-F238E27FC236}">
                    <a16:creationId xmlns:a16="http://schemas.microsoft.com/office/drawing/2014/main" id="{2E5F0F91-E39C-4770-BD79-8FE648908417}"/>
                  </a:ext>
                </a:extLst>
              </p:cNvPr>
              <p:cNvSpPr>
                <a:spLocks noChangeShapeType="1"/>
              </p:cNvSpPr>
              <p:nvPr/>
            </p:nvSpPr>
            <p:spPr bwMode="auto">
              <a:xfrm flipV="1">
                <a:off x="2736" y="1200"/>
                <a:ext cx="0" cy="288"/>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a:extLst>
                  <a:ext uri="{FF2B5EF4-FFF2-40B4-BE49-F238E27FC236}">
                    <a16:creationId xmlns:a16="http://schemas.microsoft.com/office/drawing/2014/main" id="{4EAD50F0-0DE5-455E-840F-5B30B7063873}"/>
                  </a:ext>
                </a:extLst>
              </p:cNvPr>
              <p:cNvSpPr>
                <a:spLocks noChangeShapeType="1"/>
              </p:cNvSpPr>
              <p:nvPr/>
            </p:nvSpPr>
            <p:spPr bwMode="auto">
              <a:xfrm flipV="1">
                <a:off x="2976" y="1200"/>
                <a:ext cx="0" cy="336"/>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24">
                <a:extLst>
                  <a:ext uri="{FF2B5EF4-FFF2-40B4-BE49-F238E27FC236}">
                    <a16:creationId xmlns:a16="http://schemas.microsoft.com/office/drawing/2014/main" id="{C6997A10-C260-409C-BEBD-11BEE0FF1186}"/>
                  </a:ext>
                </a:extLst>
              </p:cNvPr>
              <p:cNvSpPr>
                <a:spLocks noChangeShapeType="1"/>
              </p:cNvSpPr>
              <p:nvPr/>
            </p:nvSpPr>
            <p:spPr bwMode="auto">
              <a:xfrm flipV="1">
                <a:off x="3216" y="1200"/>
                <a:ext cx="0" cy="38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25">
                <a:extLst>
                  <a:ext uri="{FF2B5EF4-FFF2-40B4-BE49-F238E27FC236}">
                    <a16:creationId xmlns:a16="http://schemas.microsoft.com/office/drawing/2014/main" id="{08EFA62E-06A5-4A46-819F-08E27B3B475A}"/>
                  </a:ext>
                </a:extLst>
              </p:cNvPr>
              <p:cNvSpPr>
                <a:spLocks noChangeShapeType="1"/>
              </p:cNvSpPr>
              <p:nvPr/>
            </p:nvSpPr>
            <p:spPr bwMode="auto">
              <a:xfrm flipV="1">
                <a:off x="3456" y="1200"/>
                <a:ext cx="0" cy="43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26">
                <a:extLst>
                  <a:ext uri="{FF2B5EF4-FFF2-40B4-BE49-F238E27FC236}">
                    <a16:creationId xmlns:a16="http://schemas.microsoft.com/office/drawing/2014/main" id="{2EA8C46C-A735-453D-BF12-1297B951FF2A}"/>
                  </a:ext>
                </a:extLst>
              </p:cNvPr>
              <p:cNvSpPr>
                <a:spLocks noChangeShapeType="1"/>
              </p:cNvSpPr>
              <p:nvPr/>
            </p:nvSpPr>
            <p:spPr bwMode="auto">
              <a:xfrm flipV="1">
                <a:off x="3696" y="1200"/>
                <a:ext cx="0" cy="480"/>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7">
                <a:extLst>
                  <a:ext uri="{FF2B5EF4-FFF2-40B4-BE49-F238E27FC236}">
                    <a16:creationId xmlns:a16="http://schemas.microsoft.com/office/drawing/2014/main" id="{97032D44-FFDD-4478-9DB3-47E40BCFAD19}"/>
                  </a:ext>
                </a:extLst>
              </p:cNvPr>
              <p:cNvSpPr>
                <a:spLocks noChangeShapeType="1"/>
              </p:cNvSpPr>
              <p:nvPr/>
            </p:nvSpPr>
            <p:spPr bwMode="auto">
              <a:xfrm flipV="1">
                <a:off x="3936" y="1200"/>
                <a:ext cx="0" cy="528"/>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8">
                <a:extLst>
                  <a:ext uri="{FF2B5EF4-FFF2-40B4-BE49-F238E27FC236}">
                    <a16:creationId xmlns:a16="http://schemas.microsoft.com/office/drawing/2014/main" id="{FBF29DB5-66FC-41AB-8CB5-A5A16A5CE91E}"/>
                  </a:ext>
                </a:extLst>
              </p:cNvPr>
              <p:cNvSpPr>
                <a:spLocks noChangeShapeType="1"/>
              </p:cNvSpPr>
              <p:nvPr/>
            </p:nvSpPr>
            <p:spPr bwMode="auto">
              <a:xfrm flipV="1">
                <a:off x="4176" y="1200"/>
                <a:ext cx="0" cy="336"/>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9">
                <a:extLst>
                  <a:ext uri="{FF2B5EF4-FFF2-40B4-BE49-F238E27FC236}">
                    <a16:creationId xmlns:a16="http://schemas.microsoft.com/office/drawing/2014/main" id="{669ACDEF-E7D0-4C54-BA57-DAC4E9000E58}"/>
                  </a:ext>
                </a:extLst>
              </p:cNvPr>
              <p:cNvSpPr>
                <a:spLocks noChangeShapeType="1"/>
              </p:cNvSpPr>
              <p:nvPr/>
            </p:nvSpPr>
            <p:spPr bwMode="auto">
              <a:xfrm flipV="1">
                <a:off x="4416" y="1200"/>
                <a:ext cx="0" cy="19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30">
                <a:extLst>
                  <a:ext uri="{FF2B5EF4-FFF2-40B4-BE49-F238E27FC236}">
                    <a16:creationId xmlns:a16="http://schemas.microsoft.com/office/drawing/2014/main" id="{E7570A80-5A5B-41FE-8FEE-76DCBFD357DA}"/>
                  </a:ext>
                </a:extLst>
              </p:cNvPr>
              <p:cNvSpPr>
                <a:spLocks noChangeShapeType="1"/>
              </p:cNvSpPr>
              <p:nvPr/>
            </p:nvSpPr>
            <p:spPr bwMode="auto">
              <a:xfrm flipV="1">
                <a:off x="1776" y="1200"/>
                <a:ext cx="0" cy="96"/>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aphicFrame>
        <p:nvGraphicFramePr>
          <p:cNvPr id="13344" name="Object 32">
            <a:extLst>
              <a:ext uri="{FF2B5EF4-FFF2-40B4-BE49-F238E27FC236}">
                <a16:creationId xmlns:a16="http://schemas.microsoft.com/office/drawing/2014/main" id="{A442B220-8035-49B6-BAA3-63BB588D1DC8}"/>
              </a:ext>
            </a:extLst>
          </p:cNvPr>
          <p:cNvGraphicFramePr>
            <a:graphicFrameLocks noChangeAspect="1"/>
          </p:cNvGraphicFramePr>
          <p:nvPr/>
        </p:nvGraphicFramePr>
        <p:xfrm>
          <a:off x="2882900" y="3683000"/>
          <a:ext cx="3378200" cy="1117600"/>
        </p:xfrm>
        <a:graphic>
          <a:graphicData uri="http://schemas.openxmlformats.org/presentationml/2006/ole">
            <mc:AlternateContent xmlns:mc="http://schemas.openxmlformats.org/markup-compatibility/2006">
              <mc:Choice xmlns:v="urn:schemas-microsoft-com:vml" Requires="v">
                <p:oleObj name="Equation" r:id="rId2" imgW="3377880" imgH="1117440" progId="Equation.3">
                  <p:embed/>
                </p:oleObj>
              </mc:Choice>
              <mc:Fallback>
                <p:oleObj name="Equation" r:id="rId2" imgW="3377880" imgH="1117440" progId="Equation.3">
                  <p:embed/>
                  <p:pic>
                    <p:nvPicPr>
                      <p:cNvPr id="0"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900" y="3683000"/>
                        <a:ext cx="3378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45" name="Text Box 33">
            <a:extLst>
              <a:ext uri="{FF2B5EF4-FFF2-40B4-BE49-F238E27FC236}">
                <a16:creationId xmlns:a16="http://schemas.microsoft.com/office/drawing/2014/main" id="{8EDED99F-4AB9-4DC3-B69E-75F260D8EE10}"/>
              </a:ext>
            </a:extLst>
          </p:cNvPr>
          <p:cNvSpPr txBox="1">
            <a:spLocks noChangeArrowheads="1"/>
          </p:cNvSpPr>
          <p:nvPr/>
        </p:nvSpPr>
        <p:spPr bwMode="auto">
          <a:xfrm>
            <a:off x="533400" y="32004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With the additional inertia force, the equation</a:t>
            </a:r>
          </a:p>
        </p:txBody>
      </p:sp>
      <p:sp>
        <p:nvSpPr>
          <p:cNvPr id="13346" name="Text Box 34">
            <a:extLst>
              <a:ext uri="{FF2B5EF4-FFF2-40B4-BE49-F238E27FC236}">
                <a16:creationId xmlns:a16="http://schemas.microsoft.com/office/drawing/2014/main" id="{267AEA24-F449-4138-9E20-3CD3F52EAFE1}"/>
              </a:ext>
            </a:extLst>
          </p:cNvPr>
          <p:cNvSpPr txBox="1">
            <a:spLocks noChangeArrowheads="1"/>
          </p:cNvSpPr>
          <p:nvPr/>
        </p:nvSpPr>
        <p:spPr bwMode="auto">
          <a:xfrm>
            <a:off x="533400" y="480060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now becomes</a:t>
            </a:r>
          </a:p>
        </p:txBody>
      </p:sp>
      <p:graphicFrame>
        <p:nvGraphicFramePr>
          <p:cNvPr id="13348" name="Object 36">
            <a:extLst>
              <a:ext uri="{FF2B5EF4-FFF2-40B4-BE49-F238E27FC236}">
                <a16:creationId xmlns:a16="http://schemas.microsoft.com/office/drawing/2014/main" id="{A7F36361-46D1-48F2-B5C9-CEEBE7D84A16}"/>
              </a:ext>
            </a:extLst>
          </p:cNvPr>
          <p:cNvGraphicFramePr>
            <a:graphicFrameLocks noChangeAspect="1"/>
          </p:cNvGraphicFramePr>
          <p:nvPr/>
        </p:nvGraphicFramePr>
        <p:xfrm>
          <a:off x="609600" y="5257800"/>
          <a:ext cx="7620000" cy="1295400"/>
        </p:xfrm>
        <a:graphic>
          <a:graphicData uri="http://schemas.openxmlformats.org/presentationml/2006/ole">
            <mc:AlternateContent xmlns:mc="http://schemas.openxmlformats.org/markup-compatibility/2006">
              <mc:Choice xmlns:v="urn:schemas-microsoft-com:vml" Requires="v">
                <p:oleObj name="Equation" r:id="rId4" imgW="2387520" imgH="469800" progId="Equation.DSMT4">
                  <p:embed/>
                </p:oleObj>
              </mc:Choice>
              <mc:Fallback>
                <p:oleObj name="Equation" r:id="rId4" imgW="2387520" imgH="469800" progId="Equation.DSMT4">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257800"/>
                        <a:ext cx="7620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9" name="Object 37">
            <a:extLst>
              <a:ext uri="{FF2B5EF4-FFF2-40B4-BE49-F238E27FC236}">
                <a16:creationId xmlns:a16="http://schemas.microsoft.com/office/drawing/2014/main" id="{9F4A9D32-3F37-4E0A-80C2-D8E4B70BE58E}"/>
              </a:ext>
            </a:extLst>
          </p:cNvPr>
          <p:cNvGraphicFramePr>
            <a:graphicFrameLocks noChangeAspect="1"/>
          </p:cNvGraphicFramePr>
          <p:nvPr/>
        </p:nvGraphicFramePr>
        <p:xfrm>
          <a:off x="6400800" y="2743200"/>
          <a:ext cx="1600200" cy="419100"/>
        </p:xfrm>
        <a:graphic>
          <a:graphicData uri="http://schemas.openxmlformats.org/presentationml/2006/ole">
            <mc:AlternateContent xmlns:mc="http://schemas.openxmlformats.org/markup-compatibility/2006">
              <mc:Choice xmlns:v="urn:schemas-microsoft-com:vml" Requires="v">
                <p:oleObj name="Equation" r:id="rId6" imgW="1600200" imgH="419040" progId="Equation.3">
                  <p:embed/>
                </p:oleObj>
              </mc:Choice>
              <mc:Fallback>
                <p:oleObj name="Equation" r:id="rId6" imgW="1600200" imgH="419040" progId="Equation.3">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2743200"/>
                        <a:ext cx="1600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334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345"/>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1000"/>
                                  </p:stCondLst>
                                  <p:childTnLst>
                                    <p:set>
                                      <p:cBhvr>
                                        <p:cTn id="12" dur="1" fill="hold">
                                          <p:stCondLst>
                                            <p:cond delay="499"/>
                                          </p:stCondLst>
                                        </p:cTn>
                                        <p:tgtEl>
                                          <p:spTgt spid="13349"/>
                                        </p:tgtEl>
                                        <p:attrNameLst>
                                          <p:attrName>style.visibility</p:attrName>
                                        </p:attrNameLst>
                                      </p:cBhvr>
                                      <p:to>
                                        <p:strVal val="visible"/>
                                      </p:to>
                                    </p:set>
                                  </p:childTnLst>
                                </p:cTn>
                              </p:par>
                            </p:childTnLst>
                          </p:cTn>
                        </p:par>
                        <p:par>
                          <p:cTn id="13" fill="hold" nodeType="afterGroup">
                            <p:stCondLst>
                              <p:cond delay="2500"/>
                            </p:stCondLst>
                            <p:childTnLst>
                              <p:par>
                                <p:cTn id="14" presetID="2" presetClass="entr" presetSubtype="8" fill="hold" nodeType="afterEffect">
                                  <p:stCondLst>
                                    <p:cond delay="1000"/>
                                  </p:stCondLst>
                                  <p:childTnLst>
                                    <p:set>
                                      <p:cBhvr>
                                        <p:cTn id="15" dur="1" fill="hold">
                                          <p:stCondLst>
                                            <p:cond delay="0"/>
                                          </p:stCondLst>
                                        </p:cTn>
                                        <p:tgtEl>
                                          <p:spTgt spid="13344"/>
                                        </p:tgtEl>
                                        <p:attrNameLst>
                                          <p:attrName>style.visibility</p:attrName>
                                        </p:attrNameLst>
                                      </p:cBhvr>
                                      <p:to>
                                        <p:strVal val="visible"/>
                                      </p:to>
                                    </p:set>
                                    <p:anim calcmode="lin" valueType="num">
                                      <p:cBhvr additive="base">
                                        <p:cTn id="16" dur="500" fill="hold"/>
                                        <p:tgtEl>
                                          <p:spTgt spid="13344"/>
                                        </p:tgtEl>
                                        <p:attrNameLst>
                                          <p:attrName>ppt_x</p:attrName>
                                        </p:attrNameLst>
                                      </p:cBhvr>
                                      <p:tavLst>
                                        <p:tav tm="0">
                                          <p:val>
                                            <p:strVal val="0-#ppt_w/2"/>
                                          </p:val>
                                        </p:tav>
                                        <p:tav tm="100000">
                                          <p:val>
                                            <p:strVal val="#ppt_x"/>
                                          </p:val>
                                        </p:tav>
                                      </p:tavLst>
                                    </p:anim>
                                    <p:anim calcmode="lin" valueType="num">
                                      <p:cBhvr additive="base">
                                        <p:cTn id="17" dur="500" fill="hold"/>
                                        <p:tgtEl>
                                          <p:spTgt spid="13344"/>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4000"/>
                            </p:stCondLst>
                            <p:childTnLst>
                              <p:par>
                                <p:cTn id="19" presetID="1" presetClass="entr" presetSubtype="0" fill="hold" grpId="0" nodeType="afterEffect">
                                  <p:stCondLst>
                                    <p:cond delay="0"/>
                                  </p:stCondLst>
                                  <p:childTnLst>
                                    <p:set>
                                      <p:cBhvr>
                                        <p:cTn id="20" dur="1" fill="hold">
                                          <p:stCondLst>
                                            <p:cond delay="499"/>
                                          </p:stCondLst>
                                        </p:cTn>
                                        <p:tgtEl>
                                          <p:spTgt spid="13346"/>
                                        </p:tgtEl>
                                        <p:attrNameLst>
                                          <p:attrName>style.visibility</p:attrName>
                                        </p:attrNameLst>
                                      </p:cBhvr>
                                      <p:to>
                                        <p:strVal val="visible"/>
                                      </p:to>
                                    </p:set>
                                  </p:childTnLst>
                                </p:cTn>
                              </p:par>
                            </p:childTnLst>
                          </p:cTn>
                        </p:par>
                        <p:par>
                          <p:cTn id="21" fill="hold" nodeType="afterGroup">
                            <p:stCondLst>
                              <p:cond delay="4500"/>
                            </p:stCondLst>
                            <p:childTnLst>
                              <p:par>
                                <p:cTn id="22" presetID="2" presetClass="entr" presetSubtype="8" fill="hold" nodeType="afterEffect">
                                  <p:stCondLst>
                                    <p:cond delay="1000"/>
                                  </p:stCondLst>
                                  <p:childTnLst>
                                    <p:set>
                                      <p:cBhvr>
                                        <p:cTn id="23" dur="1" fill="hold">
                                          <p:stCondLst>
                                            <p:cond delay="0"/>
                                          </p:stCondLst>
                                        </p:cTn>
                                        <p:tgtEl>
                                          <p:spTgt spid="13348"/>
                                        </p:tgtEl>
                                        <p:attrNameLst>
                                          <p:attrName>style.visibility</p:attrName>
                                        </p:attrNameLst>
                                      </p:cBhvr>
                                      <p:to>
                                        <p:strVal val="visible"/>
                                      </p:to>
                                    </p:set>
                                    <p:anim calcmode="lin" valueType="num">
                                      <p:cBhvr additive="base">
                                        <p:cTn id="24" dur="500" fill="hold"/>
                                        <p:tgtEl>
                                          <p:spTgt spid="13348"/>
                                        </p:tgtEl>
                                        <p:attrNameLst>
                                          <p:attrName>ppt_x</p:attrName>
                                        </p:attrNameLst>
                                      </p:cBhvr>
                                      <p:tavLst>
                                        <p:tav tm="0">
                                          <p:val>
                                            <p:strVal val="0-#ppt_w/2"/>
                                          </p:val>
                                        </p:tav>
                                        <p:tav tm="100000">
                                          <p:val>
                                            <p:strVal val="#ppt_x"/>
                                          </p:val>
                                        </p:tav>
                                      </p:tavLst>
                                    </p:anim>
                                    <p:anim calcmode="lin" valueType="num">
                                      <p:cBhvr additive="base">
                                        <p:cTn id="25" dur="500" fill="hold"/>
                                        <p:tgtEl>
                                          <p:spTgt spid="13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5" grpId="0" autoUpdateAnimBg="0"/>
      <p:bldP spid="1334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1E21388-5535-451E-A8CA-92D129C1D046}"/>
              </a:ext>
            </a:extLst>
          </p:cNvPr>
          <p:cNvSpPr>
            <a:spLocks noGrp="1" noChangeArrowheads="1"/>
          </p:cNvSpPr>
          <p:nvPr>
            <p:ph type="title"/>
          </p:nvPr>
        </p:nvSpPr>
        <p:spPr/>
        <p:txBody>
          <a:bodyPr/>
          <a:lstStyle/>
          <a:p>
            <a:r>
              <a:rPr lang="en-GB" altLang="en-US"/>
              <a:t>An Example: Vibrating Taut String</a:t>
            </a:r>
          </a:p>
        </p:txBody>
      </p:sp>
      <p:sp>
        <p:nvSpPr>
          <p:cNvPr id="14340" name="Text Box 4">
            <a:extLst>
              <a:ext uri="{FF2B5EF4-FFF2-40B4-BE49-F238E27FC236}">
                <a16:creationId xmlns:a16="http://schemas.microsoft.com/office/drawing/2014/main" id="{DC9D240F-E5D9-46E3-9A89-F20FD14E8919}"/>
              </a:ext>
            </a:extLst>
          </p:cNvPr>
          <p:cNvSpPr txBox="1">
            <a:spLocks noChangeArrowheads="1"/>
          </p:cNvSpPr>
          <p:nvPr/>
        </p:nvSpPr>
        <p:spPr bwMode="auto">
          <a:xfrm>
            <a:off x="533400" y="144780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Substituting for </a:t>
            </a:r>
            <a:r>
              <a:rPr lang="en-GB" altLang="en-US" sz="2800">
                <a:sym typeface="Symbol" panose="05050102010706020507" pitchFamily="18" charset="2"/>
              </a:rPr>
              <a:t>(</a:t>
            </a:r>
            <a:r>
              <a:rPr lang="en-GB" altLang="en-US" sz="2800" i="1">
                <a:sym typeface="Symbol" panose="05050102010706020507" pitchFamily="18" charset="2"/>
              </a:rPr>
              <a:t>x</a:t>
            </a:r>
            <a:r>
              <a:rPr lang="en-GB" altLang="en-US" sz="2800">
                <a:sym typeface="Symbol" panose="05050102010706020507" pitchFamily="18" charset="2"/>
              </a:rPr>
              <a:t>) gives</a:t>
            </a:r>
            <a:endParaRPr lang="en-GB" altLang="en-US" sz="2800">
              <a:solidFill>
                <a:srgbClr val="99FF99"/>
              </a:solidFill>
              <a:sym typeface="Symbol" panose="05050102010706020507" pitchFamily="18" charset="2"/>
            </a:endParaRPr>
          </a:p>
        </p:txBody>
      </p:sp>
      <p:graphicFrame>
        <p:nvGraphicFramePr>
          <p:cNvPr id="14342" name="Object 6">
            <a:extLst>
              <a:ext uri="{FF2B5EF4-FFF2-40B4-BE49-F238E27FC236}">
                <a16:creationId xmlns:a16="http://schemas.microsoft.com/office/drawing/2014/main" id="{D42C8845-E535-42B3-B7A9-DDF2116C802E}"/>
              </a:ext>
            </a:extLst>
          </p:cNvPr>
          <p:cNvGraphicFramePr>
            <a:graphicFrameLocks noChangeAspect="1"/>
          </p:cNvGraphicFramePr>
          <p:nvPr/>
        </p:nvGraphicFramePr>
        <p:xfrm>
          <a:off x="1282700" y="2032000"/>
          <a:ext cx="6580188" cy="2159000"/>
        </p:xfrm>
        <a:graphic>
          <a:graphicData uri="http://schemas.openxmlformats.org/presentationml/2006/ole">
            <mc:AlternateContent xmlns:mc="http://schemas.openxmlformats.org/markup-compatibility/2006">
              <mc:Choice xmlns:v="urn:schemas-microsoft-com:vml" Requires="v">
                <p:oleObj name="Equation" r:id="rId2" imgW="6578280" imgH="2158920" progId="Equation.3">
                  <p:embed/>
                </p:oleObj>
              </mc:Choice>
              <mc:Fallback>
                <p:oleObj name="Equation" r:id="rId2" imgW="6578280" imgH="215892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2032000"/>
                        <a:ext cx="6580188"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3" name="Text Box 7">
            <a:extLst>
              <a:ext uri="{FF2B5EF4-FFF2-40B4-BE49-F238E27FC236}">
                <a16:creationId xmlns:a16="http://schemas.microsoft.com/office/drawing/2014/main" id="{1D16FE7B-A7D5-4478-997B-9397CDC59DEA}"/>
              </a:ext>
            </a:extLst>
          </p:cNvPr>
          <p:cNvSpPr txBox="1">
            <a:spLocks noChangeArrowheads="1"/>
          </p:cNvSpPr>
          <p:nvPr/>
        </p:nvSpPr>
        <p:spPr bwMode="auto">
          <a:xfrm>
            <a:off x="533400" y="4205288"/>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Dropping the </a:t>
            </a:r>
            <a:r>
              <a:rPr lang="en-GB" altLang="en-US" sz="2800" i="1"/>
              <a:t>t</a:t>
            </a:r>
            <a:r>
              <a:rPr lang="en-GB" altLang="en-US" sz="2800"/>
              <a:t> terms, and for given </a:t>
            </a:r>
            <a:r>
              <a:rPr lang="en-GB" altLang="en-US" sz="2800">
                <a:sym typeface="Symbol" panose="05050102010706020507" pitchFamily="18" charset="2"/>
              </a:rPr>
              <a:t>(</a:t>
            </a:r>
            <a:r>
              <a:rPr lang="en-GB" altLang="en-US" sz="2800" i="1">
                <a:sym typeface="Symbol" panose="05050102010706020507" pitchFamily="18" charset="2"/>
              </a:rPr>
              <a:t>x</a:t>
            </a:r>
            <a:r>
              <a:rPr lang="en-GB" altLang="en-US" sz="2800">
                <a:sym typeface="Symbol" panose="05050102010706020507" pitchFamily="18" charset="2"/>
              </a:rPr>
              <a:t>),</a:t>
            </a:r>
            <a:r>
              <a:rPr lang="en-GB" altLang="en-US" sz="2800"/>
              <a:t> </a:t>
            </a:r>
            <a:endParaRPr lang="en-GB" altLang="en-US" sz="2800">
              <a:solidFill>
                <a:srgbClr val="99FF99"/>
              </a:solidFill>
              <a:sym typeface="Symbol" panose="05050102010706020507" pitchFamily="18" charset="2"/>
            </a:endParaRPr>
          </a:p>
        </p:txBody>
      </p:sp>
      <p:graphicFrame>
        <p:nvGraphicFramePr>
          <p:cNvPr id="14344" name="Object 8">
            <a:extLst>
              <a:ext uri="{FF2B5EF4-FFF2-40B4-BE49-F238E27FC236}">
                <a16:creationId xmlns:a16="http://schemas.microsoft.com/office/drawing/2014/main" id="{D9786A02-0CA1-4707-87E8-E5CA2453BDAF}"/>
              </a:ext>
            </a:extLst>
          </p:cNvPr>
          <p:cNvGraphicFramePr>
            <a:graphicFrameLocks noChangeAspect="1"/>
          </p:cNvGraphicFramePr>
          <p:nvPr/>
        </p:nvGraphicFramePr>
        <p:xfrm>
          <a:off x="2203450" y="4749800"/>
          <a:ext cx="4737100" cy="1117600"/>
        </p:xfrm>
        <a:graphic>
          <a:graphicData uri="http://schemas.openxmlformats.org/presentationml/2006/ole">
            <mc:AlternateContent xmlns:mc="http://schemas.openxmlformats.org/markup-compatibility/2006">
              <mc:Choice xmlns:v="urn:schemas-microsoft-com:vml" Requires="v">
                <p:oleObj name="Equation" r:id="rId4" imgW="4736880" imgH="1117440" progId="Equation.3">
                  <p:embed/>
                </p:oleObj>
              </mc:Choice>
              <mc:Fallback>
                <p:oleObj name="Equation" r:id="rId4" imgW="4736880" imgH="11174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3450" y="4749800"/>
                        <a:ext cx="47371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40"/>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nodeType="afterEffect">
                                  <p:stCondLst>
                                    <p:cond delay="1000"/>
                                  </p:stCondLst>
                                  <p:childTnLst>
                                    <p:set>
                                      <p:cBhvr>
                                        <p:cTn id="9" dur="1" fill="hold">
                                          <p:stCondLst>
                                            <p:cond delay="0"/>
                                          </p:stCondLst>
                                        </p:cTn>
                                        <p:tgtEl>
                                          <p:spTgt spid="14342"/>
                                        </p:tgtEl>
                                        <p:attrNameLst>
                                          <p:attrName>style.visibility</p:attrName>
                                        </p:attrNameLst>
                                      </p:cBhvr>
                                      <p:to>
                                        <p:strVal val="visible"/>
                                      </p:to>
                                    </p:set>
                                    <p:anim calcmode="lin" valueType="num">
                                      <p:cBhvr additive="base">
                                        <p:cTn id="10" dur="500" fill="hold"/>
                                        <p:tgtEl>
                                          <p:spTgt spid="14342"/>
                                        </p:tgtEl>
                                        <p:attrNameLst>
                                          <p:attrName>ppt_x</p:attrName>
                                        </p:attrNameLst>
                                      </p:cBhvr>
                                      <p:tavLst>
                                        <p:tav tm="0">
                                          <p:val>
                                            <p:strVal val="0-#ppt_w/2"/>
                                          </p:val>
                                        </p:tav>
                                        <p:tav tm="100000">
                                          <p:val>
                                            <p:strVal val="#ppt_x"/>
                                          </p:val>
                                        </p:tav>
                                      </p:tavLst>
                                    </p:anim>
                                    <p:anim calcmode="lin" valueType="num">
                                      <p:cBhvr additive="base">
                                        <p:cTn id="11" dur="500" fill="hold"/>
                                        <p:tgtEl>
                                          <p:spTgt spid="14342"/>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499"/>
                                          </p:stCondLst>
                                        </p:cTn>
                                        <p:tgtEl>
                                          <p:spTgt spid="14343"/>
                                        </p:tgtEl>
                                        <p:attrNameLst>
                                          <p:attrName>style.visibility</p:attrName>
                                        </p:attrNameLst>
                                      </p:cBhvr>
                                      <p:to>
                                        <p:strVal val="visible"/>
                                      </p:to>
                                    </p:set>
                                  </p:childTnLst>
                                </p:cTn>
                              </p:par>
                            </p:childTnLst>
                          </p:cTn>
                        </p:par>
                        <p:par>
                          <p:cTn id="15" fill="hold" nodeType="afterGroup">
                            <p:stCondLst>
                              <p:cond delay="2500"/>
                            </p:stCondLst>
                            <p:childTnLst>
                              <p:par>
                                <p:cTn id="16" presetID="2" presetClass="entr" presetSubtype="8" fill="hold" nodeType="afterEffect">
                                  <p:stCondLst>
                                    <p:cond delay="1000"/>
                                  </p:stCondLst>
                                  <p:childTnLst>
                                    <p:set>
                                      <p:cBhvr>
                                        <p:cTn id="17" dur="1" fill="hold">
                                          <p:stCondLst>
                                            <p:cond delay="0"/>
                                          </p:stCondLst>
                                        </p:cTn>
                                        <p:tgtEl>
                                          <p:spTgt spid="14344"/>
                                        </p:tgtEl>
                                        <p:attrNameLst>
                                          <p:attrName>style.visibility</p:attrName>
                                        </p:attrNameLst>
                                      </p:cBhvr>
                                      <p:to>
                                        <p:strVal val="visible"/>
                                      </p:to>
                                    </p:set>
                                    <p:anim calcmode="lin" valueType="num">
                                      <p:cBhvr additive="base">
                                        <p:cTn id="18" dur="500" fill="hold"/>
                                        <p:tgtEl>
                                          <p:spTgt spid="14344"/>
                                        </p:tgtEl>
                                        <p:attrNameLst>
                                          <p:attrName>ppt_x</p:attrName>
                                        </p:attrNameLst>
                                      </p:cBhvr>
                                      <p:tavLst>
                                        <p:tav tm="0">
                                          <p:val>
                                            <p:strVal val="0-#ppt_w/2"/>
                                          </p:val>
                                        </p:tav>
                                        <p:tav tm="100000">
                                          <p:val>
                                            <p:strVal val="#ppt_x"/>
                                          </p:val>
                                        </p:tav>
                                      </p:tavLst>
                                    </p:anim>
                                    <p:anim calcmode="lin" valueType="num">
                                      <p:cBhvr additive="base">
                                        <p:cTn id="19" dur="500" fill="hold"/>
                                        <p:tgtEl>
                                          <p:spTgt spid="143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9393B43-2627-4809-AD25-147EB7E963BE}"/>
              </a:ext>
            </a:extLst>
          </p:cNvPr>
          <p:cNvSpPr>
            <a:spLocks noGrp="1" noChangeArrowheads="1"/>
          </p:cNvSpPr>
          <p:nvPr>
            <p:ph type="title"/>
          </p:nvPr>
        </p:nvSpPr>
        <p:spPr/>
        <p:txBody>
          <a:bodyPr/>
          <a:lstStyle/>
          <a:p>
            <a:r>
              <a:rPr lang="en-GB" altLang="en-US"/>
              <a:t>So what?</a:t>
            </a:r>
          </a:p>
        </p:txBody>
      </p:sp>
      <p:sp>
        <p:nvSpPr>
          <p:cNvPr id="15363" name="Rectangle 3">
            <a:extLst>
              <a:ext uri="{FF2B5EF4-FFF2-40B4-BE49-F238E27FC236}">
                <a16:creationId xmlns:a16="http://schemas.microsoft.com/office/drawing/2014/main" id="{4E53E88D-6A89-4816-871F-D4BF35681AF1}"/>
              </a:ext>
            </a:extLst>
          </p:cNvPr>
          <p:cNvSpPr>
            <a:spLocks noGrp="1" noChangeArrowheads="1"/>
          </p:cNvSpPr>
          <p:nvPr>
            <p:ph type="body" idx="1"/>
          </p:nvPr>
        </p:nvSpPr>
        <p:spPr/>
        <p:txBody>
          <a:bodyPr/>
          <a:lstStyle/>
          <a:p>
            <a:r>
              <a:rPr lang="en-GB" altLang="en-US"/>
              <a:t>Everything seems so </a:t>
            </a:r>
            <a:r>
              <a:rPr lang="en-GB" altLang="en-US" i="1"/>
              <a:t>ad hoc</a:t>
            </a:r>
            <a:r>
              <a:rPr lang="en-GB" altLang="en-US"/>
              <a:t>.</a:t>
            </a:r>
          </a:p>
          <a:p>
            <a:r>
              <a:rPr lang="en-GB" altLang="en-US"/>
              <a:t>What’s it got to do with differential equations?</a:t>
            </a:r>
          </a:p>
          <a:p>
            <a:r>
              <a:rPr lang="en-GB" altLang="en-US"/>
              <a:t>What’s it got to do with Green’s functions?</a:t>
            </a:r>
          </a:p>
          <a:p>
            <a:r>
              <a:rPr lang="en-GB" altLang="en-US"/>
              <a:t>What is the advantage of integral equations?</a:t>
            </a:r>
          </a:p>
          <a:p>
            <a:r>
              <a:rPr lang="en-GB" altLang="en-US"/>
              <a:t>What about other physical phenomena?</a:t>
            </a:r>
          </a:p>
          <a:p>
            <a:r>
              <a:rPr lang="en-GB" altLang="en-US"/>
              <a:t>So far, it is only 1D.</a:t>
            </a:r>
          </a:p>
          <a:p>
            <a:r>
              <a:rPr lang="en-GB" altLang="en-US"/>
              <a:t>What about 2D and 3D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15363">
                                            <p:txEl>
                                              <p:pRg st="1" end="1"/>
                                            </p:txEl>
                                          </p:spTgt>
                                        </p:tgtEl>
                                        <p:attrNameLst>
                                          <p:attrName>style.visibility</p:attrName>
                                        </p:attrNameLst>
                                      </p:cBhvr>
                                      <p:to>
                                        <p:strVal val="visible"/>
                                      </p:to>
                                    </p:set>
                                  </p:childTnLst>
                                </p:cTn>
                              </p:par>
                            </p:childTnLst>
                          </p:cTn>
                        </p:par>
                        <p:par>
                          <p:cTn id="10" fill="hold" nodeType="afterGroup">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15363">
                                            <p:txEl>
                                              <p:pRg st="2" end="2"/>
                                            </p:txEl>
                                          </p:spTgt>
                                        </p:tgtEl>
                                        <p:attrNameLst>
                                          <p:attrName>style.visibility</p:attrName>
                                        </p:attrNameLst>
                                      </p:cBhvr>
                                      <p:to>
                                        <p:strVal val="visible"/>
                                      </p:to>
                                    </p:set>
                                  </p:childTnLst>
                                </p:cTn>
                              </p:par>
                            </p:childTnLst>
                          </p:cTn>
                        </p:par>
                        <p:par>
                          <p:cTn id="13" fill="hold" nodeType="afterGroup">
                            <p:stCondLst>
                              <p:cond delay="4500"/>
                            </p:stCondLst>
                            <p:childTnLst>
                              <p:par>
                                <p:cTn id="14" presetID="1" presetClass="entr" presetSubtype="0" fill="hold" grpId="0" nodeType="afterEffect">
                                  <p:stCondLst>
                                    <p:cond delay="1000"/>
                                  </p:stCondLst>
                                  <p:childTnLst>
                                    <p:set>
                                      <p:cBhvr>
                                        <p:cTn id="15" dur="1" fill="hold">
                                          <p:stCondLst>
                                            <p:cond delay="499"/>
                                          </p:stCondLst>
                                        </p:cTn>
                                        <p:tgtEl>
                                          <p:spTgt spid="15363">
                                            <p:txEl>
                                              <p:pRg st="3" end="3"/>
                                            </p:txEl>
                                          </p:spTgt>
                                        </p:tgtEl>
                                        <p:attrNameLst>
                                          <p:attrName>style.visibility</p:attrName>
                                        </p:attrNameLst>
                                      </p:cBhvr>
                                      <p:to>
                                        <p:strVal val="visible"/>
                                      </p:to>
                                    </p:set>
                                  </p:childTnLst>
                                </p:cTn>
                              </p:par>
                            </p:childTnLst>
                          </p:cTn>
                        </p:par>
                        <p:par>
                          <p:cTn id="16" fill="hold" nodeType="afterGroup">
                            <p:stCondLst>
                              <p:cond delay="6000"/>
                            </p:stCondLst>
                            <p:childTnLst>
                              <p:par>
                                <p:cTn id="17" presetID="1" presetClass="entr" presetSubtype="0" fill="hold" grpId="0" nodeType="afterEffect">
                                  <p:stCondLst>
                                    <p:cond delay="1000"/>
                                  </p:stCondLst>
                                  <p:childTnLst>
                                    <p:set>
                                      <p:cBhvr>
                                        <p:cTn id="18" dur="1" fill="hold">
                                          <p:stCondLst>
                                            <p:cond delay="499"/>
                                          </p:stCondLst>
                                        </p:cTn>
                                        <p:tgtEl>
                                          <p:spTgt spid="15363">
                                            <p:txEl>
                                              <p:pRg st="4" end="4"/>
                                            </p:txEl>
                                          </p:spTgt>
                                        </p:tgtEl>
                                        <p:attrNameLst>
                                          <p:attrName>style.visibility</p:attrName>
                                        </p:attrNameLst>
                                      </p:cBhvr>
                                      <p:to>
                                        <p:strVal val="visible"/>
                                      </p:to>
                                    </p:set>
                                  </p:childTnLst>
                                </p:cTn>
                              </p:par>
                            </p:childTnLst>
                          </p:cTn>
                        </p:par>
                        <p:par>
                          <p:cTn id="19" fill="hold" nodeType="afterGroup">
                            <p:stCondLst>
                              <p:cond delay="7500"/>
                            </p:stCondLst>
                            <p:childTnLst>
                              <p:par>
                                <p:cTn id="20" presetID="1" presetClass="entr" presetSubtype="0" fill="hold" grpId="0" nodeType="afterEffect">
                                  <p:stCondLst>
                                    <p:cond delay="1000"/>
                                  </p:stCondLst>
                                  <p:childTnLst>
                                    <p:set>
                                      <p:cBhvr>
                                        <p:cTn id="21" dur="1" fill="hold">
                                          <p:stCondLst>
                                            <p:cond delay="499"/>
                                          </p:stCondLst>
                                        </p:cTn>
                                        <p:tgtEl>
                                          <p:spTgt spid="15363">
                                            <p:txEl>
                                              <p:pRg st="5" end="5"/>
                                            </p:txEl>
                                          </p:spTgt>
                                        </p:tgtEl>
                                        <p:attrNameLst>
                                          <p:attrName>style.visibility</p:attrName>
                                        </p:attrNameLst>
                                      </p:cBhvr>
                                      <p:to>
                                        <p:strVal val="visible"/>
                                      </p:to>
                                    </p:set>
                                  </p:childTnLst>
                                </p:cTn>
                              </p:par>
                            </p:childTnLst>
                          </p:cTn>
                        </p:par>
                        <p:par>
                          <p:cTn id="22" fill="hold" nodeType="afterGroup">
                            <p:stCondLst>
                              <p:cond delay="9000"/>
                            </p:stCondLst>
                            <p:childTnLst>
                              <p:par>
                                <p:cTn id="23" presetID="1" presetClass="entr" presetSubtype="0" fill="hold" grpId="0" nodeType="afterEffect">
                                  <p:stCondLst>
                                    <p:cond delay="1000"/>
                                  </p:stCondLst>
                                  <p:childTnLst>
                                    <p:set>
                                      <p:cBhvr>
                                        <p:cTn id="24" dur="1" fill="hold">
                                          <p:stCondLst>
                                            <p:cond delay="499"/>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advAuto="1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5B34321-49E5-4217-811E-D26778798BA4}"/>
              </a:ext>
            </a:extLst>
          </p:cNvPr>
          <p:cNvSpPr>
            <a:spLocks noGrp="1" noChangeArrowheads="1"/>
          </p:cNvSpPr>
          <p:nvPr>
            <p:ph type="title"/>
          </p:nvPr>
        </p:nvSpPr>
        <p:spPr/>
        <p:txBody>
          <a:bodyPr/>
          <a:lstStyle/>
          <a:p>
            <a:r>
              <a:rPr lang="en-GB" altLang="en-US"/>
              <a:t>Taut String with Load Revisited</a:t>
            </a:r>
          </a:p>
        </p:txBody>
      </p:sp>
      <p:sp>
        <p:nvSpPr>
          <p:cNvPr id="9220" name="Text Box 4">
            <a:extLst>
              <a:ext uri="{FF2B5EF4-FFF2-40B4-BE49-F238E27FC236}">
                <a16:creationId xmlns:a16="http://schemas.microsoft.com/office/drawing/2014/main" id="{092F32BF-8147-4632-A070-F8424830AC62}"/>
              </a:ext>
            </a:extLst>
          </p:cNvPr>
          <p:cNvSpPr txBox="1">
            <a:spLocks noChangeArrowheads="1"/>
          </p:cNvSpPr>
          <p:nvPr/>
        </p:nvSpPr>
        <p:spPr bwMode="auto">
          <a:xfrm>
            <a:off x="533400" y="388620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The governing differential equation is</a:t>
            </a:r>
            <a:endParaRPr lang="en-GB" altLang="en-US" sz="2800">
              <a:solidFill>
                <a:srgbClr val="99FF99"/>
              </a:solidFill>
              <a:sym typeface="Symbol" panose="05050102010706020507" pitchFamily="18" charset="2"/>
            </a:endParaRPr>
          </a:p>
        </p:txBody>
      </p:sp>
      <p:graphicFrame>
        <p:nvGraphicFramePr>
          <p:cNvPr id="9221" name="Object 5">
            <a:extLst>
              <a:ext uri="{FF2B5EF4-FFF2-40B4-BE49-F238E27FC236}">
                <a16:creationId xmlns:a16="http://schemas.microsoft.com/office/drawing/2014/main" id="{ED158AED-1168-4939-9C62-C00897C2BD61}"/>
              </a:ext>
            </a:extLst>
          </p:cNvPr>
          <p:cNvGraphicFramePr>
            <a:graphicFrameLocks noChangeAspect="1"/>
          </p:cNvGraphicFramePr>
          <p:nvPr/>
        </p:nvGraphicFramePr>
        <p:xfrm>
          <a:off x="3308350" y="4457700"/>
          <a:ext cx="2527300" cy="952500"/>
        </p:xfrm>
        <a:graphic>
          <a:graphicData uri="http://schemas.openxmlformats.org/presentationml/2006/ole">
            <mc:AlternateContent xmlns:mc="http://schemas.openxmlformats.org/markup-compatibility/2006">
              <mc:Choice xmlns:v="urn:schemas-microsoft-com:vml" Requires="v">
                <p:oleObj name="Equation" r:id="rId2" imgW="2527200" imgH="952200" progId="Equation.3">
                  <p:embed/>
                </p:oleObj>
              </mc:Choice>
              <mc:Fallback>
                <p:oleObj name="Equation" r:id="rId2" imgW="2527200" imgH="952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350" y="4457700"/>
                        <a:ext cx="25273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2" name="Text Box 6">
            <a:extLst>
              <a:ext uri="{FF2B5EF4-FFF2-40B4-BE49-F238E27FC236}">
                <a16:creationId xmlns:a16="http://schemas.microsoft.com/office/drawing/2014/main" id="{B7CB002C-76A8-4792-AC9E-711473C33F1C}"/>
              </a:ext>
            </a:extLst>
          </p:cNvPr>
          <p:cNvSpPr txBox="1">
            <a:spLocks noChangeArrowheads="1"/>
          </p:cNvSpPr>
          <p:nvPr/>
        </p:nvSpPr>
        <p:spPr bwMode="auto">
          <a:xfrm>
            <a:off x="533400" y="5500688"/>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with boundary conditions </a:t>
            </a:r>
            <a:r>
              <a:rPr lang="en-GB" altLang="en-US" sz="2800" i="1">
                <a:solidFill>
                  <a:srgbClr val="99FF99"/>
                </a:solidFill>
              </a:rPr>
              <a:t>y</a:t>
            </a:r>
            <a:r>
              <a:rPr lang="en-GB" altLang="en-US" sz="2800">
                <a:solidFill>
                  <a:srgbClr val="99FF99"/>
                </a:solidFill>
              </a:rPr>
              <a:t>(0)</a:t>
            </a:r>
            <a:r>
              <a:rPr lang="en-GB" altLang="en-US" sz="2800" i="1">
                <a:solidFill>
                  <a:srgbClr val="99FF99"/>
                </a:solidFill>
              </a:rPr>
              <a:t>=y</a:t>
            </a:r>
            <a:r>
              <a:rPr lang="en-GB" altLang="en-US" sz="2800">
                <a:solidFill>
                  <a:srgbClr val="99FF99"/>
                </a:solidFill>
              </a:rPr>
              <a:t>(</a:t>
            </a:r>
            <a:r>
              <a:rPr lang="en-GB" altLang="en-US" sz="2800" i="1">
                <a:solidFill>
                  <a:srgbClr val="99FF99"/>
                </a:solidFill>
              </a:rPr>
              <a:t>L</a:t>
            </a:r>
            <a:r>
              <a:rPr lang="en-GB" altLang="en-US" sz="2800">
                <a:solidFill>
                  <a:srgbClr val="99FF99"/>
                </a:solidFill>
              </a:rPr>
              <a:t>)</a:t>
            </a:r>
            <a:r>
              <a:rPr lang="en-GB" altLang="en-US" sz="2800" i="1">
                <a:solidFill>
                  <a:srgbClr val="99FF99"/>
                </a:solidFill>
              </a:rPr>
              <a:t>=</a:t>
            </a:r>
            <a:r>
              <a:rPr lang="en-GB" altLang="en-US" sz="2800">
                <a:solidFill>
                  <a:srgbClr val="99FF99"/>
                </a:solidFill>
              </a:rPr>
              <a:t>0</a:t>
            </a:r>
            <a:r>
              <a:rPr lang="en-GB" altLang="en-US" sz="2800"/>
              <a:t>.</a:t>
            </a:r>
            <a:endParaRPr lang="en-GB" altLang="en-US" sz="2800">
              <a:solidFill>
                <a:srgbClr val="99FF99"/>
              </a:solidFill>
              <a:sym typeface="Symbol" panose="05050102010706020507" pitchFamily="18" charset="2"/>
            </a:endParaRPr>
          </a:p>
        </p:txBody>
      </p:sp>
      <p:sp>
        <p:nvSpPr>
          <p:cNvPr id="9223" name="Text Box 7">
            <a:extLst>
              <a:ext uri="{FF2B5EF4-FFF2-40B4-BE49-F238E27FC236}">
                <a16:creationId xmlns:a16="http://schemas.microsoft.com/office/drawing/2014/main" id="{AA5E32CB-0B83-482F-BEF3-43FB70444580}"/>
              </a:ext>
            </a:extLst>
          </p:cNvPr>
          <p:cNvSpPr txBox="1">
            <a:spLocks noChangeArrowheads="1"/>
          </p:cNvSpPr>
          <p:nvPr/>
        </p:nvSpPr>
        <p:spPr bwMode="auto">
          <a:xfrm>
            <a:off x="533400" y="6034088"/>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Can we transform this into an integral equation?</a:t>
            </a:r>
            <a:endParaRPr lang="en-GB" altLang="en-US" sz="2800">
              <a:solidFill>
                <a:srgbClr val="99FF99"/>
              </a:solidFill>
              <a:sym typeface="Symbol" panose="05050102010706020507" pitchFamily="18" charset="2"/>
            </a:endParaRPr>
          </a:p>
        </p:txBody>
      </p:sp>
      <p:grpSp>
        <p:nvGrpSpPr>
          <p:cNvPr id="9280" name="Group 64">
            <a:extLst>
              <a:ext uri="{FF2B5EF4-FFF2-40B4-BE49-F238E27FC236}">
                <a16:creationId xmlns:a16="http://schemas.microsoft.com/office/drawing/2014/main" id="{C44F3588-5B01-44F4-826D-0A3FFF6C6A59}"/>
              </a:ext>
            </a:extLst>
          </p:cNvPr>
          <p:cNvGrpSpPr>
            <a:grpSpLocks/>
          </p:cNvGrpSpPr>
          <p:nvPr/>
        </p:nvGrpSpPr>
        <p:grpSpPr bwMode="auto">
          <a:xfrm>
            <a:off x="838200" y="1511300"/>
            <a:ext cx="7778750" cy="2374900"/>
            <a:chOff x="524" y="952"/>
            <a:chExt cx="4900" cy="1496"/>
          </a:xfrm>
        </p:grpSpPr>
        <p:grpSp>
          <p:nvGrpSpPr>
            <p:cNvPr id="9226" name="Group 10">
              <a:extLst>
                <a:ext uri="{FF2B5EF4-FFF2-40B4-BE49-F238E27FC236}">
                  <a16:creationId xmlns:a16="http://schemas.microsoft.com/office/drawing/2014/main" id="{DB89AE5B-984B-46C1-A931-BB7C181DF248}"/>
                </a:ext>
              </a:extLst>
            </p:cNvPr>
            <p:cNvGrpSpPr>
              <a:grpSpLocks/>
            </p:cNvGrpSpPr>
            <p:nvPr/>
          </p:nvGrpSpPr>
          <p:grpSpPr bwMode="auto">
            <a:xfrm>
              <a:off x="524" y="1480"/>
              <a:ext cx="336" cy="240"/>
              <a:chOff x="672" y="1872"/>
              <a:chExt cx="336" cy="240"/>
            </a:xfrm>
          </p:grpSpPr>
          <p:sp>
            <p:nvSpPr>
              <p:cNvPr id="9227" name="AutoShape 11">
                <a:extLst>
                  <a:ext uri="{FF2B5EF4-FFF2-40B4-BE49-F238E27FC236}">
                    <a16:creationId xmlns:a16="http://schemas.microsoft.com/office/drawing/2014/main" id="{7BE38218-2752-4985-9F70-736DBA5C3A30}"/>
                  </a:ext>
                </a:extLst>
              </p:cNvPr>
              <p:cNvSpPr>
                <a:spLocks noChangeArrowheads="1"/>
              </p:cNvSpPr>
              <p:nvPr/>
            </p:nvSpPr>
            <p:spPr bwMode="auto">
              <a:xfrm rot="5400000">
                <a:off x="768"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Line 12">
                <a:extLst>
                  <a:ext uri="{FF2B5EF4-FFF2-40B4-BE49-F238E27FC236}">
                    <a16:creationId xmlns:a16="http://schemas.microsoft.com/office/drawing/2014/main" id="{EA508D3E-3A89-4CC8-BB0C-D5EE711DE81F}"/>
                  </a:ext>
                </a:extLst>
              </p:cNvPr>
              <p:cNvSpPr>
                <a:spLocks noChangeShapeType="1"/>
              </p:cNvSpPr>
              <p:nvPr/>
            </p:nvSpPr>
            <p:spPr bwMode="auto">
              <a:xfrm>
                <a:off x="672" y="1872"/>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13">
                <a:extLst>
                  <a:ext uri="{FF2B5EF4-FFF2-40B4-BE49-F238E27FC236}">
                    <a16:creationId xmlns:a16="http://schemas.microsoft.com/office/drawing/2014/main" id="{F9DE63ED-8752-4CAD-8C81-9410DBBCCC45}"/>
                  </a:ext>
                </a:extLst>
              </p:cNvPr>
              <p:cNvSpPr>
                <a:spLocks noChangeShapeType="1"/>
              </p:cNvSpPr>
              <p:nvPr/>
            </p:nvSpPr>
            <p:spPr bwMode="auto">
              <a:xfrm>
                <a:off x="672" y="1968"/>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0" name="Group 14">
              <a:extLst>
                <a:ext uri="{FF2B5EF4-FFF2-40B4-BE49-F238E27FC236}">
                  <a16:creationId xmlns:a16="http://schemas.microsoft.com/office/drawing/2014/main" id="{0A22DD1C-6C83-437A-B7CC-C1C4CD6E5F16}"/>
                </a:ext>
              </a:extLst>
            </p:cNvPr>
            <p:cNvGrpSpPr>
              <a:grpSpLocks/>
            </p:cNvGrpSpPr>
            <p:nvPr/>
          </p:nvGrpSpPr>
          <p:grpSpPr bwMode="auto">
            <a:xfrm>
              <a:off x="4592" y="1480"/>
              <a:ext cx="336" cy="240"/>
              <a:chOff x="4656" y="1872"/>
              <a:chExt cx="336" cy="240"/>
            </a:xfrm>
          </p:grpSpPr>
          <p:sp>
            <p:nvSpPr>
              <p:cNvPr id="9231" name="AutoShape 15">
                <a:extLst>
                  <a:ext uri="{FF2B5EF4-FFF2-40B4-BE49-F238E27FC236}">
                    <a16:creationId xmlns:a16="http://schemas.microsoft.com/office/drawing/2014/main" id="{B78BD6C4-D4AF-40FF-9ABA-929EF1C0197E}"/>
                  </a:ext>
                </a:extLst>
              </p:cNvPr>
              <p:cNvSpPr>
                <a:spLocks noChangeArrowheads="1"/>
              </p:cNvSpPr>
              <p:nvPr/>
            </p:nvSpPr>
            <p:spPr bwMode="auto">
              <a:xfrm rot="16200000">
                <a:off x="4656"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2" name="Line 16">
                <a:extLst>
                  <a:ext uri="{FF2B5EF4-FFF2-40B4-BE49-F238E27FC236}">
                    <a16:creationId xmlns:a16="http://schemas.microsoft.com/office/drawing/2014/main" id="{7F77E3E1-3CE8-42F6-A82C-6F480660782F}"/>
                  </a:ext>
                </a:extLst>
              </p:cNvPr>
              <p:cNvSpPr>
                <a:spLocks noChangeShapeType="1"/>
              </p:cNvSpPr>
              <p:nvPr/>
            </p:nvSpPr>
            <p:spPr bwMode="auto">
              <a:xfrm>
                <a:off x="4896" y="1920"/>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Line 17">
                <a:extLst>
                  <a:ext uri="{FF2B5EF4-FFF2-40B4-BE49-F238E27FC236}">
                    <a16:creationId xmlns:a16="http://schemas.microsoft.com/office/drawing/2014/main" id="{6C8C214A-CAFE-47C2-99C1-C2EDD0A5586A}"/>
                  </a:ext>
                </a:extLst>
              </p:cNvPr>
              <p:cNvSpPr>
                <a:spLocks noChangeShapeType="1"/>
              </p:cNvSpPr>
              <p:nvPr/>
            </p:nvSpPr>
            <p:spPr bwMode="auto">
              <a:xfrm>
                <a:off x="4896" y="2016"/>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38" name="Line 22">
              <a:extLst>
                <a:ext uri="{FF2B5EF4-FFF2-40B4-BE49-F238E27FC236}">
                  <a16:creationId xmlns:a16="http://schemas.microsoft.com/office/drawing/2014/main" id="{D8F544E9-83BE-4B7C-8734-DEABDB3992D8}"/>
                </a:ext>
              </a:extLst>
            </p:cNvPr>
            <p:cNvSpPr>
              <a:spLocks noChangeShapeType="1"/>
            </p:cNvSpPr>
            <p:nvPr/>
          </p:nvSpPr>
          <p:spPr bwMode="auto">
            <a:xfrm>
              <a:off x="908" y="1600"/>
              <a:ext cx="369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4" name="Line 38">
              <a:extLst>
                <a:ext uri="{FF2B5EF4-FFF2-40B4-BE49-F238E27FC236}">
                  <a16:creationId xmlns:a16="http://schemas.microsoft.com/office/drawing/2014/main" id="{A1A9060C-C418-4A0A-B298-13193C3E1800}"/>
                </a:ext>
              </a:extLst>
            </p:cNvPr>
            <p:cNvSpPr>
              <a:spLocks noChangeShapeType="1"/>
            </p:cNvSpPr>
            <p:nvPr/>
          </p:nvSpPr>
          <p:spPr bwMode="auto">
            <a:xfrm flipV="1">
              <a:off x="860" y="1048"/>
              <a:ext cx="0" cy="1248"/>
            </a:xfrm>
            <a:prstGeom prst="line">
              <a:avLst/>
            </a:prstGeom>
            <a:noFill/>
            <a:ln w="19050">
              <a:solidFill>
                <a:srgbClr val="99FF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6" name="Line 40">
              <a:extLst>
                <a:ext uri="{FF2B5EF4-FFF2-40B4-BE49-F238E27FC236}">
                  <a16:creationId xmlns:a16="http://schemas.microsoft.com/office/drawing/2014/main" id="{4234B1A1-8C5A-495D-89EB-D90A4BFD538D}"/>
                </a:ext>
              </a:extLst>
            </p:cNvPr>
            <p:cNvSpPr>
              <a:spLocks noChangeShapeType="1"/>
            </p:cNvSpPr>
            <p:nvPr/>
          </p:nvSpPr>
          <p:spPr bwMode="auto">
            <a:xfrm flipV="1">
              <a:off x="4604" y="1048"/>
              <a:ext cx="0" cy="816"/>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 name="Line 41">
              <a:extLst>
                <a:ext uri="{FF2B5EF4-FFF2-40B4-BE49-F238E27FC236}">
                  <a16:creationId xmlns:a16="http://schemas.microsoft.com/office/drawing/2014/main" id="{571647C9-8B8A-4E54-8276-B8A8F2F1A66C}"/>
                </a:ext>
              </a:extLst>
            </p:cNvPr>
            <p:cNvSpPr>
              <a:spLocks noChangeShapeType="1"/>
            </p:cNvSpPr>
            <p:nvPr/>
          </p:nvSpPr>
          <p:spPr bwMode="auto">
            <a:xfrm>
              <a:off x="860" y="1192"/>
              <a:ext cx="3744" cy="0"/>
            </a:xfrm>
            <a:prstGeom prst="line">
              <a:avLst/>
            </a:prstGeom>
            <a:noFill/>
            <a:ln w="19050">
              <a:solidFill>
                <a:srgbClr val="99FF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259" name="Object 43">
              <a:extLst>
                <a:ext uri="{FF2B5EF4-FFF2-40B4-BE49-F238E27FC236}">
                  <a16:creationId xmlns:a16="http://schemas.microsoft.com/office/drawing/2014/main" id="{78F1A428-396C-46AE-944E-EF334E18ED63}"/>
                </a:ext>
              </a:extLst>
            </p:cNvPr>
            <p:cNvGraphicFramePr>
              <a:graphicFrameLocks noChangeAspect="1"/>
            </p:cNvGraphicFramePr>
            <p:nvPr/>
          </p:nvGraphicFramePr>
          <p:xfrm>
            <a:off x="2660" y="952"/>
            <a:ext cx="144" cy="199"/>
          </p:xfrm>
          <a:graphic>
            <a:graphicData uri="http://schemas.openxmlformats.org/presentationml/2006/ole">
              <mc:AlternateContent xmlns:mc="http://schemas.openxmlformats.org/markup-compatibility/2006">
                <mc:Choice xmlns:v="urn:schemas-microsoft-com:vml" Requires="v">
                  <p:oleObj name="Equation" r:id="rId4" imgW="228600" imgH="317160" progId="Equation.3">
                    <p:embed/>
                  </p:oleObj>
                </mc:Choice>
                <mc:Fallback>
                  <p:oleObj name="Equation" r:id="rId4" imgW="228600" imgH="317160" progId="Equation.3">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 y="952"/>
                          <a:ext cx="144"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62" name="Freeform 46">
              <a:extLst>
                <a:ext uri="{FF2B5EF4-FFF2-40B4-BE49-F238E27FC236}">
                  <a16:creationId xmlns:a16="http://schemas.microsoft.com/office/drawing/2014/main" id="{E65FA344-15D8-4651-A05B-232766E531BA}"/>
                </a:ext>
              </a:extLst>
            </p:cNvPr>
            <p:cNvSpPr>
              <a:spLocks/>
            </p:cNvSpPr>
            <p:nvPr/>
          </p:nvSpPr>
          <p:spPr bwMode="auto">
            <a:xfrm>
              <a:off x="860" y="1784"/>
              <a:ext cx="3744" cy="664"/>
            </a:xfrm>
            <a:custGeom>
              <a:avLst/>
              <a:gdLst>
                <a:gd name="T0" fmla="*/ 0 w 3696"/>
                <a:gd name="T1" fmla="*/ 80 h 664"/>
                <a:gd name="T2" fmla="*/ 1056 w 3696"/>
                <a:gd name="T3" fmla="*/ 464 h 664"/>
                <a:gd name="T4" fmla="*/ 2016 w 3696"/>
                <a:gd name="T5" fmla="*/ 32 h 664"/>
                <a:gd name="T6" fmla="*/ 3120 w 3696"/>
                <a:gd name="T7" fmla="*/ 656 h 664"/>
                <a:gd name="T8" fmla="*/ 3696 w 3696"/>
                <a:gd name="T9" fmla="*/ 80 h 664"/>
              </a:gdLst>
              <a:ahLst/>
              <a:cxnLst>
                <a:cxn ang="0">
                  <a:pos x="T0" y="T1"/>
                </a:cxn>
                <a:cxn ang="0">
                  <a:pos x="T2" y="T3"/>
                </a:cxn>
                <a:cxn ang="0">
                  <a:pos x="T4" y="T5"/>
                </a:cxn>
                <a:cxn ang="0">
                  <a:pos x="T6" y="T7"/>
                </a:cxn>
                <a:cxn ang="0">
                  <a:pos x="T8" y="T9"/>
                </a:cxn>
              </a:cxnLst>
              <a:rect l="0" t="0" r="r" b="b"/>
              <a:pathLst>
                <a:path w="3696" h="664">
                  <a:moveTo>
                    <a:pt x="0" y="80"/>
                  </a:moveTo>
                  <a:cubicBezTo>
                    <a:pt x="360" y="276"/>
                    <a:pt x="720" y="472"/>
                    <a:pt x="1056" y="464"/>
                  </a:cubicBezTo>
                  <a:cubicBezTo>
                    <a:pt x="1392" y="456"/>
                    <a:pt x="1672" y="0"/>
                    <a:pt x="2016" y="32"/>
                  </a:cubicBezTo>
                  <a:cubicBezTo>
                    <a:pt x="2360" y="64"/>
                    <a:pt x="2840" y="648"/>
                    <a:pt x="3120" y="656"/>
                  </a:cubicBezTo>
                  <a:cubicBezTo>
                    <a:pt x="3400" y="664"/>
                    <a:pt x="3548" y="372"/>
                    <a:pt x="3696" y="80"/>
                  </a:cubicBezTo>
                </a:path>
              </a:pathLst>
            </a:custGeom>
            <a:noFill/>
            <a:ln w="19050" cmpd="sng">
              <a:solidFill>
                <a:srgbClr val="FF5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3" name="Line 47">
              <a:extLst>
                <a:ext uri="{FF2B5EF4-FFF2-40B4-BE49-F238E27FC236}">
                  <a16:creationId xmlns:a16="http://schemas.microsoft.com/office/drawing/2014/main" id="{1DE07463-33B6-4567-911A-E127BD103DA3}"/>
                </a:ext>
              </a:extLst>
            </p:cNvPr>
            <p:cNvSpPr>
              <a:spLocks noChangeShapeType="1"/>
            </p:cNvSpPr>
            <p:nvPr/>
          </p:nvSpPr>
          <p:spPr bwMode="auto">
            <a:xfrm>
              <a:off x="2732" y="1624"/>
              <a:ext cx="0" cy="240"/>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Line 48">
              <a:extLst>
                <a:ext uri="{FF2B5EF4-FFF2-40B4-BE49-F238E27FC236}">
                  <a16:creationId xmlns:a16="http://schemas.microsoft.com/office/drawing/2014/main" id="{5997246B-797E-4993-84AB-54A59C9E50D9}"/>
                </a:ext>
              </a:extLst>
            </p:cNvPr>
            <p:cNvSpPr>
              <a:spLocks noChangeShapeType="1"/>
            </p:cNvSpPr>
            <p:nvPr/>
          </p:nvSpPr>
          <p:spPr bwMode="auto">
            <a:xfrm>
              <a:off x="3068" y="1624"/>
              <a:ext cx="0" cy="240"/>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5" name="Line 49">
              <a:extLst>
                <a:ext uri="{FF2B5EF4-FFF2-40B4-BE49-F238E27FC236}">
                  <a16:creationId xmlns:a16="http://schemas.microsoft.com/office/drawing/2014/main" id="{C809FC86-6F2D-42A7-80F7-405FB0F152D9}"/>
                </a:ext>
              </a:extLst>
            </p:cNvPr>
            <p:cNvSpPr>
              <a:spLocks noChangeShapeType="1"/>
            </p:cNvSpPr>
            <p:nvPr/>
          </p:nvSpPr>
          <p:spPr bwMode="auto">
            <a:xfrm>
              <a:off x="3404" y="1624"/>
              <a:ext cx="0" cy="43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6" name="Line 50">
              <a:extLst>
                <a:ext uri="{FF2B5EF4-FFF2-40B4-BE49-F238E27FC236}">
                  <a16:creationId xmlns:a16="http://schemas.microsoft.com/office/drawing/2014/main" id="{4675FB2F-7829-4F6C-A33F-315BACE5EE39}"/>
                </a:ext>
              </a:extLst>
            </p:cNvPr>
            <p:cNvSpPr>
              <a:spLocks noChangeShapeType="1"/>
            </p:cNvSpPr>
            <p:nvPr/>
          </p:nvSpPr>
          <p:spPr bwMode="auto">
            <a:xfrm>
              <a:off x="3740" y="1624"/>
              <a:ext cx="0" cy="67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 name="Line 51">
              <a:extLst>
                <a:ext uri="{FF2B5EF4-FFF2-40B4-BE49-F238E27FC236}">
                  <a16:creationId xmlns:a16="http://schemas.microsoft.com/office/drawing/2014/main" id="{92DDB2A7-E373-4D19-80FD-564F5B3BCFB1}"/>
                </a:ext>
              </a:extLst>
            </p:cNvPr>
            <p:cNvSpPr>
              <a:spLocks noChangeShapeType="1"/>
            </p:cNvSpPr>
            <p:nvPr/>
          </p:nvSpPr>
          <p:spPr bwMode="auto">
            <a:xfrm>
              <a:off x="4076" y="1624"/>
              <a:ext cx="0" cy="816"/>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8" name="Line 52">
              <a:extLst>
                <a:ext uri="{FF2B5EF4-FFF2-40B4-BE49-F238E27FC236}">
                  <a16:creationId xmlns:a16="http://schemas.microsoft.com/office/drawing/2014/main" id="{CD86741C-D31C-4C1E-9339-A914798902B6}"/>
                </a:ext>
              </a:extLst>
            </p:cNvPr>
            <p:cNvSpPr>
              <a:spLocks noChangeShapeType="1"/>
            </p:cNvSpPr>
            <p:nvPr/>
          </p:nvSpPr>
          <p:spPr bwMode="auto">
            <a:xfrm>
              <a:off x="4412" y="1624"/>
              <a:ext cx="0" cy="576"/>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Line 53">
              <a:extLst>
                <a:ext uri="{FF2B5EF4-FFF2-40B4-BE49-F238E27FC236}">
                  <a16:creationId xmlns:a16="http://schemas.microsoft.com/office/drawing/2014/main" id="{332A6CD0-26DA-4D7D-907E-EF00B97B3575}"/>
                </a:ext>
              </a:extLst>
            </p:cNvPr>
            <p:cNvSpPr>
              <a:spLocks noChangeShapeType="1"/>
            </p:cNvSpPr>
            <p:nvPr/>
          </p:nvSpPr>
          <p:spPr bwMode="auto">
            <a:xfrm>
              <a:off x="2396" y="1624"/>
              <a:ext cx="0" cy="43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0" name="Line 54">
              <a:extLst>
                <a:ext uri="{FF2B5EF4-FFF2-40B4-BE49-F238E27FC236}">
                  <a16:creationId xmlns:a16="http://schemas.microsoft.com/office/drawing/2014/main" id="{C04D8E42-EFFD-4645-B65D-34659FA5295A}"/>
                </a:ext>
              </a:extLst>
            </p:cNvPr>
            <p:cNvSpPr>
              <a:spLocks noChangeShapeType="1"/>
            </p:cNvSpPr>
            <p:nvPr/>
          </p:nvSpPr>
          <p:spPr bwMode="auto">
            <a:xfrm>
              <a:off x="2060" y="1624"/>
              <a:ext cx="0" cy="62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Line 55">
              <a:extLst>
                <a:ext uri="{FF2B5EF4-FFF2-40B4-BE49-F238E27FC236}">
                  <a16:creationId xmlns:a16="http://schemas.microsoft.com/office/drawing/2014/main" id="{58BD08CE-BDEF-4D8C-8990-0E50957F4593}"/>
                </a:ext>
              </a:extLst>
            </p:cNvPr>
            <p:cNvSpPr>
              <a:spLocks noChangeShapeType="1"/>
            </p:cNvSpPr>
            <p:nvPr/>
          </p:nvSpPr>
          <p:spPr bwMode="auto">
            <a:xfrm>
              <a:off x="1724" y="1624"/>
              <a:ext cx="0" cy="62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2" name="Line 56">
              <a:extLst>
                <a:ext uri="{FF2B5EF4-FFF2-40B4-BE49-F238E27FC236}">
                  <a16:creationId xmlns:a16="http://schemas.microsoft.com/office/drawing/2014/main" id="{552ACD61-7095-4F90-8632-D6D5193A70BB}"/>
                </a:ext>
              </a:extLst>
            </p:cNvPr>
            <p:cNvSpPr>
              <a:spLocks noChangeShapeType="1"/>
            </p:cNvSpPr>
            <p:nvPr/>
          </p:nvSpPr>
          <p:spPr bwMode="auto">
            <a:xfrm>
              <a:off x="1388" y="1624"/>
              <a:ext cx="0" cy="480"/>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3" name="Line 57">
              <a:extLst>
                <a:ext uri="{FF2B5EF4-FFF2-40B4-BE49-F238E27FC236}">
                  <a16:creationId xmlns:a16="http://schemas.microsoft.com/office/drawing/2014/main" id="{B4723BDF-03D9-45A0-A608-B5ED5A7FCE23}"/>
                </a:ext>
              </a:extLst>
            </p:cNvPr>
            <p:cNvSpPr>
              <a:spLocks noChangeShapeType="1"/>
            </p:cNvSpPr>
            <p:nvPr/>
          </p:nvSpPr>
          <p:spPr bwMode="auto">
            <a:xfrm>
              <a:off x="1052" y="1624"/>
              <a:ext cx="0" cy="336"/>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5" name="Line 59">
              <a:extLst>
                <a:ext uri="{FF2B5EF4-FFF2-40B4-BE49-F238E27FC236}">
                  <a16:creationId xmlns:a16="http://schemas.microsoft.com/office/drawing/2014/main" id="{936E5334-83F5-460A-8448-B9344EE18D25}"/>
                </a:ext>
              </a:extLst>
            </p:cNvPr>
            <p:cNvSpPr>
              <a:spLocks noChangeShapeType="1"/>
            </p:cNvSpPr>
            <p:nvPr/>
          </p:nvSpPr>
          <p:spPr bwMode="auto">
            <a:xfrm>
              <a:off x="4988" y="1576"/>
              <a:ext cx="432" cy="0"/>
            </a:xfrm>
            <a:prstGeom prst="line">
              <a:avLst/>
            </a:prstGeom>
            <a:noFill/>
            <a:ln w="1905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276" name="Object 60">
              <a:extLst>
                <a:ext uri="{FF2B5EF4-FFF2-40B4-BE49-F238E27FC236}">
                  <a16:creationId xmlns:a16="http://schemas.microsoft.com/office/drawing/2014/main" id="{E56DF7D9-54FA-4CB0-A534-C297F4113C7D}"/>
                </a:ext>
              </a:extLst>
            </p:cNvPr>
            <p:cNvGraphicFramePr>
              <a:graphicFrameLocks noChangeAspect="1"/>
            </p:cNvGraphicFramePr>
            <p:nvPr/>
          </p:nvGraphicFramePr>
          <p:xfrm>
            <a:off x="565" y="2097"/>
            <a:ext cx="159" cy="199"/>
          </p:xfrm>
          <a:graphic>
            <a:graphicData uri="http://schemas.openxmlformats.org/presentationml/2006/ole">
              <mc:AlternateContent xmlns:mc="http://schemas.openxmlformats.org/markup-compatibility/2006">
                <mc:Choice xmlns:v="urn:schemas-microsoft-com:vml" Requires="v">
                  <p:oleObj name="Equation" r:id="rId6" imgW="253800" imgH="317160" progId="Equation.3">
                    <p:embed/>
                  </p:oleObj>
                </mc:Choice>
                <mc:Fallback>
                  <p:oleObj name="Equation" r:id="rId6" imgW="253800" imgH="317160" progId="Equation.3">
                    <p:embed/>
                    <p:pic>
                      <p:nvPicPr>
                        <p:cNvPr id="0"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 y="2097"/>
                          <a:ext cx="159"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77" name="Object 61">
              <a:extLst>
                <a:ext uri="{FF2B5EF4-FFF2-40B4-BE49-F238E27FC236}">
                  <a16:creationId xmlns:a16="http://schemas.microsoft.com/office/drawing/2014/main" id="{48230197-63DB-401B-A6B3-EB8A76F9DB75}"/>
                </a:ext>
              </a:extLst>
            </p:cNvPr>
            <p:cNvGraphicFramePr>
              <a:graphicFrameLocks noChangeAspect="1"/>
            </p:cNvGraphicFramePr>
            <p:nvPr/>
          </p:nvGraphicFramePr>
          <p:xfrm>
            <a:off x="5273" y="1264"/>
            <a:ext cx="151" cy="151"/>
          </p:xfrm>
          <a:graphic>
            <a:graphicData uri="http://schemas.openxmlformats.org/presentationml/2006/ole">
              <mc:AlternateContent xmlns:mc="http://schemas.openxmlformats.org/markup-compatibility/2006">
                <mc:Choice xmlns:v="urn:schemas-microsoft-com:vml" Requires="v">
                  <p:oleObj name="Equation" r:id="rId8" imgW="241200" imgH="241200" progId="Equation.3">
                    <p:embed/>
                  </p:oleObj>
                </mc:Choice>
                <mc:Fallback>
                  <p:oleObj name="Equation" r:id="rId8" imgW="241200" imgH="241200" progId="Equation.3">
                    <p:embed/>
                    <p:pic>
                      <p:nvPicPr>
                        <p:cNvPr id="0"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3" y="1264"/>
                          <a:ext cx="151"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79" name="Object 63">
              <a:extLst>
                <a:ext uri="{FF2B5EF4-FFF2-40B4-BE49-F238E27FC236}">
                  <a16:creationId xmlns:a16="http://schemas.microsoft.com/office/drawing/2014/main" id="{C12A4CB0-E3F8-433D-9182-8F5EAD6BBFF6}"/>
                </a:ext>
              </a:extLst>
            </p:cNvPr>
            <p:cNvGraphicFramePr>
              <a:graphicFrameLocks noChangeAspect="1"/>
            </p:cNvGraphicFramePr>
            <p:nvPr/>
          </p:nvGraphicFramePr>
          <p:xfrm>
            <a:off x="2592" y="1996"/>
            <a:ext cx="455" cy="255"/>
          </p:xfrm>
          <a:graphic>
            <a:graphicData uri="http://schemas.openxmlformats.org/presentationml/2006/ole">
              <mc:AlternateContent xmlns:mc="http://schemas.openxmlformats.org/markup-compatibility/2006">
                <mc:Choice xmlns:v="urn:schemas-microsoft-com:vml" Requires="v">
                  <p:oleObj name="Equation" r:id="rId10" imgW="723600" imgH="406080" progId="Equation.3">
                    <p:embed/>
                  </p:oleObj>
                </mc:Choice>
                <mc:Fallback>
                  <p:oleObj name="Equation" r:id="rId10" imgW="723600" imgH="406080" progId="Equation.3">
                    <p:embed/>
                    <p:pic>
                      <p:nvPicPr>
                        <p:cNvPr id="0" name="Object 6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2" y="1996"/>
                          <a:ext cx="455"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28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22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9221"/>
                                        </p:tgtEl>
                                        <p:attrNameLst>
                                          <p:attrName>style.visibility</p:attrName>
                                        </p:attrNameLst>
                                      </p:cBhvr>
                                      <p:to>
                                        <p:strVal val="visible"/>
                                      </p:to>
                                    </p:set>
                                    <p:anim calcmode="lin" valueType="num">
                                      <p:cBhvr additive="base">
                                        <p:cTn id="14" dur="500" fill="hold"/>
                                        <p:tgtEl>
                                          <p:spTgt spid="9221"/>
                                        </p:tgtEl>
                                        <p:attrNameLst>
                                          <p:attrName>ppt_x</p:attrName>
                                        </p:attrNameLst>
                                      </p:cBhvr>
                                      <p:tavLst>
                                        <p:tav tm="0">
                                          <p:val>
                                            <p:strVal val="0-#ppt_w/2"/>
                                          </p:val>
                                        </p:tav>
                                        <p:tav tm="100000">
                                          <p:val>
                                            <p:strVal val="#ppt_x"/>
                                          </p:val>
                                        </p:tav>
                                      </p:tavLst>
                                    </p:anim>
                                    <p:anim calcmode="lin" valueType="num">
                                      <p:cBhvr additive="base">
                                        <p:cTn id="15" dur="500" fill="hold"/>
                                        <p:tgtEl>
                                          <p:spTgt spid="9221"/>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9222"/>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9222" grpId="0" autoUpdateAnimBg="0"/>
      <p:bldP spid="922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1" name="Rectangle 17">
            <a:extLst>
              <a:ext uri="{FF2B5EF4-FFF2-40B4-BE49-F238E27FC236}">
                <a16:creationId xmlns:a16="http://schemas.microsoft.com/office/drawing/2014/main" id="{7A1FE5CC-59CD-4DEA-94FF-247EA1F24B63}"/>
              </a:ext>
            </a:extLst>
          </p:cNvPr>
          <p:cNvSpPr>
            <a:spLocks noChangeArrowheads="1"/>
          </p:cNvSpPr>
          <p:nvPr/>
        </p:nvSpPr>
        <p:spPr bwMode="auto">
          <a:xfrm>
            <a:off x="381000" y="1447800"/>
            <a:ext cx="8077200" cy="1143000"/>
          </a:xfrm>
          <a:prstGeom prst="rect">
            <a:avLst/>
          </a:prstGeom>
          <a:solidFill>
            <a:srgbClr val="99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6" name="Rectangle 2">
            <a:extLst>
              <a:ext uri="{FF2B5EF4-FFF2-40B4-BE49-F238E27FC236}">
                <a16:creationId xmlns:a16="http://schemas.microsoft.com/office/drawing/2014/main" id="{8EC3BF7E-3DF4-4F22-9B3B-065929C01534}"/>
              </a:ext>
            </a:extLst>
          </p:cNvPr>
          <p:cNvSpPr>
            <a:spLocks noGrp="1" noChangeArrowheads="1"/>
          </p:cNvSpPr>
          <p:nvPr>
            <p:ph type="title"/>
          </p:nvPr>
        </p:nvSpPr>
        <p:spPr/>
        <p:txBody>
          <a:bodyPr/>
          <a:lstStyle/>
          <a:p>
            <a:r>
              <a:rPr lang="en-GB" altLang="en-US"/>
              <a:t>Elementary Differential Equation</a:t>
            </a:r>
          </a:p>
        </p:txBody>
      </p:sp>
      <p:sp>
        <p:nvSpPr>
          <p:cNvPr id="16388" name="Text Box 4">
            <a:extLst>
              <a:ext uri="{FF2B5EF4-FFF2-40B4-BE49-F238E27FC236}">
                <a16:creationId xmlns:a16="http://schemas.microsoft.com/office/drawing/2014/main" id="{B7B8E0CE-2B1B-4D10-A5D9-F2A23C560F84}"/>
              </a:ext>
            </a:extLst>
          </p:cNvPr>
          <p:cNvSpPr txBox="1">
            <a:spLocks noChangeArrowheads="1"/>
          </p:cNvSpPr>
          <p:nvPr/>
        </p:nvSpPr>
        <p:spPr bwMode="auto">
          <a:xfrm>
            <a:off x="533400" y="15240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Example 1: Solve                  </a:t>
            </a:r>
          </a:p>
          <a:p>
            <a:pPr>
              <a:spcBef>
                <a:spcPct val="0"/>
              </a:spcBef>
              <a:buClrTx/>
            </a:pPr>
            <a:r>
              <a:rPr lang="en-GB" altLang="en-US" sz="2800"/>
              <a:t>subject to </a:t>
            </a:r>
            <a:endParaRPr lang="en-GB" altLang="en-US" sz="2800">
              <a:solidFill>
                <a:srgbClr val="99FF99"/>
              </a:solidFill>
              <a:sym typeface="Symbol" panose="05050102010706020507" pitchFamily="18" charset="2"/>
            </a:endParaRPr>
          </a:p>
        </p:txBody>
      </p:sp>
      <p:graphicFrame>
        <p:nvGraphicFramePr>
          <p:cNvPr id="16389" name="Object 5">
            <a:extLst>
              <a:ext uri="{FF2B5EF4-FFF2-40B4-BE49-F238E27FC236}">
                <a16:creationId xmlns:a16="http://schemas.microsoft.com/office/drawing/2014/main" id="{F7272EBD-D6EE-4EA3-9529-62E3150FD5F6}"/>
              </a:ext>
            </a:extLst>
          </p:cNvPr>
          <p:cNvGraphicFramePr>
            <a:graphicFrameLocks noChangeAspect="1"/>
          </p:cNvGraphicFramePr>
          <p:nvPr/>
        </p:nvGraphicFramePr>
        <p:xfrm>
          <a:off x="4267200" y="1447800"/>
          <a:ext cx="1422400" cy="838200"/>
        </p:xfrm>
        <a:graphic>
          <a:graphicData uri="http://schemas.openxmlformats.org/presentationml/2006/ole">
            <mc:AlternateContent xmlns:mc="http://schemas.openxmlformats.org/markup-compatibility/2006">
              <mc:Choice xmlns:v="urn:schemas-microsoft-com:vml" Requires="v">
                <p:oleObj name="Equation" r:id="rId2" imgW="1422360" imgH="838080" progId="Equation.3">
                  <p:embed/>
                </p:oleObj>
              </mc:Choice>
              <mc:Fallback>
                <p:oleObj name="Equation" r:id="rId2" imgW="1422360" imgH="83808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47800"/>
                        <a:ext cx="142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7">
            <a:extLst>
              <a:ext uri="{FF2B5EF4-FFF2-40B4-BE49-F238E27FC236}">
                <a16:creationId xmlns:a16="http://schemas.microsoft.com/office/drawing/2014/main" id="{F6C00408-622D-456A-98FF-6413050E17FF}"/>
              </a:ext>
            </a:extLst>
          </p:cNvPr>
          <p:cNvGraphicFramePr>
            <a:graphicFrameLocks noChangeAspect="1"/>
          </p:cNvGraphicFramePr>
          <p:nvPr/>
        </p:nvGraphicFramePr>
        <p:xfrm>
          <a:off x="2286000" y="1981200"/>
          <a:ext cx="1485900" cy="430213"/>
        </p:xfrm>
        <a:graphic>
          <a:graphicData uri="http://schemas.openxmlformats.org/presentationml/2006/ole">
            <mc:AlternateContent xmlns:mc="http://schemas.openxmlformats.org/markup-compatibility/2006">
              <mc:Choice xmlns:v="urn:schemas-microsoft-com:vml" Requires="v">
                <p:oleObj name="Equation" r:id="rId4" imgW="1485720" imgH="431640" progId="Equation.3">
                  <p:embed/>
                </p:oleObj>
              </mc:Choice>
              <mc:Fallback>
                <p:oleObj name="Equation" r:id="rId4" imgW="1485720" imgH="431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981200"/>
                        <a:ext cx="14859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2" name="Text Box 8">
            <a:extLst>
              <a:ext uri="{FF2B5EF4-FFF2-40B4-BE49-F238E27FC236}">
                <a16:creationId xmlns:a16="http://schemas.microsoft.com/office/drawing/2014/main" id="{8B5FF6D1-ACFA-43F9-AD99-9FCD2A780B45}"/>
              </a:ext>
            </a:extLst>
          </p:cNvPr>
          <p:cNvSpPr txBox="1">
            <a:spLocks noChangeArrowheads="1"/>
          </p:cNvSpPr>
          <p:nvPr/>
        </p:nvSpPr>
        <p:spPr bwMode="auto">
          <a:xfrm>
            <a:off x="457200" y="27432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Integrating gives </a:t>
            </a:r>
            <a:endParaRPr lang="en-GB" altLang="en-US" sz="2800">
              <a:solidFill>
                <a:srgbClr val="99FF99"/>
              </a:solidFill>
              <a:sym typeface="Symbol" panose="05050102010706020507" pitchFamily="18" charset="2"/>
            </a:endParaRPr>
          </a:p>
        </p:txBody>
      </p:sp>
      <p:graphicFrame>
        <p:nvGraphicFramePr>
          <p:cNvPr id="16393" name="Object 9">
            <a:extLst>
              <a:ext uri="{FF2B5EF4-FFF2-40B4-BE49-F238E27FC236}">
                <a16:creationId xmlns:a16="http://schemas.microsoft.com/office/drawing/2014/main" id="{5039B8BC-BB51-4E90-8697-647434DFD344}"/>
              </a:ext>
            </a:extLst>
          </p:cNvPr>
          <p:cNvGraphicFramePr>
            <a:graphicFrameLocks noChangeAspect="1"/>
          </p:cNvGraphicFramePr>
          <p:nvPr/>
        </p:nvGraphicFramePr>
        <p:xfrm>
          <a:off x="2895600" y="3092450"/>
          <a:ext cx="3352800" cy="671513"/>
        </p:xfrm>
        <a:graphic>
          <a:graphicData uri="http://schemas.openxmlformats.org/presentationml/2006/ole">
            <mc:AlternateContent xmlns:mc="http://schemas.openxmlformats.org/markup-compatibility/2006">
              <mc:Choice xmlns:v="urn:schemas-microsoft-com:vml" Requires="v">
                <p:oleObj name="Equation" r:id="rId6" imgW="3352680" imgH="672840" progId="Equation.DSMT4">
                  <p:embed/>
                </p:oleObj>
              </mc:Choice>
              <mc:Fallback>
                <p:oleObj name="Equation" r:id="rId6" imgW="3352680" imgH="67284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092450"/>
                        <a:ext cx="33528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4" name="Text Box 10">
            <a:extLst>
              <a:ext uri="{FF2B5EF4-FFF2-40B4-BE49-F238E27FC236}">
                <a16:creationId xmlns:a16="http://schemas.microsoft.com/office/drawing/2014/main" id="{51543CDF-436D-498B-8EE2-133A633CF71F}"/>
              </a:ext>
            </a:extLst>
          </p:cNvPr>
          <p:cNvSpPr txBox="1">
            <a:spLocks noChangeArrowheads="1"/>
          </p:cNvSpPr>
          <p:nvPr/>
        </p:nvSpPr>
        <p:spPr bwMode="auto">
          <a:xfrm>
            <a:off x="533400" y="3748088"/>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Applying the boundary condition gives </a:t>
            </a:r>
            <a:endParaRPr lang="en-GB" altLang="en-US" sz="2800">
              <a:solidFill>
                <a:srgbClr val="99FF99"/>
              </a:solidFill>
              <a:sym typeface="Symbol" panose="05050102010706020507" pitchFamily="18" charset="2"/>
            </a:endParaRPr>
          </a:p>
        </p:txBody>
      </p:sp>
      <p:graphicFrame>
        <p:nvGraphicFramePr>
          <p:cNvPr id="16395" name="Object 11">
            <a:extLst>
              <a:ext uri="{FF2B5EF4-FFF2-40B4-BE49-F238E27FC236}">
                <a16:creationId xmlns:a16="http://schemas.microsoft.com/office/drawing/2014/main" id="{483A423A-5150-4851-AA5E-1B15F9247406}"/>
              </a:ext>
            </a:extLst>
          </p:cNvPr>
          <p:cNvGraphicFramePr>
            <a:graphicFrameLocks noChangeAspect="1"/>
          </p:cNvGraphicFramePr>
          <p:nvPr/>
        </p:nvGraphicFramePr>
        <p:xfrm>
          <a:off x="3054350" y="4419600"/>
          <a:ext cx="3035300" cy="671513"/>
        </p:xfrm>
        <a:graphic>
          <a:graphicData uri="http://schemas.openxmlformats.org/presentationml/2006/ole">
            <mc:AlternateContent xmlns:mc="http://schemas.openxmlformats.org/markup-compatibility/2006">
              <mc:Choice xmlns:v="urn:schemas-microsoft-com:vml" Requires="v">
                <p:oleObj name="Equation" r:id="rId8" imgW="3035160" imgH="672840" progId="Equation.3">
                  <p:embed/>
                </p:oleObj>
              </mc:Choice>
              <mc:Fallback>
                <p:oleObj name="Equation" r:id="rId8" imgW="3035160" imgH="6728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4350" y="4419600"/>
                        <a:ext cx="30353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6" name="Text Box 12">
            <a:extLst>
              <a:ext uri="{FF2B5EF4-FFF2-40B4-BE49-F238E27FC236}">
                <a16:creationId xmlns:a16="http://schemas.microsoft.com/office/drawing/2014/main" id="{D09DDC06-89ED-4C04-A859-0C196E602600}"/>
              </a:ext>
            </a:extLst>
          </p:cNvPr>
          <p:cNvSpPr txBox="1">
            <a:spLocks noChangeArrowheads="1"/>
          </p:cNvSpPr>
          <p:nvPr/>
        </p:nvSpPr>
        <p:spPr bwMode="auto">
          <a:xfrm>
            <a:off x="533400" y="51196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Thus </a:t>
            </a:r>
            <a:endParaRPr lang="en-GB" altLang="en-US" sz="2800">
              <a:solidFill>
                <a:srgbClr val="99FF99"/>
              </a:solidFill>
              <a:sym typeface="Symbol" panose="05050102010706020507" pitchFamily="18" charset="2"/>
            </a:endParaRPr>
          </a:p>
        </p:txBody>
      </p:sp>
      <p:graphicFrame>
        <p:nvGraphicFramePr>
          <p:cNvPr id="16397" name="Object 13">
            <a:extLst>
              <a:ext uri="{FF2B5EF4-FFF2-40B4-BE49-F238E27FC236}">
                <a16:creationId xmlns:a16="http://schemas.microsoft.com/office/drawing/2014/main" id="{B08AE523-4E79-4955-B748-E8FA459B2F29}"/>
              </a:ext>
            </a:extLst>
          </p:cNvPr>
          <p:cNvGraphicFramePr>
            <a:graphicFrameLocks noChangeAspect="1"/>
          </p:cNvGraphicFramePr>
          <p:nvPr/>
        </p:nvGraphicFramePr>
        <p:xfrm>
          <a:off x="1835150" y="5729288"/>
          <a:ext cx="5473700" cy="671512"/>
        </p:xfrm>
        <a:graphic>
          <a:graphicData uri="http://schemas.openxmlformats.org/presentationml/2006/ole">
            <mc:AlternateContent xmlns:mc="http://schemas.openxmlformats.org/markup-compatibility/2006">
              <mc:Choice xmlns:v="urn:schemas-microsoft-com:vml" Requires="v">
                <p:oleObj name="Equation" r:id="rId10" imgW="5473440" imgH="672840" progId="Equation.3">
                  <p:embed/>
                </p:oleObj>
              </mc:Choice>
              <mc:Fallback>
                <p:oleObj name="Equation" r:id="rId10" imgW="5473440" imgH="67284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5729288"/>
                        <a:ext cx="54737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9" name="Object 15">
            <a:extLst>
              <a:ext uri="{FF2B5EF4-FFF2-40B4-BE49-F238E27FC236}">
                <a16:creationId xmlns:a16="http://schemas.microsoft.com/office/drawing/2014/main" id="{6D99B2CA-3647-4CBF-A58E-99BD7C11EBB5}"/>
              </a:ext>
            </a:extLst>
          </p:cNvPr>
          <p:cNvGraphicFramePr>
            <a:graphicFrameLocks noChangeAspect="1"/>
          </p:cNvGraphicFramePr>
          <p:nvPr/>
        </p:nvGraphicFramePr>
        <p:xfrm>
          <a:off x="5943600" y="1600200"/>
          <a:ext cx="1416050" cy="531813"/>
        </p:xfrm>
        <a:graphic>
          <a:graphicData uri="http://schemas.openxmlformats.org/presentationml/2006/ole">
            <mc:AlternateContent xmlns:mc="http://schemas.openxmlformats.org/markup-compatibility/2006">
              <mc:Choice xmlns:v="urn:schemas-microsoft-com:vml" Requires="v">
                <p:oleObj name="Equation" r:id="rId12" imgW="507960" imgH="190440" progId="Equation.DSMT4">
                  <p:embed/>
                </p:oleObj>
              </mc:Choice>
              <mc:Fallback>
                <p:oleObj name="Equation" r:id="rId12" imgW="507960" imgH="19044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3600" y="1600200"/>
                        <a:ext cx="141605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38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638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6391"/>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639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392"/>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nodeType="afterEffect">
                                  <p:stCondLst>
                                    <p:cond delay="1000"/>
                                  </p:stCondLst>
                                  <p:childTnLst>
                                    <p:set>
                                      <p:cBhvr>
                                        <p:cTn id="22" dur="1" fill="hold">
                                          <p:stCondLst>
                                            <p:cond delay="0"/>
                                          </p:stCondLst>
                                        </p:cTn>
                                        <p:tgtEl>
                                          <p:spTgt spid="16393"/>
                                        </p:tgtEl>
                                        <p:attrNameLst>
                                          <p:attrName>style.visibility</p:attrName>
                                        </p:attrNameLst>
                                      </p:cBhvr>
                                      <p:to>
                                        <p:strVal val="visible"/>
                                      </p:to>
                                    </p:set>
                                    <p:anim calcmode="lin" valueType="num">
                                      <p:cBhvr additive="base">
                                        <p:cTn id="23" dur="500" fill="hold"/>
                                        <p:tgtEl>
                                          <p:spTgt spid="16393"/>
                                        </p:tgtEl>
                                        <p:attrNameLst>
                                          <p:attrName>ppt_x</p:attrName>
                                        </p:attrNameLst>
                                      </p:cBhvr>
                                      <p:tavLst>
                                        <p:tav tm="0">
                                          <p:val>
                                            <p:strVal val="0-#ppt_w/2"/>
                                          </p:val>
                                        </p:tav>
                                        <p:tav tm="100000">
                                          <p:val>
                                            <p:strVal val="#ppt_x"/>
                                          </p:val>
                                        </p:tav>
                                      </p:tavLst>
                                    </p:anim>
                                    <p:anim calcmode="lin" valueType="num">
                                      <p:cBhvr additive="base">
                                        <p:cTn id="24" dur="500" fill="hold"/>
                                        <p:tgtEl>
                                          <p:spTgt spid="16393"/>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16394"/>
                                        </p:tgtEl>
                                        <p:attrNameLst>
                                          <p:attrName>style.visibility</p:attrName>
                                        </p:attrNameLst>
                                      </p:cBhvr>
                                      <p:to>
                                        <p:strVal val="visible"/>
                                      </p:to>
                                    </p:set>
                                  </p:childTnLst>
                                </p:cTn>
                              </p:par>
                            </p:childTnLst>
                          </p:cTn>
                        </p:par>
                        <p:par>
                          <p:cTn id="28" fill="hold" nodeType="afterGroup">
                            <p:stCondLst>
                              <p:cond delay="2500"/>
                            </p:stCondLst>
                            <p:childTnLst>
                              <p:par>
                                <p:cTn id="29" presetID="2" presetClass="entr" presetSubtype="8" fill="hold" nodeType="afterEffect">
                                  <p:stCondLst>
                                    <p:cond delay="1000"/>
                                  </p:stCondLst>
                                  <p:childTnLst>
                                    <p:set>
                                      <p:cBhvr>
                                        <p:cTn id="30" dur="1" fill="hold">
                                          <p:stCondLst>
                                            <p:cond delay="0"/>
                                          </p:stCondLst>
                                        </p:cTn>
                                        <p:tgtEl>
                                          <p:spTgt spid="16395"/>
                                        </p:tgtEl>
                                        <p:attrNameLst>
                                          <p:attrName>style.visibility</p:attrName>
                                        </p:attrNameLst>
                                      </p:cBhvr>
                                      <p:to>
                                        <p:strVal val="visible"/>
                                      </p:to>
                                    </p:set>
                                    <p:anim calcmode="lin" valueType="num">
                                      <p:cBhvr additive="base">
                                        <p:cTn id="31" dur="500" fill="hold"/>
                                        <p:tgtEl>
                                          <p:spTgt spid="16395"/>
                                        </p:tgtEl>
                                        <p:attrNameLst>
                                          <p:attrName>ppt_x</p:attrName>
                                        </p:attrNameLst>
                                      </p:cBhvr>
                                      <p:tavLst>
                                        <p:tav tm="0">
                                          <p:val>
                                            <p:strVal val="0-#ppt_w/2"/>
                                          </p:val>
                                        </p:tav>
                                        <p:tav tm="100000">
                                          <p:val>
                                            <p:strVal val="#ppt_x"/>
                                          </p:val>
                                        </p:tav>
                                      </p:tavLst>
                                    </p:anim>
                                    <p:anim calcmode="lin" valueType="num">
                                      <p:cBhvr additive="base">
                                        <p:cTn id="32" dur="500" fill="hold"/>
                                        <p:tgtEl>
                                          <p:spTgt spid="16395"/>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499"/>
                                          </p:stCondLst>
                                        </p:cTn>
                                        <p:tgtEl>
                                          <p:spTgt spid="16396"/>
                                        </p:tgtEl>
                                        <p:attrNameLst>
                                          <p:attrName>style.visibility</p:attrName>
                                        </p:attrNameLst>
                                      </p:cBhvr>
                                      <p:to>
                                        <p:strVal val="visible"/>
                                      </p:to>
                                    </p:set>
                                  </p:childTnLst>
                                </p:cTn>
                              </p:par>
                            </p:childTnLst>
                          </p:cTn>
                        </p:par>
                        <p:par>
                          <p:cTn id="36" fill="hold" nodeType="afterGroup">
                            <p:stCondLst>
                              <p:cond delay="4500"/>
                            </p:stCondLst>
                            <p:childTnLst>
                              <p:par>
                                <p:cTn id="37" presetID="2" presetClass="entr" presetSubtype="8" fill="hold" nodeType="afterEffect">
                                  <p:stCondLst>
                                    <p:cond delay="0"/>
                                  </p:stCondLst>
                                  <p:childTnLst>
                                    <p:set>
                                      <p:cBhvr>
                                        <p:cTn id="38" dur="1" fill="hold">
                                          <p:stCondLst>
                                            <p:cond delay="0"/>
                                          </p:stCondLst>
                                        </p:cTn>
                                        <p:tgtEl>
                                          <p:spTgt spid="16397"/>
                                        </p:tgtEl>
                                        <p:attrNameLst>
                                          <p:attrName>style.visibility</p:attrName>
                                        </p:attrNameLst>
                                      </p:cBhvr>
                                      <p:to>
                                        <p:strVal val="visible"/>
                                      </p:to>
                                    </p:set>
                                    <p:anim calcmode="lin" valueType="num">
                                      <p:cBhvr additive="base">
                                        <p:cTn id="39" dur="500" fill="hold"/>
                                        <p:tgtEl>
                                          <p:spTgt spid="16397"/>
                                        </p:tgtEl>
                                        <p:attrNameLst>
                                          <p:attrName>ppt_x</p:attrName>
                                        </p:attrNameLst>
                                      </p:cBhvr>
                                      <p:tavLst>
                                        <p:tav tm="0">
                                          <p:val>
                                            <p:strVal val="0-#ppt_w/2"/>
                                          </p:val>
                                        </p:tav>
                                        <p:tav tm="100000">
                                          <p:val>
                                            <p:strVal val="#ppt_x"/>
                                          </p:val>
                                        </p:tav>
                                      </p:tavLst>
                                    </p:anim>
                                    <p:anim calcmode="lin" valueType="num">
                                      <p:cBhvr additive="base">
                                        <p:cTn id="40" dur="500" fill="hold"/>
                                        <p:tgtEl>
                                          <p:spTgt spid="16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utoUpdateAnimBg="0"/>
      <p:bldP spid="16392" grpId="0" autoUpdateAnimBg="0"/>
      <p:bldP spid="16394" grpId="0" autoUpdateAnimBg="0"/>
      <p:bldP spid="1639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4B89329-601B-4563-83BF-64261AD5DBBF}"/>
              </a:ext>
            </a:extLst>
          </p:cNvPr>
          <p:cNvSpPr>
            <a:spLocks noGrp="1" noChangeArrowheads="1"/>
          </p:cNvSpPr>
          <p:nvPr>
            <p:ph type="title"/>
          </p:nvPr>
        </p:nvSpPr>
        <p:spPr/>
        <p:txBody>
          <a:bodyPr/>
          <a:lstStyle/>
          <a:p>
            <a:r>
              <a:rPr lang="en-GB" altLang="en-US"/>
              <a:t>Elementary Differential Equation</a:t>
            </a:r>
          </a:p>
        </p:txBody>
      </p:sp>
      <p:graphicFrame>
        <p:nvGraphicFramePr>
          <p:cNvPr id="17412" name="Object 4">
            <a:extLst>
              <a:ext uri="{FF2B5EF4-FFF2-40B4-BE49-F238E27FC236}">
                <a16:creationId xmlns:a16="http://schemas.microsoft.com/office/drawing/2014/main" id="{01B45FC1-48C2-47C3-B8FF-B01CC6D4B2C8}"/>
              </a:ext>
            </a:extLst>
          </p:cNvPr>
          <p:cNvGraphicFramePr>
            <a:graphicFrameLocks noChangeAspect="1"/>
          </p:cNvGraphicFramePr>
          <p:nvPr/>
        </p:nvGraphicFramePr>
        <p:xfrm>
          <a:off x="1828800" y="2147888"/>
          <a:ext cx="5473700" cy="671512"/>
        </p:xfrm>
        <a:graphic>
          <a:graphicData uri="http://schemas.openxmlformats.org/presentationml/2006/ole">
            <mc:AlternateContent xmlns:mc="http://schemas.openxmlformats.org/markup-compatibility/2006">
              <mc:Choice xmlns:v="urn:schemas-microsoft-com:vml" Requires="v">
                <p:oleObj name="Equation" r:id="rId2" imgW="5473440" imgH="672840" progId="Equation.3">
                  <p:embed/>
                </p:oleObj>
              </mc:Choice>
              <mc:Fallback>
                <p:oleObj name="Equation" r:id="rId2" imgW="5473440" imgH="67284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47888"/>
                        <a:ext cx="54737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3" name="Text Box 5">
            <a:extLst>
              <a:ext uri="{FF2B5EF4-FFF2-40B4-BE49-F238E27FC236}">
                <a16:creationId xmlns:a16="http://schemas.microsoft.com/office/drawing/2014/main" id="{2239DF34-B3BC-4E7C-9F63-18947846EAC7}"/>
              </a:ext>
            </a:extLst>
          </p:cNvPr>
          <p:cNvSpPr txBox="1">
            <a:spLocks noChangeArrowheads="1"/>
          </p:cNvSpPr>
          <p:nvPr/>
        </p:nvSpPr>
        <p:spPr bwMode="auto">
          <a:xfrm>
            <a:off x="533400" y="14478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Using the Heaviside step function, rewrite</a:t>
            </a:r>
            <a:endParaRPr lang="en-GB" altLang="en-US" sz="2800">
              <a:solidFill>
                <a:srgbClr val="99FF99"/>
              </a:solidFill>
              <a:sym typeface="Symbol" panose="05050102010706020507" pitchFamily="18" charset="2"/>
            </a:endParaRPr>
          </a:p>
        </p:txBody>
      </p:sp>
      <p:sp>
        <p:nvSpPr>
          <p:cNvPr id="17414" name="Text Box 6">
            <a:extLst>
              <a:ext uri="{FF2B5EF4-FFF2-40B4-BE49-F238E27FC236}">
                <a16:creationId xmlns:a16="http://schemas.microsoft.com/office/drawing/2014/main" id="{4A517849-EE8C-41F0-ADFF-CFAA678529B7}"/>
              </a:ext>
            </a:extLst>
          </p:cNvPr>
          <p:cNvSpPr txBox="1">
            <a:spLocks noChangeArrowheads="1"/>
          </p:cNvSpPr>
          <p:nvPr/>
        </p:nvSpPr>
        <p:spPr bwMode="auto">
          <a:xfrm>
            <a:off x="533400" y="28956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as </a:t>
            </a:r>
            <a:endParaRPr lang="en-GB" altLang="en-US" sz="2800">
              <a:solidFill>
                <a:srgbClr val="99FF99"/>
              </a:solidFill>
              <a:sym typeface="Symbol" panose="05050102010706020507" pitchFamily="18" charset="2"/>
            </a:endParaRPr>
          </a:p>
        </p:txBody>
      </p:sp>
      <p:graphicFrame>
        <p:nvGraphicFramePr>
          <p:cNvPr id="17415" name="Object 7">
            <a:extLst>
              <a:ext uri="{FF2B5EF4-FFF2-40B4-BE49-F238E27FC236}">
                <a16:creationId xmlns:a16="http://schemas.microsoft.com/office/drawing/2014/main" id="{A2A1ED5F-6D65-4CF4-90AE-B2AF77E1A95A}"/>
              </a:ext>
            </a:extLst>
          </p:cNvPr>
          <p:cNvGraphicFramePr>
            <a:graphicFrameLocks noChangeAspect="1"/>
          </p:cNvGraphicFramePr>
          <p:nvPr/>
        </p:nvGraphicFramePr>
        <p:xfrm>
          <a:off x="1320800" y="3276600"/>
          <a:ext cx="4216400" cy="1117600"/>
        </p:xfrm>
        <a:graphic>
          <a:graphicData uri="http://schemas.openxmlformats.org/presentationml/2006/ole">
            <mc:AlternateContent xmlns:mc="http://schemas.openxmlformats.org/markup-compatibility/2006">
              <mc:Choice xmlns:v="urn:schemas-microsoft-com:vml" Requires="v">
                <p:oleObj name="Equation" r:id="rId4" imgW="4216320" imgH="1117440" progId="Equation.3">
                  <p:embed/>
                </p:oleObj>
              </mc:Choice>
              <mc:Fallback>
                <p:oleObj name="Equation" r:id="rId4" imgW="4216320" imgH="11174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3276600"/>
                        <a:ext cx="4216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7" name="Text Box 9">
            <a:extLst>
              <a:ext uri="{FF2B5EF4-FFF2-40B4-BE49-F238E27FC236}">
                <a16:creationId xmlns:a16="http://schemas.microsoft.com/office/drawing/2014/main" id="{05F903A8-FCCA-4D90-B6A3-2D0545A06846}"/>
              </a:ext>
            </a:extLst>
          </p:cNvPr>
          <p:cNvSpPr txBox="1">
            <a:spLocks noChangeArrowheads="1"/>
          </p:cNvSpPr>
          <p:nvPr/>
        </p:nvSpPr>
        <p:spPr bwMode="auto">
          <a:xfrm>
            <a:off x="457200" y="4495800"/>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Green’s function for d.e. with b.c.</a:t>
            </a:r>
          </a:p>
        </p:txBody>
      </p:sp>
      <p:sp>
        <p:nvSpPr>
          <p:cNvPr id="17418" name="Text Box 10">
            <a:extLst>
              <a:ext uri="{FF2B5EF4-FFF2-40B4-BE49-F238E27FC236}">
                <a16:creationId xmlns:a16="http://schemas.microsoft.com/office/drawing/2014/main" id="{719673D0-E4CB-4FF4-A259-17EFDF5B4780}"/>
              </a:ext>
            </a:extLst>
          </p:cNvPr>
          <p:cNvSpPr txBox="1">
            <a:spLocks noChangeArrowheads="1"/>
          </p:cNvSpPr>
          <p:nvPr/>
        </p:nvSpPr>
        <p:spPr bwMode="auto">
          <a:xfrm>
            <a:off x="533400" y="5729288"/>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Does the equation above look familiar to you?</a:t>
            </a:r>
            <a:endParaRPr lang="en-GB" altLang="en-US" sz="2800">
              <a:solidFill>
                <a:srgbClr val="99FF99"/>
              </a:solidFill>
              <a:sym typeface="Symbol" panose="05050102010706020507" pitchFamily="18" charset="2"/>
            </a:endParaRPr>
          </a:p>
        </p:txBody>
      </p:sp>
      <p:grpSp>
        <p:nvGrpSpPr>
          <p:cNvPr id="17432" name="Group 24">
            <a:extLst>
              <a:ext uri="{FF2B5EF4-FFF2-40B4-BE49-F238E27FC236}">
                <a16:creationId xmlns:a16="http://schemas.microsoft.com/office/drawing/2014/main" id="{0097B158-7B7E-48E3-8291-25F8DDE30A2C}"/>
              </a:ext>
            </a:extLst>
          </p:cNvPr>
          <p:cNvGrpSpPr>
            <a:grpSpLocks/>
          </p:cNvGrpSpPr>
          <p:nvPr/>
        </p:nvGrpSpPr>
        <p:grpSpPr bwMode="auto">
          <a:xfrm>
            <a:off x="5638800" y="3124200"/>
            <a:ext cx="3200400" cy="2362200"/>
            <a:chOff x="3648" y="2112"/>
            <a:chExt cx="2016" cy="1488"/>
          </a:xfrm>
        </p:grpSpPr>
        <p:sp>
          <p:nvSpPr>
            <p:cNvPr id="17419" name="Line 11">
              <a:extLst>
                <a:ext uri="{FF2B5EF4-FFF2-40B4-BE49-F238E27FC236}">
                  <a16:creationId xmlns:a16="http://schemas.microsoft.com/office/drawing/2014/main" id="{B90793FF-B771-4527-B499-EF6D375D34FB}"/>
                </a:ext>
              </a:extLst>
            </p:cNvPr>
            <p:cNvSpPr>
              <a:spLocks noChangeShapeType="1"/>
            </p:cNvSpPr>
            <p:nvPr/>
          </p:nvSpPr>
          <p:spPr bwMode="auto">
            <a:xfrm>
              <a:off x="3888" y="3312"/>
              <a:ext cx="1536" cy="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12">
              <a:extLst>
                <a:ext uri="{FF2B5EF4-FFF2-40B4-BE49-F238E27FC236}">
                  <a16:creationId xmlns:a16="http://schemas.microsoft.com/office/drawing/2014/main" id="{7D947C2F-3B1F-4764-AC6C-4A0C00D024AA}"/>
                </a:ext>
              </a:extLst>
            </p:cNvPr>
            <p:cNvSpPr>
              <a:spLocks noChangeShapeType="1"/>
            </p:cNvSpPr>
            <p:nvPr/>
          </p:nvSpPr>
          <p:spPr bwMode="auto">
            <a:xfrm flipV="1">
              <a:off x="4080" y="2112"/>
              <a:ext cx="0" cy="144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14">
              <a:extLst>
                <a:ext uri="{FF2B5EF4-FFF2-40B4-BE49-F238E27FC236}">
                  <a16:creationId xmlns:a16="http://schemas.microsoft.com/office/drawing/2014/main" id="{0FE624C3-F57B-4DE4-8F1A-9C865A830BD0}"/>
                </a:ext>
              </a:extLst>
            </p:cNvPr>
            <p:cNvSpPr>
              <a:spLocks noChangeShapeType="1"/>
            </p:cNvSpPr>
            <p:nvPr/>
          </p:nvSpPr>
          <p:spPr bwMode="auto">
            <a:xfrm>
              <a:off x="3888" y="2832"/>
              <a:ext cx="96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15">
              <a:extLst>
                <a:ext uri="{FF2B5EF4-FFF2-40B4-BE49-F238E27FC236}">
                  <a16:creationId xmlns:a16="http://schemas.microsoft.com/office/drawing/2014/main" id="{7187FAE6-E124-430B-8BC1-1F3BF4A38038}"/>
                </a:ext>
              </a:extLst>
            </p:cNvPr>
            <p:cNvSpPr>
              <a:spLocks noChangeShapeType="1"/>
            </p:cNvSpPr>
            <p:nvPr/>
          </p:nvSpPr>
          <p:spPr bwMode="auto">
            <a:xfrm>
              <a:off x="4848" y="2832"/>
              <a:ext cx="0" cy="48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16">
              <a:extLst>
                <a:ext uri="{FF2B5EF4-FFF2-40B4-BE49-F238E27FC236}">
                  <a16:creationId xmlns:a16="http://schemas.microsoft.com/office/drawing/2014/main" id="{AA47E5E1-45F3-4850-B865-E1C9FBFD50D0}"/>
                </a:ext>
              </a:extLst>
            </p:cNvPr>
            <p:cNvSpPr>
              <a:spLocks noChangeShapeType="1"/>
            </p:cNvSpPr>
            <p:nvPr/>
          </p:nvSpPr>
          <p:spPr bwMode="auto">
            <a:xfrm>
              <a:off x="4272" y="3216"/>
              <a:ext cx="0" cy="9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17">
              <a:extLst>
                <a:ext uri="{FF2B5EF4-FFF2-40B4-BE49-F238E27FC236}">
                  <a16:creationId xmlns:a16="http://schemas.microsoft.com/office/drawing/2014/main" id="{A9441B88-2488-462D-AA18-C021371D367D}"/>
                </a:ext>
              </a:extLst>
            </p:cNvPr>
            <p:cNvSpPr>
              <a:spLocks noChangeShapeType="1"/>
            </p:cNvSpPr>
            <p:nvPr/>
          </p:nvSpPr>
          <p:spPr bwMode="auto">
            <a:xfrm>
              <a:off x="5088" y="3216"/>
              <a:ext cx="0" cy="9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Text Box 18">
              <a:extLst>
                <a:ext uri="{FF2B5EF4-FFF2-40B4-BE49-F238E27FC236}">
                  <a16:creationId xmlns:a16="http://schemas.microsoft.com/office/drawing/2014/main" id="{1AFBD0EC-ED1C-46C4-83A8-02E1A06CCA2C}"/>
                </a:ext>
              </a:extLst>
            </p:cNvPr>
            <p:cNvSpPr txBox="1">
              <a:spLocks noChangeArrowheads="1"/>
            </p:cNvSpPr>
            <p:nvPr/>
          </p:nvSpPr>
          <p:spPr bwMode="auto">
            <a:xfrm>
              <a:off x="4128" y="33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GB" altLang="en-US" i="1"/>
                <a:t>a</a:t>
              </a:r>
              <a:endParaRPr lang="en-GB" altLang="en-US" sz="2800" i="1"/>
            </a:p>
          </p:txBody>
        </p:sp>
        <p:sp>
          <p:nvSpPr>
            <p:cNvPr id="17427" name="Text Box 19">
              <a:extLst>
                <a:ext uri="{FF2B5EF4-FFF2-40B4-BE49-F238E27FC236}">
                  <a16:creationId xmlns:a16="http://schemas.microsoft.com/office/drawing/2014/main" id="{50DF33E3-B274-48DB-A8B1-A3ED9373CAF4}"/>
                </a:ext>
              </a:extLst>
            </p:cNvPr>
            <p:cNvSpPr txBox="1">
              <a:spLocks noChangeArrowheads="1"/>
            </p:cNvSpPr>
            <p:nvPr/>
          </p:nvSpPr>
          <p:spPr bwMode="auto">
            <a:xfrm>
              <a:off x="4992" y="33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GB" altLang="en-US" i="1"/>
                <a:t>b</a:t>
              </a:r>
              <a:endParaRPr lang="en-GB" altLang="en-US" sz="2800" i="1"/>
            </a:p>
          </p:txBody>
        </p:sp>
        <p:sp>
          <p:nvSpPr>
            <p:cNvPr id="17428" name="Text Box 20">
              <a:extLst>
                <a:ext uri="{FF2B5EF4-FFF2-40B4-BE49-F238E27FC236}">
                  <a16:creationId xmlns:a16="http://schemas.microsoft.com/office/drawing/2014/main" id="{B7D4BAB6-AC62-47FF-A1CC-5CCBD71EBAB5}"/>
                </a:ext>
              </a:extLst>
            </p:cNvPr>
            <p:cNvSpPr txBox="1">
              <a:spLocks noChangeArrowheads="1"/>
            </p:cNvSpPr>
            <p:nvPr/>
          </p:nvSpPr>
          <p:spPr bwMode="auto">
            <a:xfrm>
              <a:off x="4704" y="33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GB" altLang="en-US" i="1">
                  <a:sym typeface="Symbol" panose="05050102010706020507" pitchFamily="18" charset="2"/>
                </a:rPr>
                <a:t>x</a:t>
              </a:r>
              <a:endParaRPr lang="en-GB" altLang="en-US" sz="2800" i="1"/>
            </a:p>
          </p:txBody>
        </p:sp>
        <p:sp>
          <p:nvSpPr>
            <p:cNvPr id="17429" name="Text Box 21">
              <a:extLst>
                <a:ext uri="{FF2B5EF4-FFF2-40B4-BE49-F238E27FC236}">
                  <a16:creationId xmlns:a16="http://schemas.microsoft.com/office/drawing/2014/main" id="{8BE2A75F-9F6C-4732-AA3E-7F4405AACFD0}"/>
                </a:ext>
              </a:extLst>
            </p:cNvPr>
            <p:cNvSpPr txBox="1">
              <a:spLocks noChangeArrowheads="1"/>
            </p:cNvSpPr>
            <p:nvPr/>
          </p:nvSpPr>
          <p:spPr bwMode="auto">
            <a:xfrm>
              <a:off x="4224" y="24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pPr>
              <a:r>
                <a:rPr lang="en-GB" altLang="en-US" i="1"/>
                <a:t>H</a:t>
              </a:r>
              <a:r>
                <a:rPr lang="en-GB" altLang="en-US"/>
                <a:t>(</a:t>
              </a:r>
              <a:r>
                <a:rPr lang="en-GB" altLang="en-US" i="1"/>
                <a:t>x</a:t>
              </a:r>
              <a:r>
                <a:rPr lang="en-GB" altLang="en-US"/>
                <a:t>-</a:t>
              </a:r>
              <a:r>
                <a:rPr lang="en-GB" altLang="en-US" i="1">
                  <a:sym typeface="Symbol" panose="05050102010706020507" pitchFamily="18" charset="2"/>
                </a:rPr>
                <a:t> </a:t>
              </a:r>
              <a:r>
                <a:rPr lang="en-GB" altLang="en-US">
                  <a:sym typeface="Symbol" panose="05050102010706020507" pitchFamily="18" charset="2"/>
                </a:rPr>
                <a:t>)</a:t>
              </a:r>
              <a:endParaRPr lang="en-GB" altLang="en-US" i="1">
                <a:sym typeface="Symbol" panose="05050102010706020507" pitchFamily="18" charset="2"/>
              </a:endParaRPr>
            </a:p>
          </p:txBody>
        </p:sp>
        <p:sp>
          <p:nvSpPr>
            <p:cNvPr id="17430" name="Text Box 22">
              <a:extLst>
                <a:ext uri="{FF2B5EF4-FFF2-40B4-BE49-F238E27FC236}">
                  <a16:creationId xmlns:a16="http://schemas.microsoft.com/office/drawing/2014/main" id="{C2E04CD8-488D-4755-A4B8-5F72E3A0888B}"/>
                </a:ext>
              </a:extLst>
            </p:cNvPr>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GB" altLang="en-US"/>
                <a:t>1</a:t>
              </a:r>
              <a:endParaRPr lang="en-GB" altLang="en-US" sz="2800"/>
            </a:p>
          </p:txBody>
        </p:sp>
        <p:sp>
          <p:nvSpPr>
            <p:cNvPr id="17431" name="Text Box 23">
              <a:extLst>
                <a:ext uri="{FF2B5EF4-FFF2-40B4-BE49-F238E27FC236}">
                  <a16:creationId xmlns:a16="http://schemas.microsoft.com/office/drawing/2014/main" id="{2094942E-DCEB-497D-84D3-BF4EBCB4C513}"/>
                </a:ext>
              </a:extLst>
            </p:cNvPr>
            <p:cNvSpPr txBox="1">
              <a:spLocks noChangeArrowheads="1"/>
            </p:cNvSpPr>
            <p:nvPr/>
          </p:nvSpPr>
          <p:spPr bwMode="auto">
            <a:xfrm>
              <a:off x="5424" y="31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GB" altLang="en-US" i="1">
                  <a:sym typeface="Symbol" panose="05050102010706020507" pitchFamily="18" charset="2"/>
                </a:rPr>
                <a:t></a:t>
              </a:r>
              <a:endParaRPr lang="en-GB" altLang="en-US" sz="2800" i="1"/>
            </a:p>
          </p:txBody>
        </p:sp>
      </p:grpSp>
      <p:sp>
        <p:nvSpPr>
          <p:cNvPr id="17433" name="AutoShape 25">
            <a:extLst>
              <a:ext uri="{FF2B5EF4-FFF2-40B4-BE49-F238E27FC236}">
                <a16:creationId xmlns:a16="http://schemas.microsoft.com/office/drawing/2014/main" id="{0987D1A6-36DB-4367-9AD3-5A305C751D57}"/>
              </a:ext>
            </a:extLst>
          </p:cNvPr>
          <p:cNvSpPr>
            <a:spLocks/>
          </p:cNvSpPr>
          <p:nvPr/>
        </p:nvSpPr>
        <p:spPr bwMode="auto">
          <a:xfrm rot="-5396576">
            <a:off x="3009106" y="3617119"/>
            <a:ext cx="382588" cy="1219200"/>
          </a:xfrm>
          <a:prstGeom prst="leftBrace">
            <a:avLst>
              <a:gd name="adj1" fmla="val 26556"/>
              <a:gd name="adj2" fmla="val 50000"/>
            </a:avLst>
          </a:prstGeom>
          <a:noFill/>
          <a:ln w="9525">
            <a:solidFill>
              <a:srgbClr val="99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buClrTx/>
            </a:pPr>
            <a:endParaRPr lang="en-GB" altLang="en-US">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413"/>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nodeType="afterEffect">
                                  <p:stCondLst>
                                    <p:cond delay="0"/>
                                  </p:stCondLst>
                                  <p:childTnLst>
                                    <p:set>
                                      <p:cBhvr>
                                        <p:cTn id="9" dur="1" fill="hold">
                                          <p:stCondLst>
                                            <p:cond delay="0"/>
                                          </p:stCondLst>
                                        </p:cTn>
                                        <p:tgtEl>
                                          <p:spTgt spid="17412"/>
                                        </p:tgtEl>
                                        <p:attrNameLst>
                                          <p:attrName>style.visibility</p:attrName>
                                        </p:attrNameLst>
                                      </p:cBhvr>
                                      <p:to>
                                        <p:strVal val="visible"/>
                                      </p:to>
                                    </p:set>
                                    <p:anim calcmode="lin" valueType="num">
                                      <p:cBhvr additive="base">
                                        <p:cTn id="10" dur="500" fill="hold"/>
                                        <p:tgtEl>
                                          <p:spTgt spid="17412"/>
                                        </p:tgtEl>
                                        <p:attrNameLst>
                                          <p:attrName>ppt_x</p:attrName>
                                        </p:attrNameLst>
                                      </p:cBhvr>
                                      <p:tavLst>
                                        <p:tav tm="0">
                                          <p:val>
                                            <p:strVal val="0-#ppt_w/2"/>
                                          </p:val>
                                        </p:tav>
                                        <p:tav tm="100000">
                                          <p:val>
                                            <p:strVal val="#ppt_x"/>
                                          </p:val>
                                        </p:tav>
                                      </p:tavLst>
                                    </p:anim>
                                    <p:anim calcmode="lin" valueType="num">
                                      <p:cBhvr additive="base">
                                        <p:cTn id="11" dur="500" fill="hold"/>
                                        <p:tgtEl>
                                          <p:spTgt spid="17412"/>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74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15"/>
                                        </p:tgtEl>
                                        <p:attrNameLst>
                                          <p:attrName>style.visibility</p:attrName>
                                        </p:attrNameLst>
                                      </p:cBhvr>
                                      <p:to>
                                        <p:strVal val="visible"/>
                                      </p:to>
                                    </p:set>
                                    <p:anim calcmode="lin" valueType="num">
                                      <p:cBhvr additive="base">
                                        <p:cTn id="19" dur="500" fill="hold"/>
                                        <p:tgtEl>
                                          <p:spTgt spid="17415"/>
                                        </p:tgtEl>
                                        <p:attrNameLst>
                                          <p:attrName>ppt_x</p:attrName>
                                        </p:attrNameLst>
                                      </p:cBhvr>
                                      <p:tavLst>
                                        <p:tav tm="0">
                                          <p:val>
                                            <p:strVal val="0-#ppt_w/2"/>
                                          </p:val>
                                        </p:tav>
                                        <p:tav tm="100000">
                                          <p:val>
                                            <p:strVal val="#ppt_x"/>
                                          </p:val>
                                        </p:tav>
                                      </p:tavLst>
                                    </p:anim>
                                    <p:anim calcmode="lin" valueType="num">
                                      <p:cBhvr additive="base">
                                        <p:cTn id="20"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7432"/>
                                        </p:tgtEl>
                                        <p:attrNameLst>
                                          <p:attrName>style.visibility</p:attrName>
                                        </p:attrNameLst>
                                      </p:cBhvr>
                                      <p:to>
                                        <p:strVal val="visible"/>
                                      </p:to>
                                    </p:set>
                                    <p:anim calcmode="lin" valueType="num">
                                      <p:cBhvr additive="base">
                                        <p:cTn id="25" dur="500" fill="hold"/>
                                        <p:tgtEl>
                                          <p:spTgt spid="17432"/>
                                        </p:tgtEl>
                                        <p:attrNameLst>
                                          <p:attrName>ppt_x</p:attrName>
                                        </p:attrNameLst>
                                      </p:cBhvr>
                                      <p:tavLst>
                                        <p:tav tm="0">
                                          <p:val>
                                            <p:strVal val="1+#ppt_w/2"/>
                                          </p:val>
                                        </p:tav>
                                        <p:tav tm="100000">
                                          <p:val>
                                            <p:strVal val="#ppt_x"/>
                                          </p:val>
                                        </p:tav>
                                      </p:tavLst>
                                    </p:anim>
                                    <p:anim calcmode="lin" valueType="num">
                                      <p:cBhvr additive="base">
                                        <p:cTn id="26" dur="500" fill="hold"/>
                                        <p:tgtEl>
                                          <p:spTgt spid="1743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33"/>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7417"/>
                                        </p:tgtEl>
                                        <p:attrNameLst>
                                          <p:attrName>style.visibility</p:attrName>
                                        </p:attrNameLst>
                                      </p:cBhvr>
                                      <p:to>
                                        <p:strVal val="visible"/>
                                      </p:to>
                                    </p:set>
                                  </p:childTnLst>
                                </p:cTn>
                              </p:par>
                            </p:childTnLst>
                          </p:cTn>
                        </p:par>
                        <p:par>
                          <p:cTn id="34" fill="hold" nodeType="afterGroup">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7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utoUpdateAnimBg="0"/>
      <p:bldP spid="17414" grpId="0" autoUpdateAnimBg="0"/>
      <p:bldP spid="17417" grpId="0" autoUpdateAnimBg="0"/>
      <p:bldP spid="17418" grpId="0" autoUpdateAnimBg="0"/>
      <p:bldP spid="1743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0" name="Rectangle 16">
            <a:extLst>
              <a:ext uri="{FF2B5EF4-FFF2-40B4-BE49-F238E27FC236}">
                <a16:creationId xmlns:a16="http://schemas.microsoft.com/office/drawing/2014/main" id="{3516015D-A4EE-4098-A90D-B741CA819FE4}"/>
              </a:ext>
            </a:extLst>
          </p:cNvPr>
          <p:cNvSpPr>
            <a:spLocks noChangeArrowheads="1"/>
          </p:cNvSpPr>
          <p:nvPr/>
        </p:nvSpPr>
        <p:spPr bwMode="auto">
          <a:xfrm>
            <a:off x="533400" y="1524000"/>
            <a:ext cx="8077200" cy="1981200"/>
          </a:xfrm>
          <a:prstGeom prst="rect">
            <a:avLst/>
          </a:prstGeom>
          <a:solidFill>
            <a:srgbClr val="99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 name="Rectangle 2">
            <a:extLst>
              <a:ext uri="{FF2B5EF4-FFF2-40B4-BE49-F238E27FC236}">
                <a16:creationId xmlns:a16="http://schemas.microsoft.com/office/drawing/2014/main" id="{2F0EECA1-DF6C-4000-B7D9-000D2B8FDCC5}"/>
              </a:ext>
            </a:extLst>
          </p:cNvPr>
          <p:cNvSpPr>
            <a:spLocks noGrp="1" noChangeArrowheads="1"/>
          </p:cNvSpPr>
          <p:nvPr>
            <p:ph type="title"/>
          </p:nvPr>
        </p:nvSpPr>
        <p:spPr/>
        <p:txBody>
          <a:bodyPr/>
          <a:lstStyle/>
          <a:p>
            <a:r>
              <a:rPr lang="en-GB" altLang="en-US"/>
              <a:t>Another Elementary Equation</a:t>
            </a:r>
          </a:p>
        </p:txBody>
      </p:sp>
      <p:sp>
        <p:nvSpPr>
          <p:cNvPr id="21508" name="Text Box 4">
            <a:extLst>
              <a:ext uri="{FF2B5EF4-FFF2-40B4-BE49-F238E27FC236}">
                <a16:creationId xmlns:a16="http://schemas.microsoft.com/office/drawing/2014/main" id="{F9DBDBCB-59A0-48A2-9A67-6B9E93408EF0}"/>
              </a:ext>
            </a:extLst>
          </p:cNvPr>
          <p:cNvSpPr txBox="1">
            <a:spLocks noChangeArrowheads="1"/>
          </p:cNvSpPr>
          <p:nvPr/>
        </p:nvSpPr>
        <p:spPr bwMode="auto">
          <a:xfrm>
            <a:off x="533400" y="1690688"/>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Example 2: Solve</a:t>
            </a:r>
            <a:endParaRPr lang="en-GB" altLang="en-US" sz="2800">
              <a:solidFill>
                <a:srgbClr val="99FF99"/>
              </a:solidFill>
              <a:sym typeface="Symbol" panose="05050102010706020507" pitchFamily="18" charset="2"/>
            </a:endParaRPr>
          </a:p>
        </p:txBody>
      </p:sp>
      <p:graphicFrame>
        <p:nvGraphicFramePr>
          <p:cNvPr id="21509" name="Object 5">
            <a:extLst>
              <a:ext uri="{FF2B5EF4-FFF2-40B4-BE49-F238E27FC236}">
                <a16:creationId xmlns:a16="http://schemas.microsoft.com/office/drawing/2014/main" id="{BC57A3B7-B070-41E8-9EA8-F07525E1C9B0}"/>
              </a:ext>
            </a:extLst>
          </p:cNvPr>
          <p:cNvGraphicFramePr>
            <a:graphicFrameLocks noChangeAspect="1"/>
          </p:cNvGraphicFramePr>
          <p:nvPr/>
        </p:nvGraphicFramePr>
        <p:xfrm>
          <a:off x="3810000" y="1524000"/>
          <a:ext cx="1587500" cy="876300"/>
        </p:xfrm>
        <a:graphic>
          <a:graphicData uri="http://schemas.openxmlformats.org/presentationml/2006/ole">
            <mc:AlternateContent xmlns:mc="http://schemas.openxmlformats.org/markup-compatibility/2006">
              <mc:Choice xmlns:v="urn:schemas-microsoft-com:vml" Requires="v">
                <p:oleObj name="Equation" r:id="rId2" imgW="1587240" imgH="876240" progId="Equation.3">
                  <p:embed/>
                </p:oleObj>
              </mc:Choice>
              <mc:Fallback>
                <p:oleObj name="Equation" r:id="rId2" imgW="1587240" imgH="87624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524000"/>
                        <a:ext cx="15875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6">
            <a:extLst>
              <a:ext uri="{FF2B5EF4-FFF2-40B4-BE49-F238E27FC236}">
                <a16:creationId xmlns:a16="http://schemas.microsoft.com/office/drawing/2014/main" id="{D91A1618-BB05-4D73-BF5A-10E4530A1C3A}"/>
              </a:ext>
            </a:extLst>
          </p:cNvPr>
          <p:cNvGraphicFramePr>
            <a:graphicFrameLocks noChangeAspect="1"/>
          </p:cNvGraphicFramePr>
          <p:nvPr/>
        </p:nvGraphicFramePr>
        <p:xfrm>
          <a:off x="1752600" y="2590800"/>
          <a:ext cx="1371600" cy="430213"/>
        </p:xfrm>
        <a:graphic>
          <a:graphicData uri="http://schemas.openxmlformats.org/presentationml/2006/ole">
            <mc:AlternateContent xmlns:mc="http://schemas.openxmlformats.org/markup-compatibility/2006">
              <mc:Choice xmlns:v="urn:schemas-microsoft-com:vml" Requires="v">
                <p:oleObj name="Equation" r:id="rId4" imgW="1371600" imgH="431640" progId="Equation.3">
                  <p:embed/>
                </p:oleObj>
              </mc:Choice>
              <mc:Fallback>
                <p:oleObj name="Equation" r:id="rId4" imgW="137160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590800"/>
                        <a:ext cx="13716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Text Box 7">
            <a:extLst>
              <a:ext uri="{FF2B5EF4-FFF2-40B4-BE49-F238E27FC236}">
                <a16:creationId xmlns:a16="http://schemas.microsoft.com/office/drawing/2014/main" id="{4E3AC4ED-A9DE-4FA3-8536-B905BF3F8F08}"/>
              </a:ext>
            </a:extLst>
          </p:cNvPr>
          <p:cNvSpPr txBox="1">
            <a:spLocks noChangeArrowheads="1"/>
          </p:cNvSpPr>
          <p:nvPr/>
        </p:nvSpPr>
        <p:spPr bwMode="auto">
          <a:xfrm>
            <a:off x="609600" y="2209800"/>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Subject to </a:t>
            </a:r>
            <a:endParaRPr lang="en-GB" altLang="en-US" sz="2800">
              <a:solidFill>
                <a:srgbClr val="99FF99"/>
              </a:solidFill>
              <a:sym typeface="Symbol" panose="05050102010706020507" pitchFamily="18" charset="2"/>
            </a:endParaRPr>
          </a:p>
        </p:txBody>
      </p:sp>
      <p:graphicFrame>
        <p:nvGraphicFramePr>
          <p:cNvPr id="21512" name="Object 8">
            <a:extLst>
              <a:ext uri="{FF2B5EF4-FFF2-40B4-BE49-F238E27FC236}">
                <a16:creationId xmlns:a16="http://schemas.microsoft.com/office/drawing/2014/main" id="{C1BD0D93-F6C9-4266-B8DC-091D38226C0C}"/>
              </a:ext>
            </a:extLst>
          </p:cNvPr>
          <p:cNvGraphicFramePr>
            <a:graphicFrameLocks noChangeAspect="1"/>
          </p:cNvGraphicFramePr>
          <p:nvPr/>
        </p:nvGraphicFramePr>
        <p:xfrm>
          <a:off x="1752600" y="2971800"/>
          <a:ext cx="1536700" cy="430213"/>
        </p:xfrm>
        <a:graphic>
          <a:graphicData uri="http://schemas.openxmlformats.org/presentationml/2006/ole">
            <mc:AlternateContent xmlns:mc="http://schemas.openxmlformats.org/markup-compatibility/2006">
              <mc:Choice xmlns:v="urn:schemas-microsoft-com:vml" Requires="v">
                <p:oleObj name="Equation" r:id="rId6" imgW="1536480" imgH="431640" progId="Equation.3">
                  <p:embed/>
                </p:oleObj>
              </mc:Choice>
              <mc:Fallback>
                <p:oleObj name="Equation" r:id="rId6" imgW="1536480" imgH="4316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2971800"/>
                        <a:ext cx="15367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Text Box 9">
            <a:extLst>
              <a:ext uri="{FF2B5EF4-FFF2-40B4-BE49-F238E27FC236}">
                <a16:creationId xmlns:a16="http://schemas.microsoft.com/office/drawing/2014/main" id="{B8AAC59A-B8F1-40DC-9CE8-9D1EB3986F09}"/>
              </a:ext>
            </a:extLst>
          </p:cNvPr>
          <p:cNvSpPr txBox="1">
            <a:spLocks noChangeArrowheads="1"/>
          </p:cNvSpPr>
          <p:nvPr/>
        </p:nvSpPr>
        <p:spPr bwMode="auto">
          <a:xfrm>
            <a:off x="533400" y="3443288"/>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Integrating once and applying                   give </a:t>
            </a:r>
            <a:endParaRPr lang="en-GB" altLang="en-US" sz="2800">
              <a:solidFill>
                <a:srgbClr val="99FF99"/>
              </a:solidFill>
              <a:sym typeface="Symbol" panose="05050102010706020507" pitchFamily="18" charset="2"/>
            </a:endParaRPr>
          </a:p>
        </p:txBody>
      </p:sp>
      <p:graphicFrame>
        <p:nvGraphicFramePr>
          <p:cNvPr id="21514" name="Object 10">
            <a:extLst>
              <a:ext uri="{FF2B5EF4-FFF2-40B4-BE49-F238E27FC236}">
                <a16:creationId xmlns:a16="http://schemas.microsoft.com/office/drawing/2014/main" id="{83AFD608-4AD9-48BF-9E2B-5074C8EDC519}"/>
              </a:ext>
            </a:extLst>
          </p:cNvPr>
          <p:cNvGraphicFramePr>
            <a:graphicFrameLocks noChangeAspect="1"/>
          </p:cNvGraphicFramePr>
          <p:nvPr/>
        </p:nvGraphicFramePr>
        <p:xfrm>
          <a:off x="2057400" y="3886200"/>
          <a:ext cx="3505200" cy="1284288"/>
        </p:xfrm>
        <a:graphic>
          <a:graphicData uri="http://schemas.openxmlformats.org/presentationml/2006/ole">
            <mc:AlternateContent xmlns:mc="http://schemas.openxmlformats.org/markup-compatibility/2006">
              <mc:Choice xmlns:v="urn:schemas-microsoft-com:vml" Requires="v">
                <p:oleObj name="Equation" r:id="rId8" imgW="1041120" imgH="634680" progId="Equation.DSMT4">
                  <p:embed/>
                </p:oleObj>
              </mc:Choice>
              <mc:Fallback>
                <p:oleObj name="Equation" r:id="rId8" imgW="1041120" imgH="63468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3886200"/>
                        <a:ext cx="3505200"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5" name="Object 11">
            <a:extLst>
              <a:ext uri="{FF2B5EF4-FFF2-40B4-BE49-F238E27FC236}">
                <a16:creationId xmlns:a16="http://schemas.microsoft.com/office/drawing/2014/main" id="{32F50DCF-6917-4C80-9ADD-6A9296F1CBF1}"/>
              </a:ext>
            </a:extLst>
          </p:cNvPr>
          <p:cNvGraphicFramePr>
            <a:graphicFrameLocks noChangeAspect="1"/>
          </p:cNvGraphicFramePr>
          <p:nvPr/>
        </p:nvGraphicFramePr>
        <p:xfrm>
          <a:off x="5530850" y="3532188"/>
          <a:ext cx="1447800" cy="430212"/>
        </p:xfrm>
        <a:graphic>
          <a:graphicData uri="http://schemas.openxmlformats.org/presentationml/2006/ole">
            <mc:AlternateContent xmlns:mc="http://schemas.openxmlformats.org/markup-compatibility/2006">
              <mc:Choice xmlns:v="urn:schemas-microsoft-com:vml" Requires="v">
                <p:oleObj name="Equation" r:id="rId10" imgW="1447560" imgH="431640" progId="Equation.3">
                  <p:embed/>
                </p:oleObj>
              </mc:Choice>
              <mc:Fallback>
                <p:oleObj name="Equation" r:id="rId10" imgW="1447560" imgH="43164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0850" y="3532188"/>
                        <a:ext cx="14478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6" name="Text Box 12">
            <a:extLst>
              <a:ext uri="{FF2B5EF4-FFF2-40B4-BE49-F238E27FC236}">
                <a16:creationId xmlns:a16="http://schemas.microsoft.com/office/drawing/2014/main" id="{256E074B-8A25-4014-9EA7-FD1D63B6F469}"/>
              </a:ext>
            </a:extLst>
          </p:cNvPr>
          <p:cNvSpPr txBox="1">
            <a:spLocks noChangeArrowheads="1"/>
          </p:cNvSpPr>
          <p:nvPr/>
        </p:nvSpPr>
        <p:spPr bwMode="auto">
          <a:xfrm>
            <a:off x="533400" y="5037138"/>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Integrating again and applying                 give </a:t>
            </a:r>
            <a:endParaRPr lang="en-GB" altLang="en-US" sz="2800">
              <a:solidFill>
                <a:srgbClr val="99FF99"/>
              </a:solidFill>
              <a:sym typeface="Symbol" panose="05050102010706020507" pitchFamily="18" charset="2"/>
            </a:endParaRPr>
          </a:p>
        </p:txBody>
      </p:sp>
      <p:graphicFrame>
        <p:nvGraphicFramePr>
          <p:cNvPr id="21517" name="Object 13">
            <a:extLst>
              <a:ext uri="{FF2B5EF4-FFF2-40B4-BE49-F238E27FC236}">
                <a16:creationId xmlns:a16="http://schemas.microsoft.com/office/drawing/2014/main" id="{47F620BA-D471-4C06-B9E0-C642788BEA1F}"/>
              </a:ext>
            </a:extLst>
          </p:cNvPr>
          <p:cNvGraphicFramePr>
            <a:graphicFrameLocks noChangeAspect="1"/>
          </p:cNvGraphicFramePr>
          <p:nvPr/>
        </p:nvGraphicFramePr>
        <p:xfrm>
          <a:off x="1524000" y="5562600"/>
          <a:ext cx="5562600" cy="1143000"/>
        </p:xfrm>
        <a:graphic>
          <a:graphicData uri="http://schemas.openxmlformats.org/presentationml/2006/ole">
            <mc:AlternateContent xmlns:mc="http://schemas.openxmlformats.org/markup-compatibility/2006">
              <mc:Choice xmlns:v="urn:schemas-microsoft-com:vml" Requires="v">
                <p:oleObj name="Equation" r:id="rId12" imgW="1688760" imgH="469800" progId="Equation.DSMT4">
                  <p:embed/>
                </p:oleObj>
              </mc:Choice>
              <mc:Fallback>
                <p:oleObj name="Equation" r:id="rId12" imgW="1688760" imgH="4698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5562600"/>
                        <a:ext cx="5562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8" name="Object 14">
            <a:extLst>
              <a:ext uri="{FF2B5EF4-FFF2-40B4-BE49-F238E27FC236}">
                <a16:creationId xmlns:a16="http://schemas.microsoft.com/office/drawing/2014/main" id="{6498CA94-F654-4C59-AC01-C25D2C5C1723}"/>
              </a:ext>
            </a:extLst>
          </p:cNvPr>
          <p:cNvGraphicFramePr>
            <a:graphicFrameLocks noChangeAspect="1"/>
          </p:cNvGraphicFramePr>
          <p:nvPr/>
        </p:nvGraphicFramePr>
        <p:xfrm>
          <a:off x="5562600" y="5132388"/>
          <a:ext cx="1371600" cy="430212"/>
        </p:xfrm>
        <a:graphic>
          <a:graphicData uri="http://schemas.openxmlformats.org/presentationml/2006/ole">
            <mc:AlternateContent xmlns:mc="http://schemas.openxmlformats.org/markup-compatibility/2006">
              <mc:Choice xmlns:v="urn:schemas-microsoft-com:vml" Requires="v">
                <p:oleObj name="Equation" r:id="rId14" imgW="1371600" imgH="431640" progId="Equation.3">
                  <p:embed/>
                </p:oleObj>
              </mc:Choice>
              <mc:Fallback>
                <p:oleObj name="Equation" r:id="rId14" imgW="1371600" imgH="43164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62600" y="5132388"/>
                        <a:ext cx="13716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1" name="Object 17">
            <a:extLst>
              <a:ext uri="{FF2B5EF4-FFF2-40B4-BE49-F238E27FC236}">
                <a16:creationId xmlns:a16="http://schemas.microsoft.com/office/drawing/2014/main" id="{030AC956-5AF1-49B5-99F6-62E539AF8220}"/>
              </a:ext>
            </a:extLst>
          </p:cNvPr>
          <p:cNvGraphicFramePr>
            <a:graphicFrameLocks noChangeAspect="1"/>
          </p:cNvGraphicFramePr>
          <p:nvPr/>
        </p:nvGraphicFramePr>
        <p:xfrm>
          <a:off x="5943600" y="1752600"/>
          <a:ext cx="1416050" cy="531813"/>
        </p:xfrm>
        <a:graphic>
          <a:graphicData uri="http://schemas.openxmlformats.org/presentationml/2006/ole">
            <mc:AlternateContent xmlns:mc="http://schemas.openxmlformats.org/markup-compatibility/2006">
              <mc:Choice xmlns:v="urn:schemas-microsoft-com:vml" Requires="v">
                <p:oleObj name="Equation" r:id="rId16" imgW="507960" imgH="190440" progId="Equation.DSMT4">
                  <p:embed/>
                </p:oleObj>
              </mc:Choice>
              <mc:Fallback>
                <p:oleObj name="Equation" r:id="rId16" imgW="507960" imgH="190440"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1752600"/>
                        <a:ext cx="141605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150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150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151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21521"/>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1511"/>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2151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1513"/>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21515"/>
                                        </p:tgtEl>
                                        <p:attrNameLst>
                                          <p:attrName>style.visibility</p:attrName>
                                        </p:attrNameLst>
                                      </p:cBhvr>
                                      <p:to>
                                        <p:strVal val="visible"/>
                                      </p:to>
                                    </p:set>
                                  </p:childTnLst>
                                </p:cTn>
                              </p:par>
                            </p:childTnLst>
                          </p:cTn>
                        </p:par>
                        <p:par>
                          <p:cTn id="29" fill="hold" nodeType="afterGroup">
                            <p:stCondLst>
                              <p:cond delay="1000"/>
                            </p:stCondLst>
                            <p:childTnLst>
                              <p:par>
                                <p:cTn id="30" presetID="2" presetClass="entr" presetSubtype="8" fill="hold" nodeType="afterEffect">
                                  <p:stCondLst>
                                    <p:cond delay="1000"/>
                                  </p:stCondLst>
                                  <p:childTnLst>
                                    <p:set>
                                      <p:cBhvr>
                                        <p:cTn id="31" dur="1" fill="hold">
                                          <p:stCondLst>
                                            <p:cond delay="0"/>
                                          </p:stCondLst>
                                        </p:cTn>
                                        <p:tgtEl>
                                          <p:spTgt spid="21514"/>
                                        </p:tgtEl>
                                        <p:attrNameLst>
                                          <p:attrName>style.visibility</p:attrName>
                                        </p:attrNameLst>
                                      </p:cBhvr>
                                      <p:to>
                                        <p:strVal val="visible"/>
                                      </p:to>
                                    </p:set>
                                    <p:anim calcmode="lin" valueType="num">
                                      <p:cBhvr additive="base">
                                        <p:cTn id="32" dur="500" fill="hold"/>
                                        <p:tgtEl>
                                          <p:spTgt spid="21514"/>
                                        </p:tgtEl>
                                        <p:attrNameLst>
                                          <p:attrName>ppt_x</p:attrName>
                                        </p:attrNameLst>
                                      </p:cBhvr>
                                      <p:tavLst>
                                        <p:tav tm="0">
                                          <p:val>
                                            <p:strVal val="0-#ppt_w/2"/>
                                          </p:val>
                                        </p:tav>
                                        <p:tav tm="100000">
                                          <p:val>
                                            <p:strVal val="#ppt_x"/>
                                          </p:val>
                                        </p:tav>
                                      </p:tavLst>
                                    </p:anim>
                                    <p:anim calcmode="lin" valueType="num">
                                      <p:cBhvr additive="base">
                                        <p:cTn id="33" dur="500" fill="hold"/>
                                        <p:tgtEl>
                                          <p:spTgt spid="2151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1516"/>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499"/>
                                          </p:stCondLst>
                                        </p:cTn>
                                        <p:tgtEl>
                                          <p:spTgt spid="21518"/>
                                        </p:tgtEl>
                                        <p:attrNameLst>
                                          <p:attrName>style.visibility</p:attrName>
                                        </p:attrNameLst>
                                      </p:cBhvr>
                                      <p:to>
                                        <p:strVal val="visible"/>
                                      </p:to>
                                    </p:set>
                                  </p:childTnLst>
                                </p:cTn>
                              </p:par>
                            </p:childTnLst>
                          </p:cTn>
                        </p:par>
                        <p:par>
                          <p:cTn id="41" fill="hold" nodeType="afterGroup">
                            <p:stCondLst>
                              <p:cond delay="1000"/>
                            </p:stCondLst>
                            <p:childTnLst>
                              <p:par>
                                <p:cTn id="42" presetID="2" presetClass="entr" presetSubtype="8" fill="hold" nodeType="afterEffect">
                                  <p:stCondLst>
                                    <p:cond delay="1000"/>
                                  </p:stCondLst>
                                  <p:childTnLst>
                                    <p:set>
                                      <p:cBhvr>
                                        <p:cTn id="43" dur="1" fill="hold">
                                          <p:stCondLst>
                                            <p:cond delay="0"/>
                                          </p:stCondLst>
                                        </p:cTn>
                                        <p:tgtEl>
                                          <p:spTgt spid="21517"/>
                                        </p:tgtEl>
                                        <p:attrNameLst>
                                          <p:attrName>style.visibility</p:attrName>
                                        </p:attrNameLst>
                                      </p:cBhvr>
                                      <p:to>
                                        <p:strVal val="visible"/>
                                      </p:to>
                                    </p:set>
                                    <p:anim calcmode="lin" valueType="num">
                                      <p:cBhvr additive="base">
                                        <p:cTn id="44" dur="500" fill="hold"/>
                                        <p:tgtEl>
                                          <p:spTgt spid="21517"/>
                                        </p:tgtEl>
                                        <p:attrNameLst>
                                          <p:attrName>ppt_x</p:attrName>
                                        </p:attrNameLst>
                                      </p:cBhvr>
                                      <p:tavLst>
                                        <p:tav tm="0">
                                          <p:val>
                                            <p:strVal val="0-#ppt_w/2"/>
                                          </p:val>
                                        </p:tav>
                                        <p:tav tm="100000">
                                          <p:val>
                                            <p:strVal val="#ppt_x"/>
                                          </p:val>
                                        </p:tav>
                                      </p:tavLst>
                                    </p:anim>
                                    <p:anim calcmode="lin" valueType="num">
                                      <p:cBhvr additive="base">
                                        <p:cTn id="45" dur="500" fill="hold"/>
                                        <p:tgtEl>
                                          <p:spTgt spid="215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11" grpId="0" autoUpdateAnimBg="0"/>
      <p:bldP spid="21513" grpId="0" autoUpdateAnimBg="0"/>
      <p:bldP spid="2151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A089413-D77B-45E8-BA2D-27C05D54EA66}"/>
              </a:ext>
            </a:extLst>
          </p:cNvPr>
          <p:cNvSpPr>
            <a:spLocks noGrp="1" noChangeArrowheads="1"/>
          </p:cNvSpPr>
          <p:nvPr>
            <p:ph type="title"/>
          </p:nvPr>
        </p:nvSpPr>
        <p:spPr/>
        <p:txBody>
          <a:bodyPr/>
          <a:lstStyle/>
          <a:p>
            <a:r>
              <a:rPr lang="en-GB" altLang="en-US"/>
              <a:t>Another Elementary Equation</a:t>
            </a:r>
          </a:p>
        </p:txBody>
      </p:sp>
      <p:graphicFrame>
        <p:nvGraphicFramePr>
          <p:cNvPr id="22549" name="Object 21">
            <a:extLst>
              <a:ext uri="{FF2B5EF4-FFF2-40B4-BE49-F238E27FC236}">
                <a16:creationId xmlns:a16="http://schemas.microsoft.com/office/drawing/2014/main" id="{51B7D8A0-0BDF-4D5C-A45A-8FB76D533FF8}"/>
              </a:ext>
            </a:extLst>
          </p:cNvPr>
          <p:cNvGraphicFramePr>
            <a:graphicFrameLocks noChangeAspect="1"/>
          </p:cNvGraphicFramePr>
          <p:nvPr/>
        </p:nvGraphicFramePr>
        <p:xfrm>
          <a:off x="457200" y="2209800"/>
          <a:ext cx="6629400" cy="2209800"/>
        </p:xfrm>
        <a:graphic>
          <a:graphicData uri="http://schemas.openxmlformats.org/presentationml/2006/ole">
            <mc:AlternateContent xmlns:mc="http://schemas.openxmlformats.org/markup-compatibility/2006">
              <mc:Choice xmlns:v="urn:schemas-microsoft-com:vml" Requires="v">
                <p:oleObj name="Equation" r:id="rId2" imgW="1917360" imgH="952200" progId="Equation.DSMT4">
                  <p:embed/>
                </p:oleObj>
              </mc:Choice>
              <mc:Fallback>
                <p:oleObj name="Equation" r:id="rId2" imgW="1917360" imgH="952200" progId="Equation.DSMT4">
                  <p:embed/>
                  <p:pic>
                    <p:nvPicPr>
                      <p:cNvPr id="0"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6629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50" name="Text Box 22">
            <a:extLst>
              <a:ext uri="{FF2B5EF4-FFF2-40B4-BE49-F238E27FC236}">
                <a16:creationId xmlns:a16="http://schemas.microsoft.com/office/drawing/2014/main" id="{1E3BA63A-654E-411F-A837-822BB5610E04}"/>
              </a:ext>
            </a:extLst>
          </p:cNvPr>
          <p:cNvSpPr txBox="1">
            <a:spLocks noChangeArrowheads="1"/>
          </p:cNvSpPr>
          <p:nvPr/>
        </p:nvSpPr>
        <p:spPr bwMode="auto">
          <a:xfrm>
            <a:off x="381000" y="16002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Integrating by parts the last term</a:t>
            </a:r>
            <a:endParaRPr lang="en-GB" altLang="en-US" sz="2800">
              <a:solidFill>
                <a:srgbClr val="99FF99"/>
              </a:solidFill>
              <a:sym typeface="Symbol" panose="05050102010706020507" pitchFamily="18" charset="2"/>
            </a:endParaRPr>
          </a:p>
        </p:txBody>
      </p:sp>
      <p:graphicFrame>
        <p:nvGraphicFramePr>
          <p:cNvPr id="22551" name="Object 23">
            <a:extLst>
              <a:ext uri="{FF2B5EF4-FFF2-40B4-BE49-F238E27FC236}">
                <a16:creationId xmlns:a16="http://schemas.microsoft.com/office/drawing/2014/main" id="{3995F995-5A16-4237-AFF3-6DAC38E059FD}"/>
              </a:ext>
            </a:extLst>
          </p:cNvPr>
          <p:cNvGraphicFramePr>
            <a:graphicFrameLocks noChangeAspect="1"/>
          </p:cNvGraphicFramePr>
          <p:nvPr/>
        </p:nvGraphicFramePr>
        <p:xfrm>
          <a:off x="609600" y="4648200"/>
          <a:ext cx="7608888" cy="1927225"/>
        </p:xfrm>
        <a:graphic>
          <a:graphicData uri="http://schemas.openxmlformats.org/presentationml/2006/ole">
            <mc:AlternateContent xmlns:mc="http://schemas.openxmlformats.org/markup-compatibility/2006">
              <mc:Choice xmlns:v="urn:schemas-microsoft-com:vml" Requires="v">
                <p:oleObj name="Equation" r:id="rId4" imgW="2260440" imgH="952200" progId="Equation.DSMT4">
                  <p:embed/>
                </p:oleObj>
              </mc:Choice>
              <mc:Fallback>
                <p:oleObj name="Equation" r:id="rId4" imgW="2260440" imgH="952200" progId="Equation.DSMT4">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648200"/>
                        <a:ext cx="7608888"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52" name="Text Box 24">
            <a:extLst>
              <a:ext uri="{FF2B5EF4-FFF2-40B4-BE49-F238E27FC236}">
                <a16:creationId xmlns:a16="http://schemas.microsoft.com/office/drawing/2014/main" id="{5E52F8E8-592B-4156-AD96-3A0A7EE4574F}"/>
              </a:ext>
            </a:extLst>
          </p:cNvPr>
          <p:cNvSpPr txBox="1">
            <a:spLocks noChangeArrowheads="1"/>
          </p:cNvSpPr>
          <p:nvPr/>
        </p:nvSpPr>
        <p:spPr bwMode="auto">
          <a:xfrm>
            <a:off x="228600" y="41910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But</a:t>
            </a:r>
            <a:endParaRPr lang="en-GB" altLang="en-US" sz="2800">
              <a:solidFill>
                <a:srgbClr val="99FF99"/>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additive="base">
                                        <p:cTn id="7" dur="500" fill="hold"/>
                                        <p:tgtEl>
                                          <p:spTgt spid="22549"/>
                                        </p:tgtEl>
                                        <p:attrNameLst>
                                          <p:attrName>ppt_x</p:attrName>
                                        </p:attrNameLst>
                                      </p:cBhvr>
                                      <p:tavLst>
                                        <p:tav tm="0">
                                          <p:val>
                                            <p:strVal val="0-#ppt_w/2"/>
                                          </p:val>
                                        </p:tav>
                                        <p:tav tm="100000">
                                          <p:val>
                                            <p:strVal val="#ppt_x"/>
                                          </p:val>
                                        </p:tav>
                                      </p:tavLst>
                                    </p:anim>
                                    <p:anim calcmode="lin" valueType="num">
                                      <p:cBhvr additive="base">
                                        <p:cTn id="8" dur="500" fill="hold"/>
                                        <p:tgtEl>
                                          <p:spTgt spid="225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255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2552"/>
                                        </p:tgtEl>
                                        <p:attrNameLst>
                                          <p:attrName>style.visibility</p:attrName>
                                        </p:attrNameLst>
                                      </p:cBhvr>
                                      <p:to>
                                        <p:strVal val="visible"/>
                                      </p:to>
                                    </p:set>
                                  </p:childTnLst>
                                </p:cTn>
                              </p:par>
                            </p:childTnLst>
                          </p:cTn>
                        </p:par>
                        <p:par>
                          <p:cTn id="17" fill="hold" nodeType="afterGroup">
                            <p:stCondLst>
                              <p:cond delay="500"/>
                            </p:stCondLst>
                            <p:childTnLst>
                              <p:par>
                                <p:cTn id="18" presetID="2" presetClass="entr" presetSubtype="8" fill="hold" nodeType="afterEffect">
                                  <p:stCondLst>
                                    <p:cond delay="1000"/>
                                  </p:stCondLst>
                                  <p:childTnLst>
                                    <p:set>
                                      <p:cBhvr>
                                        <p:cTn id="19" dur="1" fill="hold">
                                          <p:stCondLst>
                                            <p:cond delay="0"/>
                                          </p:stCondLst>
                                        </p:cTn>
                                        <p:tgtEl>
                                          <p:spTgt spid="22551"/>
                                        </p:tgtEl>
                                        <p:attrNameLst>
                                          <p:attrName>style.visibility</p:attrName>
                                        </p:attrNameLst>
                                      </p:cBhvr>
                                      <p:to>
                                        <p:strVal val="visible"/>
                                      </p:to>
                                    </p:set>
                                    <p:anim calcmode="lin" valueType="num">
                                      <p:cBhvr additive="base">
                                        <p:cTn id="20" dur="500" fill="hold"/>
                                        <p:tgtEl>
                                          <p:spTgt spid="22551"/>
                                        </p:tgtEl>
                                        <p:attrNameLst>
                                          <p:attrName>ppt_x</p:attrName>
                                        </p:attrNameLst>
                                      </p:cBhvr>
                                      <p:tavLst>
                                        <p:tav tm="0">
                                          <p:val>
                                            <p:strVal val="0-#ppt_w/2"/>
                                          </p:val>
                                        </p:tav>
                                        <p:tav tm="100000">
                                          <p:val>
                                            <p:strVal val="#ppt_x"/>
                                          </p:val>
                                        </p:tav>
                                      </p:tavLst>
                                    </p:anim>
                                    <p:anim calcmode="lin" valueType="num">
                                      <p:cBhvr additive="base">
                                        <p:cTn id="21" dur="500" fill="hold"/>
                                        <p:tgtEl>
                                          <p:spTgt spid="225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0" grpId="0" autoUpdateAnimBg="0"/>
      <p:bldP spid="2255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BA69F75-69FC-4D14-B342-A40C606D1B30}"/>
              </a:ext>
            </a:extLst>
          </p:cNvPr>
          <p:cNvSpPr>
            <a:spLocks noGrp="1" noChangeArrowheads="1"/>
          </p:cNvSpPr>
          <p:nvPr>
            <p:ph type="title"/>
          </p:nvPr>
        </p:nvSpPr>
        <p:spPr/>
        <p:txBody>
          <a:bodyPr/>
          <a:lstStyle/>
          <a:p>
            <a:r>
              <a:rPr lang="en-GB" altLang="en-US"/>
              <a:t>Boundary Integral Equations</a:t>
            </a:r>
          </a:p>
        </p:txBody>
      </p:sp>
      <p:sp>
        <p:nvSpPr>
          <p:cNvPr id="2051" name="Rectangle 3">
            <a:extLst>
              <a:ext uri="{FF2B5EF4-FFF2-40B4-BE49-F238E27FC236}">
                <a16:creationId xmlns:a16="http://schemas.microsoft.com/office/drawing/2014/main" id="{23F0FD23-49C2-4ACE-B180-B8585CA3A171}"/>
              </a:ext>
            </a:extLst>
          </p:cNvPr>
          <p:cNvSpPr>
            <a:spLocks noGrp="1" noChangeArrowheads="1"/>
          </p:cNvSpPr>
          <p:nvPr>
            <p:ph type="body" idx="1"/>
          </p:nvPr>
        </p:nvSpPr>
        <p:spPr>
          <a:xfrm>
            <a:off x="685800" y="1676400"/>
            <a:ext cx="7772400" cy="4648200"/>
          </a:xfrm>
        </p:spPr>
        <p:txBody>
          <a:bodyPr/>
          <a:lstStyle/>
          <a:p>
            <a:pPr>
              <a:buClr>
                <a:srgbClr val="99FF99"/>
              </a:buClr>
              <a:buFont typeface="Monotype Sorts" pitchFamily="2" charset="2"/>
              <a:buChar char="4"/>
            </a:pPr>
            <a:r>
              <a:rPr lang="en-GB" altLang="en-US"/>
              <a:t>What are Integral Equations?</a:t>
            </a:r>
          </a:p>
          <a:p>
            <a:pPr>
              <a:buClr>
                <a:srgbClr val="99FF99"/>
              </a:buClr>
              <a:buFont typeface="Monotype Sorts" pitchFamily="2" charset="2"/>
              <a:buChar char="4"/>
            </a:pPr>
            <a:r>
              <a:rPr lang="en-GB" altLang="en-US"/>
              <a:t>Green’s Functions and Integral Equations</a:t>
            </a:r>
          </a:p>
          <a:p>
            <a:pPr>
              <a:buClr>
                <a:srgbClr val="99FF99"/>
              </a:buClr>
              <a:buFont typeface="Monotype Sorts" pitchFamily="2" charset="2"/>
              <a:buChar char="4"/>
            </a:pPr>
            <a:r>
              <a:rPr lang="en-GB" altLang="en-US"/>
              <a:t>Green’s Functions for Laplace </a:t>
            </a:r>
          </a:p>
          <a:p>
            <a:pPr>
              <a:buClr>
                <a:srgbClr val="99FF99"/>
              </a:buClr>
              <a:buFont typeface="Monotype Sorts" pitchFamily="2" charset="2"/>
              <a:buChar char="4"/>
            </a:pPr>
            <a:r>
              <a:rPr lang="en-GB" altLang="en-US"/>
              <a:t>Exterior Dirichlet problem</a:t>
            </a:r>
          </a:p>
          <a:p>
            <a:pPr>
              <a:buClr>
                <a:srgbClr val="99FF99"/>
              </a:buClr>
              <a:buFont typeface="Monotype Sorts" pitchFamily="2" charset="2"/>
              <a:buChar char="4"/>
            </a:pPr>
            <a:r>
              <a:rPr lang="en-GB" altLang="en-US"/>
              <a:t>Discretization Techniques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2051">
                                            <p:txEl>
                                              <p:pRg st="0" end="0"/>
                                            </p:txEl>
                                          </p:spTgt>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2051">
                                            <p:txEl>
                                              <p:pRg st="1" end="1"/>
                                            </p:txEl>
                                          </p:spTgt>
                                        </p:tgtEl>
                                        <p:attrNameLst>
                                          <p:attrName>style.visibility</p:attrName>
                                        </p:attrNameLst>
                                      </p:cBhvr>
                                      <p:to>
                                        <p:strVal val="visible"/>
                                      </p:to>
                                    </p:set>
                                  </p:childTnLst>
                                </p:cTn>
                              </p:par>
                            </p:childTnLst>
                          </p:cTn>
                        </p:par>
                        <p:par>
                          <p:cTn id="10" fill="hold" nodeType="afterGroup">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2051">
                                            <p:txEl>
                                              <p:pRg st="2" end="2"/>
                                            </p:txEl>
                                          </p:spTgt>
                                        </p:tgtEl>
                                        <p:attrNameLst>
                                          <p:attrName>style.visibility</p:attrName>
                                        </p:attrNameLst>
                                      </p:cBhvr>
                                      <p:to>
                                        <p:strVal val="visible"/>
                                      </p:to>
                                    </p:set>
                                  </p:childTnLst>
                                </p:cTn>
                              </p:par>
                            </p:childTnLst>
                          </p:cTn>
                        </p:par>
                        <p:par>
                          <p:cTn id="13" fill="hold" nodeType="afterGroup">
                            <p:stCondLst>
                              <p:cond delay="4500"/>
                            </p:stCondLst>
                            <p:childTnLst>
                              <p:par>
                                <p:cTn id="14" presetID="1" presetClass="entr" presetSubtype="0" fill="hold" grpId="0" nodeType="afterEffect">
                                  <p:stCondLst>
                                    <p:cond delay="1000"/>
                                  </p:stCondLst>
                                  <p:childTnLst>
                                    <p:set>
                                      <p:cBhvr>
                                        <p:cTn id="15" dur="1" fill="hold">
                                          <p:stCondLst>
                                            <p:cond delay="499"/>
                                          </p:stCondLst>
                                        </p:cTn>
                                        <p:tgtEl>
                                          <p:spTgt spid="2051">
                                            <p:txEl>
                                              <p:pRg st="3" end="3"/>
                                            </p:txEl>
                                          </p:spTgt>
                                        </p:tgtEl>
                                        <p:attrNameLst>
                                          <p:attrName>style.visibility</p:attrName>
                                        </p:attrNameLst>
                                      </p:cBhvr>
                                      <p:to>
                                        <p:strVal val="visible"/>
                                      </p:to>
                                    </p:set>
                                  </p:childTnLst>
                                </p:cTn>
                              </p:par>
                            </p:childTnLst>
                          </p:cTn>
                        </p:par>
                        <p:par>
                          <p:cTn id="16" fill="hold" nodeType="afterGroup">
                            <p:stCondLst>
                              <p:cond delay="6000"/>
                            </p:stCondLst>
                            <p:childTnLst>
                              <p:par>
                                <p:cTn id="17" presetID="1" presetClass="entr" presetSubtype="0" fill="hold" grpId="0" nodeType="afterEffect">
                                  <p:stCondLst>
                                    <p:cond delay="1000"/>
                                  </p:stCondLst>
                                  <p:childTnLst>
                                    <p:set>
                                      <p:cBhvr>
                                        <p:cTn id="18" dur="1" fill="hold">
                                          <p:stCondLst>
                                            <p:cond delay="499"/>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9511936-C353-4DE0-BAFB-BBBAD809B718}"/>
              </a:ext>
            </a:extLst>
          </p:cNvPr>
          <p:cNvSpPr>
            <a:spLocks noGrp="1" noChangeArrowheads="1"/>
          </p:cNvSpPr>
          <p:nvPr>
            <p:ph type="title"/>
          </p:nvPr>
        </p:nvSpPr>
        <p:spPr/>
        <p:txBody>
          <a:bodyPr/>
          <a:lstStyle/>
          <a:p>
            <a:r>
              <a:rPr lang="en-GB" altLang="en-US"/>
              <a:t>Another Elementary Equation</a:t>
            </a:r>
          </a:p>
        </p:txBody>
      </p:sp>
      <p:graphicFrame>
        <p:nvGraphicFramePr>
          <p:cNvPr id="57347" name="Object 3">
            <a:extLst>
              <a:ext uri="{FF2B5EF4-FFF2-40B4-BE49-F238E27FC236}">
                <a16:creationId xmlns:a16="http://schemas.microsoft.com/office/drawing/2014/main" id="{160BA675-2D93-4D58-9A3B-C936E00F97E4}"/>
              </a:ext>
            </a:extLst>
          </p:cNvPr>
          <p:cNvGraphicFramePr>
            <a:graphicFrameLocks noChangeAspect="1"/>
          </p:cNvGraphicFramePr>
          <p:nvPr/>
        </p:nvGraphicFramePr>
        <p:xfrm>
          <a:off x="304800" y="2057400"/>
          <a:ext cx="7286625" cy="2209800"/>
        </p:xfrm>
        <a:graphic>
          <a:graphicData uri="http://schemas.openxmlformats.org/presentationml/2006/ole">
            <mc:AlternateContent xmlns:mc="http://schemas.openxmlformats.org/markup-compatibility/2006">
              <mc:Choice xmlns:v="urn:schemas-microsoft-com:vml" Requires="v">
                <p:oleObj name="Equation" r:id="rId2" imgW="2108160" imgH="952200" progId="Equation.DSMT4">
                  <p:embed/>
                </p:oleObj>
              </mc:Choice>
              <mc:Fallback>
                <p:oleObj name="Equation" r:id="rId2" imgW="2108160" imgH="952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72866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8" name="Text Box 4">
            <a:extLst>
              <a:ext uri="{FF2B5EF4-FFF2-40B4-BE49-F238E27FC236}">
                <a16:creationId xmlns:a16="http://schemas.microsoft.com/office/drawing/2014/main" id="{A1525A6E-20A0-4617-A967-F490737985E7}"/>
              </a:ext>
            </a:extLst>
          </p:cNvPr>
          <p:cNvSpPr txBox="1">
            <a:spLocks noChangeArrowheads="1"/>
          </p:cNvSpPr>
          <p:nvPr/>
        </p:nvSpPr>
        <p:spPr bwMode="auto">
          <a:xfrm>
            <a:off x="381000" y="16002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Hence</a:t>
            </a:r>
            <a:endParaRPr lang="en-GB" altLang="en-US" sz="2800">
              <a:solidFill>
                <a:srgbClr val="99FF99"/>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0-#ppt_w/2"/>
                                          </p:val>
                                        </p:tav>
                                        <p:tav tm="100000">
                                          <p:val>
                                            <p:strVal val="#ppt_x"/>
                                          </p:val>
                                        </p:tav>
                                      </p:tavLst>
                                    </p:anim>
                                    <p:anim calcmode="lin" valueType="num">
                                      <p:cBhvr additive="base">
                                        <p:cTn id="8"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7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5DEEAE7-0A87-4106-B013-21D025DF47D1}"/>
              </a:ext>
            </a:extLst>
          </p:cNvPr>
          <p:cNvSpPr>
            <a:spLocks noGrp="1" noChangeArrowheads="1"/>
          </p:cNvSpPr>
          <p:nvPr>
            <p:ph type="title"/>
          </p:nvPr>
        </p:nvSpPr>
        <p:spPr/>
        <p:txBody>
          <a:bodyPr/>
          <a:lstStyle/>
          <a:p>
            <a:r>
              <a:rPr lang="en-GB" altLang="en-US"/>
              <a:t>Another Elementary Equation</a:t>
            </a:r>
          </a:p>
        </p:txBody>
      </p:sp>
      <p:sp>
        <p:nvSpPr>
          <p:cNvPr id="58373" name="Text Box 5">
            <a:extLst>
              <a:ext uri="{FF2B5EF4-FFF2-40B4-BE49-F238E27FC236}">
                <a16:creationId xmlns:a16="http://schemas.microsoft.com/office/drawing/2014/main" id="{9E81C2D9-B4BD-4E1B-82D9-95AAC4671D8A}"/>
              </a:ext>
            </a:extLst>
          </p:cNvPr>
          <p:cNvSpPr txBox="1">
            <a:spLocks noChangeArrowheads="1"/>
          </p:cNvSpPr>
          <p:nvPr/>
        </p:nvSpPr>
        <p:spPr bwMode="auto">
          <a:xfrm>
            <a:off x="381000" y="15240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Therefore</a:t>
            </a:r>
            <a:endParaRPr lang="en-GB" altLang="en-US" sz="2800">
              <a:solidFill>
                <a:srgbClr val="99FF99"/>
              </a:solidFill>
              <a:sym typeface="Symbol" panose="05050102010706020507" pitchFamily="18" charset="2"/>
            </a:endParaRPr>
          </a:p>
        </p:txBody>
      </p:sp>
      <p:graphicFrame>
        <p:nvGraphicFramePr>
          <p:cNvPr id="58374" name="Object 6">
            <a:extLst>
              <a:ext uri="{FF2B5EF4-FFF2-40B4-BE49-F238E27FC236}">
                <a16:creationId xmlns:a16="http://schemas.microsoft.com/office/drawing/2014/main" id="{DD320CC0-B257-4D7E-8198-7F370540E366}"/>
              </a:ext>
            </a:extLst>
          </p:cNvPr>
          <p:cNvGraphicFramePr>
            <a:graphicFrameLocks noChangeAspect="1"/>
          </p:cNvGraphicFramePr>
          <p:nvPr/>
        </p:nvGraphicFramePr>
        <p:xfrm>
          <a:off x="381000" y="1981200"/>
          <a:ext cx="7653338" cy="4602163"/>
        </p:xfrm>
        <a:graphic>
          <a:graphicData uri="http://schemas.openxmlformats.org/presentationml/2006/ole">
            <mc:AlternateContent xmlns:mc="http://schemas.openxmlformats.org/markup-compatibility/2006">
              <mc:Choice xmlns:v="urn:schemas-microsoft-com:vml" Requires="v">
                <p:oleObj name="Equation" r:id="rId2" imgW="2323800" imgH="1892160" progId="Equation.DSMT4">
                  <p:embed/>
                </p:oleObj>
              </mc:Choice>
              <mc:Fallback>
                <p:oleObj name="Equation" r:id="rId2" imgW="2323800" imgH="189216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7653338"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3"/>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nodeType="afterEffect">
                                  <p:stCondLst>
                                    <p:cond delay="1000"/>
                                  </p:stCondLst>
                                  <p:childTnLst>
                                    <p:set>
                                      <p:cBhvr>
                                        <p:cTn id="9" dur="1" fill="hold">
                                          <p:stCondLst>
                                            <p:cond delay="0"/>
                                          </p:stCondLst>
                                        </p:cTn>
                                        <p:tgtEl>
                                          <p:spTgt spid="58374"/>
                                        </p:tgtEl>
                                        <p:attrNameLst>
                                          <p:attrName>style.visibility</p:attrName>
                                        </p:attrNameLst>
                                      </p:cBhvr>
                                      <p:to>
                                        <p:strVal val="visible"/>
                                      </p:to>
                                    </p:set>
                                    <p:anim calcmode="lin" valueType="num">
                                      <p:cBhvr additive="base">
                                        <p:cTn id="10" dur="500" fill="hold"/>
                                        <p:tgtEl>
                                          <p:spTgt spid="58374"/>
                                        </p:tgtEl>
                                        <p:attrNameLst>
                                          <p:attrName>ppt_x</p:attrName>
                                        </p:attrNameLst>
                                      </p:cBhvr>
                                      <p:tavLst>
                                        <p:tav tm="0">
                                          <p:val>
                                            <p:strVal val="0-#ppt_w/2"/>
                                          </p:val>
                                        </p:tav>
                                        <p:tav tm="100000">
                                          <p:val>
                                            <p:strVal val="#ppt_x"/>
                                          </p:val>
                                        </p:tav>
                                      </p:tavLst>
                                    </p:anim>
                                    <p:anim calcmode="lin" valueType="num">
                                      <p:cBhvr additive="base">
                                        <p:cTn id="11"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FD8261-4224-4CF3-ADD7-86E68E220331}"/>
              </a:ext>
            </a:extLst>
          </p:cNvPr>
          <p:cNvSpPr>
            <a:spLocks noGrp="1" noChangeArrowheads="1"/>
          </p:cNvSpPr>
          <p:nvPr>
            <p:ph type="title"/>
          </p:nvPr>
        </p:nvSpPr>
        <p:spPr/>
        <p:txBody>
          <a:bodyPr/>
          <a:lstStyle/>
          <a:p>
            <a:r>
              <a:rPr lang="en-GB" altLang="en-US"/>
              <a:t>Another Elementary Equation</a:t>
            </a:r>
          </a:p>
        </p:txBody>
      </p:sp>
      <p:graphicFrame>
        <p:nvGraphicFramePr>
          <p:cNvPr id="23556" name="Object 4">
            <a:extLst>
              <a:ext uri="{FF2B5EF4-FFF2-40B4-BE49-F238E27FC236}">
                <a16:creationId xmlns:a16="http://schemas.microsoft.com/office/drawing/2014/main" id="{D817E661-2F36-4E2A-976C-A286B60E7F09}"/>
              </a:ext>
            </a:extLst>
          </p:cNvPr>
          <p:cNvGraphicFramePr>
            <a:graphicFrameLocks noChangeAspect="1"/>
          </p:cNvGraphicFramePr>
          <p:nvPr/>
        </p:nvGraphicFramePr>
        <p:xfrm>
          <a:off x="990600" y="1574800"/>
          <a:ext cx="6834188" cy="1016000"/>
        </p:xfrm>
        <a:graphic>
          <a:graphicData uri="http://schemas.openxmlformats.org/presentationml/2006/ole">
            <mc:AlternateContent xmlns:mc="http://schemas.openxmlformats.org/markup-compatibility/2006">
              <mc:Choice xmlns:v="urn:schemas-microsoft-com:vml" Requires="v">
                <p:oleObj name="Equation" r:id="rId2" imgW="6832440" imgH="1015920" progId="Equation.DSMT4">
                  <p:embed/>
                </p:oleObj>
              </mc:Choice>
              <mc:Fallback>
                <p:oleObj name="Equation" r:id="rId2" imgW="6832440" imgH="101592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74800"/>
                        <a:ext cx="683418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7">
            <a:extLst>
              <a:ext uri="{FF2B5EF4-FFF2-40B4-BE49-F238E27FC236}">
                <a16:creationId xmlns:a16="http://schemas.microsoft.com/office/drawing/2014/main" id="{8F314789-CDE2-42D2-A92C-9062B60ADDC3}"/>
              </a:ext>
            </a:extLst>
          </p:cNvPr>
          <p:cNvSpPr txBox="1">
            <a:spLocks noChangeArrowheads="1"/>
          </p:cNvSpPr>
          <p:nvPr/>
        </p:nvSpPr>
        <p:spPr bwMode="auto">
          <a:xfrm>
            <a:off x="2590800" y="2822575"/>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Green’s function for d.e. with b.c.</a:t>
            </a:r>
          </a:p>
        </p:txBody>
      </p:sp>
      <p:sp>
        <p:nvSpPr>
          <p:cNvPr id="23560" name="AutoShape 8">
            <a:extLst>
              <a:ext uri="{FF2B5EF4-FFF2-40B4-BE49-F238E27FC236}">
                <a16:creationId xmlns:a16="http://schemas.microsoft.com/office/drawing/2014/main" id="{F8ED408A-43EF-464D-BF6C-D8AB34AD13EF}"/>
              </a:ext>
            </a:extLst>
          </p:cNvPr>
          <p:cNvSpPr>
            <a:spLocks/>
          </p:cNvSpPr>
          <p:nvPr/>
        </p:nvSpPr>
        <p:spPr bwMode="auto">
          <a:xfrm rot="-5396576">
            <a:off x="5523706" y="1486694"/>
            <a:ext cx="382588" cy="2133600"/>
          </a:xfrm>
          <a:prstGeom prst="leftBrace">
            <a:avLst>
              <a:gd name="adj1" fmla="val 46473"/>
              <a:gd name="adj2" fmla="val 50000"/>
            </a:avLst>
          </a:prstGeom>
          <a:noFill/>
          <a:ln w="9525">
            <a:solidFill>
              <a:srgbClr val="99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buClrTx/>
            </a:pPr>
            <a:endParaRPr lang="en-GB" altLang="en-US">
              <a:solidFill>
                <a:schemeClr val="tx1"/>
              </a:solidFill>
              <a:latin typeface="Times New Roman" panose="02020603050405020304" pitchFamily="18" charset="0"/>
            </a:endParaRPr>
          </a:p>
        </p:txBody>
      </p:sp>
      <p:sp>
        <p:nvSpPr>
          <p:cNvPr id="23561" name="Text Box 9">
            <a:extLst>
              <a:ext uri="{FF2B5EF4-FFF2-40B4-BE49-F238E27FC236}">
                <a16:creationId xmlns:a16="http://schemas.microsoft.com/office/drawing/2014/main" id="{8486C5A7-26F4-44A5-83CE-73DA1386CCDB}"/>
              </a:ext>
            </a:extLst>
          </p:cNvPr>
          <p:cNvSpPr txBox="1">
            <a:spLocks noChangeArrowheads="1"/>
          </p:cNvSpPr>
          <p:nvPr/>
        </p:nvSpPr>
        <p:spPr bwMode="auto">
          <a:xfrm>
            <a:off x="609600" y="42052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What is the Green’s function for</a:t>
            </a:r>
            <a:endParaRPr lang="en-GB" altLang="en-US" sz="2800">
              <a:solidFill>
                <a:srgbClr val="99FF99"/>
              </a:solidFill>
              <a:sym typeface="Symbol" panose="05050102010706020507" pitchFamily="18" charset="2"/>
            </a:endParaRPr>
          </a:p>
        </p:txBody>
      </p:sp>
      <p:graphicFrame>
        <p:nvGraphicFramePr>
          <p:cNvPr id="23562" name="Object 10">
            <a:extLst>
              <a:ext uri="{FF2B5EF4-FFF2-40B4-BE49-F238E27FC236}">
                <a16:creationId xmlns:a16="http://schemas.microsoft.com/office/drawing/2014/main" id="{8511637A-15C6-4540-9AFD-B2106475A1E6}"/>
              </a:ext>
            </a:extLst>
          </p:cNvPr>
          <p:cNvGraphicFramePr>
            <a:graphicFrameLocks noChangeAspect="1"/>
          </p:cNvGraphicFramePr>
          <p:nvPr/>
        </p:nvGraphicFramePr>
        <p:xfrm>
          <a:off x="5880100" y="4035425"/>
          <a:ext cx="1587500" cy="876300"/>
        </p:xfrm>
        <a:graphic>
          <a:graphicData uri="http://schemas.openxmlformats.org/presentationml/2006/ole">
            <mc:AlternateContent xmlns:mc="http://schemas.openxmlformats.org/markup-compatibility/2006">
              <mc:Choice xmlns:v="urn:schemas-microsoft-com:vml" Requires="v">
                <p:oleObj name="Equation" r:id="rId4" imgW="1587240" imgH="876240" progId="Equation.3">
                  <p:embed/>
                </p:oleObj>
              </mc:Choice>
              <mc:Fallback>
                <p:oleObj name="Equation" r:id="rId4" imgW="1587240" imgH="8762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0100" y="4035425"/>
                        <a:ext cx="15875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 name="Object 11">
            <a:extLst>
              <a:ext uri="{FF2B5EF4-FFF2-40B4-BE49-F238E27FC236}">
                <a16:creationId xmlns:a16="http://schemas.microsoft.com/office/drawing/2014/main" id="{7C322636-6B78-440C-8E91-0FAF36F7BF5E}"/>
              </a:ext>
            </a:extLst>
          </p:cNvPr>
          <p:cNvGraphicFramePr>
            <a:graphicFrameLocks noChangeAspect="1"/>
          </p:cNvGraphicFramePr>
          <p:nvPr/>
        </p:nvGraphicFramePr>
        <p:xfrm>
          <a:off x="4038600" y="5132388"/>
          <a:ext cx="1371600" cy="430212"/>
        </p:xfrm>
        <a:graphic>
          <a:graphicData uri="http://schemas.openxmlformats.org/presentationml/2006/ole">
            <mc:AlternateContent xmlns:mc="http://schemas.openxmlformats.org/markup-compatibility/2006">
              <mc:Choice xmlns:v="urn:schemas-microsoft-com:vml" Requires="v">
                <p:oleObj name="Equation" r:id="rId6" imgW="1371600" imgH="431640" progId="Equation.3">
                  <p:embed/>
                </p:oleObj>
              </mc:Choice>
              <mc:Fallback>
                <p:oleObj name="Equation" r:id="rId6" imgW="1371600" imgH="43164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132388"/>
                        <a:ext cx="13716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4" name="Text Box 12">
            <a:extLst>
              <a:ext uri="{FF2B5EF4-FFF2-40B4-BE49-F238E27FC236}">
                <a16:creationId xmlns:a16="http://schemas.microsoft.com/office/drawing/2014/main" id="{D3238FF1-6D9A-45DB-95DD-6F6795A3DA88}"/>
              </a:ext>
            </a:extLst>
          </p:cNvPr>
          <p:cNvSpPr txBox="1">
            <a:spLocks noChangeArrowheads="1"/>
          </p:cNvSpPr>
          <p:nvPr/>
        </p:nvSpPr>
        <p:spPr bwMode="auto">
          <a:xfrm>
            <a:off x="3200400" y="5653088"/>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and                 ?</a:t>
            </a:r>
            <a:endParaRPr lang="en-GB" altLang="en-US" sz="2800">
              <a:solidFill>
                <a:srgbClr val="99FF99"/>
              </a:solidFill>
              <a:sym typeface="Symbol" panose="05050102010706020507" pitchFamily="18" charset="2"/>
            </a:endParaRPr>
          </a:p>
        </p:txBody>
      </p:sp>
      <p:graphicFrame>
        <p:nvGraphicFramePr>
          <p:cNvPr id="23565" name="Object 13">
            <a:extLst>
              <a:ext uri="{FF2B5EF4-FFF2-40B4-BE49-F238E27FC236}">
                <a16:creationId xmlns:a16="http://schemas.microsoft.com/office/drawing/2014/main" id="{B1E257A2-D2E1-4886-A1EC-DF609D180C3D}"/>
              </a:ext>
            </a:extLst>
          </p:cNvPr>
          <p:cNvGraphicFramePr>
            <a:graphicFrameLocks noChangeAspect="1"/>
          </p:cNvGraphicFramePr>
          <p:nvPr/>
        </p:nvGraphicFramePr>
        <p:xfrm>
          <a:off x="4133850" y="5746750"/>
          <a:ext cx="1333500" cy="419100"/>
        </p:xfrm>
        <a:graphic>
          <a:graphicData uri="http://schemas.openxmlformats.org/presentationml/2006/ole">
            <mc:AlternateContent xmlns:mc="http://schemas.openxmlformats.org/markup-compatibility/2006">
              <mc:Choice xmlns:v="urn:schemas-microsoft-com:vml" Requires="v">
                <p:oleObj name="Equation" r:id="rId8" imgW="1333440" imgH="419040" progId="Equation.3">
                  <p:embed/>
                </p:oleObj>
              </mc:Choice>
              <mc:Fallback>
                <p:oleObj name="Equation" r:id="rId8" imgW="1333440" imgH="41904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3850" y="5746750"/>
                        <a:ext cx="13335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6" name="Text Box 14">
            <a:extLst>
              <a:ext uri="{FF2B5EF4-FFF2-40B4-BE49-F238E27FC236}">
                <a16:creationId xmlns:a16="http://schemas.microsoft.com/office/drawing/2014/main" id="{A542A164-F6BC-4867-9F56-F33E9DFD65F9}"/>
              </a:ext>
            </a:extLst>
          </p:cNvPr>
          <p:cNvSpPr txBox="1">
            <a:spLocks noChangeArrowheads="1"/>
          </p:cNvSpPr>
          <p:nvPr/>
        </p:nvSpPr>
        <p:spPr bwMode="auto">
          <a:xfrm>
            <a:off x="2286000" y="5043488"/>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subject to</a:t>
            </a:r>
            <a:endParaRPr lang="en-GB" altLang="en-US" sz="2800">
              <a:solidFill>
                <a:srgbClr val="99FF99"/>
              </a:solidFill>
              <a:sym typeface="Symbol" panose="05050102010706020507" pitchFamily="18" charset="2"/>
            </a:endParaRPr>
          </a:p>
        </p:txBody>
      </p:sp>
      <p:sp>
        <p:nvSpPr>
          <p:cNvPr id="23568" name="Text Box 16">
            <a:extLst>
              <a:ext uri="{FF2B5EF4-FFF2-40B4-BE49-F238E27FC236}">
                <a16:creationId xmlns:a16="http://schemas.microsoft.com/office/drawing/2014/main" id="{1801AB67-92B0-47CE-90EE-63698C8A6C94}"/>
              </a:ext>
            </a:extLst>
          </p:cNvPr>
          <p:cNvSpPr txBox="1">
            <a:spLocks noChangeArrowheads="1"/>
          </p:cNvSpPr>
          <p:nvPr/>
        </p:nvSpPr>
        <p:spPr bwMode="auto">
          <a:xfrm>
            <a:off x="609600" y="35052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i="1" u="sng">
                <a:solidFill>
                  <a:srgbClr val="FF5050"/>
                </a:solidFill>
              </a:rPr>
              <a:t>Problem #1</a:t>
            </a:r>
            <a:endParaRPr lang="en-GB" altLang="en-US" sz="2800">
              <a:solidFill>
                <a:srgbClr val="99FF99"/>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0-#ppt_w/2"/>
                                          </p:val>
                                        </p:tav>
                                        <p:tav tm="100000">
                                          <p:val>
                                            <p:strVal val="#ppt_x"/>
                                          </p:val>
                                        </p:tav>
                                      </p:tavLst>
                                    </p:anim>
                                    <p:anim calcmode="lin" valueType="num">
                                      <p:cBhvr additive="base">
                                        <p:cTn id="8"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560"/>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235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3568"/>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23561"/>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499"/>
                                          </p:stCondLst>
                                        </p:cTn>
                                        <p:tgtEl>
                                          <p:spTgt spid="23562"/>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23566"/>
                                        </p:tgtEl>
                                        <p:attrNameLst>
                                          <p:attrName>style.visibility</p:attrName>
                                        </p:attrNameLst>
                                      </p:cBhvr>
                                      <p:to>
                                        <p:strVal val="visible"/>
                                      </p:to>
                                    </p:set>
                                  </p:childTnLst>
                                </p:cTn>
                              </p:par>
                            </p:childTnLst>
                          </p:cTn>
                        </p:par>
                        <p:par>
                          <p:cTn id="29" fill="hold" nodeType="afterGroup">
                            <p:stCondLst>
                              <p:cond delay="2000"/>
                            </p:stCondLst>
                            <p:childTnLst>
                              <p:par>
                                <p:cTn id="30" presetID="1" presetClass="entr" presetSubtype="0" fill="hold" nodeType="afterEffect">
                                  <p:stCondLst>
                                    <p:cond delay="0"/>
                                  </p:stCondLst>
                                  <p:childTnLst>
                                    <p:set>
                                      <p:cBhvr>
                                        <p:cTn id="31" dur="1" fill="hold">
                                          <p:stCondLst>
                                            <p:cond delay="499"/>
                                          </p:stCondLst>
                                        </p:cTn>
                                        <p:tgtEl>
                                          <p:spTgt spid="23563"/>
                                        </p:tgtEl>
                                        <p:attrNameLst>
                                          <p:attrName>style.visibility</p:attrName>
                                        </p:attrNameLst>
                                      </p:cBhvr>
                                      <p:to>
                                        <p:strVal val="visible"/>
                                      </p:to>
                                    </p:set>
                                  </p:childTnLst>
                                </p:cTn>
                              </p:par>
                            </p:childTnLst>
                          </p:cTn>
                        </p:par>
                        <p:par>
                          <p:cTn id="32" fill="hold" nodeType="afterGroup">
                            <p:stCondLst>
                              <p:cond delay="2500"/>
                            </p:stCondLst>
                            <p:childTnLst>
                              <p:par>
                                <p:cTn id="33" presetID="1" presetClass="entr" presetSubtype="0" fill="hold" grpId="0" nodeType="afterEffect">
                                  <p:stCondLst>
                                    <p:cond delay="0"/>
                                  </p:stCondLst>
                                  <p:childTnLst>
                                    <p:set>
                                      <p:cBhvr>
                                        <p:cTn id="34" dur="1" fill="hold">
                                          <p:stCondLst>
                                            <p:cond delay="499"/>
                                          </p:stCondLst>
                                        </p:cTn>
                                        <p:tgtEl>
                                          <p:spTgt spid="23564"/>
                                        </p:tgtEl>
                                        <p:attrNameLst>
                                          <p:attrName>style.visibility</p:attrName>
                                        </p:attrNameLst>
                                      </p:cBhvr>
                                      <p:to>
                                        <p:strVal val="visible"/>
                                      </p:to>
                                    </p:set>
                                  </p:childTnLst>
                                </p:cTn>
                              </p:par>
                            </p:childTnLst>
                          </p:cTn>
                        </p:par>
                        <p:par>
                          <p:cTn id="35" fill="hold" nodeType="afterGroup">
                            <p:stCondLst>
                              <p:cond delay="3000"/>
                            </p:stCondLst>
                            <p:childTnLst>
                              <p:par>
                                <p:cTn id="36" presetID="1" presetClass="entr" presetSubtype="0" fill="hold" nodeType="afterEffect">
                                  <p:stCondLst>
                                    <p:cond delay="0"/>
                                  </p:stCondLst>
                                  <p:childTnLst>
                                    <p:set>
                                      <p:cBhvr>
                                        <p:cTn id="37" dur="1" fill="hold">
                                          <p:stCondLst>
                                            <p:cond delay="499"/>
                                          </p:stCondLst>
                                        </p:cTn>
                                        <p:tgtEl>
                                          <p:spTgt spid="23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60" grpId="0" animBg="1" autoUpdateAnimBg="0"/>
      <p:bldP spid="23561" grpId="0" autoUpdateAnimBg="0"/>
      <p:bldP spid="23564" grpId="0" autoUpdateAnimBg="0"/>
      <p:bldP spid="23566" grpId="0" autoUpdateAnimBg="0"/>
      <p:bldP spid="2356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86A0105-6311-4EE2-ACDB-6D3137554162}"/>
              </a:ext>
            </a:extLst>
          </p:cNvPr>
          <p:cNvSpPr>
            <a:spLocks noGrp="1" noChangeArrowheads="1"/>
          </p:cNvSpPr>
          <p:nvPr>
            <p:ph type="title"/>
          </p:nvPr>
        </p:nvSpPr>
        <p:spPr/>
        <p:txBody>
          <a:bodyPr/>
          <a:lstStyle/>
          <a:p>
            <a:r>
              <a:rPr lang="en-GB" altLang="en-US"/>
              <a:t>Taut String with Load Revisited</a:t>
            </a:r>
          </a:p>
        </p:txBody>
      </p:sp>
      <p:graphicFrame>
        <p:nvGraphicFramePr>
          <p:cNvPr id="18436" name="Object 4">
            <a:extLst>
              <a:ext uri="{FF2B5EF4-FFF2-40B4-BE49-F238E27FC236}">
                <a16:creationId xmlns:a16="http://schemas.microsoft.com/office/drawing/2014/main" id="{A3577BB9-30FA-48A0-8C0C-0A13417FEF5A}"/>
              </a:ext>
            </a:extLst>
          </p:cNvPr>
          <p:cNvGraphicFramePr>
            <a:graphicFrameLocks noChangeAspect="1"/>
          </p:cNvGraphicFramePr>
          <p:nvPr/>
        </p:nvGraphicFramePr>
        <p:xfrm>
          <a:off x="3035300" y="1409700"/>
          <a:ext cx="2527300" cy="952500"/>
        </p:xfrm>
        <a:graphic>
          <a:graphicData uri="http://schemas.openxmlformats.org/presentationml/2006/ole">
            <mc:AlternateContent xmlns:mc="http://schemas.openxmlformats.org/markup-compatibility/2006">
              <mc:Choice xmlns:v="urn:schemas-microsoft-com:vml" Requires="v">
                <p:oleObj name="Equation" r:id="rId2" imgW="2527200" imgH="952200" progId="Equation.3">
                  <p:embed/>
                </p:oleObj>
              </mc:Choice>
              <mc:Fallback>
                <p:oleObj name="Equation" r:id="rId2" imgW="2527200" imgH="9522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1409700"/>
                        <a:ext cx="25273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Text Box 5">
            <a:extLst>
              <a:ext uri="{FF2B5EF4-FFF2-40B4-BE49-F238E27FC236}">
                <a16:creationId xmlns:a16="http://schemas.microsoft.com/office/drawing/2014/main" id="{6DDC8402-882D-4736-BB41-DB88E5B01CE8}"/>
              </a:ext>
            </a:extLst>
          </p:cNvPr>
          <p:cNvSpPr txBox="1">
            <a:spLocks noChangeArrowheads="1"/>
          </p:cNvSpPr>
          <p:nvPr/>
        </p:nvSpPr>
        <p:spPr bwMode="auto">
          <a:xfrm>
            <a:off x="533400" y="1600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Now, back to                                or                        . </a:t>
            </a:r>
            <a:endParaRPr lang="en-GB" altLang="en-US" sz="2800">
              <a:solidFill>
                <a:srgbClr val="99FF99"/>
              </a:solidFill>
              <a:sym typeface="Symbol" panose="05050102010706020507" pitchFamily="18" charset="2"/>
            </a:endParaRPr>
          </a:p>
        </p:txBody>
      </p:sp>
      <p:graphicFrame>
        <p:nvGraphicFramePr>
          <p:cNvPr id="18438" name="Object 6">
            <a:extLst>
              <a:ext uri="{FF2B5EF4-FFF2-40B4-BE49-F238E27FC236}">
                <a16:creationId xmlns:a16="http://schemas.microsoft.com/office/drawing/2014/main" id="{10A8C7FD-8944-4EB8-ABBB-88BA2EA133FA}"/>
              </a:ext>
            </a:extLst>
          </p:cNvPr>
          <p:cNvGraphicFramePr>
            <a:graphicFrameLocks noChangeAspect="1"/>
          </p:cNvGraphicFramePr>
          <p:nvPr/>
        </p:nvGraphicFramePr>
        <p:xfrm>
          <a:off x="6477000" y="1409700"/>
          <a:ext cx="1981200" cy="952500"/>
        </p:xfrm>
        <a:graphic>
          <a:graphicData uri="http://schemas.openxmlformats.org/presentationml/2006/ole">
            <mc:AlternateContent xmlns:mc="http://schemas.openxmlformats.org/markup-compatibility/2006">
              <mc:Choice xmlns:v="urn:schemas-microsoft-com:vml" Requires="v">
                <p:oleObj name="Equation" r:id="rId4" imgW="1981080" imgH="952200" progId="Equation.3">
                  <p:embed/>
                </p:oleObj>
              </mc:Choice>
              <mc:Fallback>
                <p:oleObj name="Equation" r:id="rId4" imgW="1981080" imgH="952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409700"/>
                        <a:ext cx="1981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Text Box 7">
            <a:extLst>
              <a:ext uri="{FF2B5EF4-FFF2-40B4-BE49-F238E27FC236}">
                <a16:creationId xmlns:a16="http://schemas.microsoft.com/office/drawing/2014/main" id="{94D20114-D32B-4B71-AF92-42D47D2EE4DE}"/>
              </a:ext>
            </a:extLst>
          </p:cNvPr>
          <p:cNvSpPr txBox="1">
            <a:spLocks noChangeArrowheads="1"/>
          </p:cNvSpPr>
          <p:nvPr/>
        </p:nvSpPr>
        <p:spPr bwMode="auto">
          <a:xfrm>
            <a:off x="533400" y="23622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Integrating twice gives </a:t>
            </a:r>
            <a:endParaRPr lang="en-GB" altLang="en-US" sz="2800">
              <a:solidFill>
                <a:srgbClr val="99FF99"/>
              </a:solidFill>
              <a:sym typeface="Symbol" panose="05050102010706020507" pitchFamily="18" charset="2"/>
            </a:endParaRPr>
          </a:p>
        </p:txBody>
      </p:sp>
      <p:graphicFrame>
        <p:nvGraphicFramePr>
          <p:cNvPr id="18440" name="Object 8">
            <a:extLst>
              <a:ext uri="{FF2B5EF4-FFF2-40B4-BE49-F238E27FC236}">
                <a16:creationId xmlns:a16="http://schemas.microsoft.com/office/drawing/2014/main" id="{5B96734A-E2E8-4ABF-A3AB-2795F11D4B60}"/>
              </a:ext>
            </a:extLst>
          </p:cNvPr>
          <p:cNvGraphicFramePr>
            <a:graphicFrameLocks noChangeAspect="1"/>
          </p:cNvGraphicFramePr>
          <p:nvPr/>
        </p:nvGraphicFramePr>
        <p:xfrm>
          <a:off x="1454150" y="2895600"/>
          <a:ext cx="6237288" cy="1117600"/>
        </p:xfrm>
        <a:graphic>
          <a:graphicData uri="http://schemas.openxmlformats.org/presentationml/2006/ole">
            <mc:AlternateContent xmlns:mc="http://schemas.openxmlformats.org/markup-compatibility/2006">
              <mc:Choice xmlns:v="urn:schemas-microsoft-com:vml" Requires="v">
                <p:oleObj name="Equation" r:id="rId6" imgW="6235560" imgH="1117440" progId="Equation.3">
                  <p:embed/>
                </p:oleObj>
              </mc:Choice>
              <mc:Fallback>
                <p:oleObj name="Equation" r:id="rId6" imgW="6235560" imgH="11174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4150" y="2895600"/>
                        <a:ext cx="62372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 name="Text Box 9">
            <a:extLst>
              <a:ext uri="{FF2B5EF4-FFF2-40B4-BE49-F238E27FC236}">
                <a16:creationId xmlns:a16="http://schemas.microsoft.com/office/drawing/2014/main" id="{F6FA9CAD-60A8-4243-94FC-7409ACBABAEF}"/>
              </a:ext>
            </a:extLst>
          </p:cNvPr>
          <p:cNvSpPr txBox="1">
            <a:spLocks noChangeArrowheads="1"/>
          </p:cNvSpPr>
          <p:nvPr/>
        </p:nvSpPr>
        <p:spPr bwMode="auto">
          <a:xfrm>
            <a:off x="533400" y="39624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Applying the boundary conditions gives </a:t>
            </a:r>
            <a:endParaRPr lang="en-GB" altLang="en-US" sz="2800">
              <a:solidFill>
                <a:srgbClr val="99FF99"/>
              </a:solidFill>
              <a:sym typeface="Symbol" panose="05050102010706020507" pitchFamily="18" charset="2"/>
            </a:endParaRPr>
          </a:p>
        </p:txBody>
      </p:sp>
      <p:graphicFrame>
        <p:nvGraphicFramePr>
          <p:cNvPr id="18442" name="Object 10">
            <a:extLst>
              <a:ext uri="{FF2B5EF4-FFF2-40B4-BE49-F238E27FC236}">
                <a16:creationId xmlns:a16="http://schemas.microsoft.com/office/drawing/2014/main" id="{93960001-852E-4A5A-AA37-4C3798630883}"/>
              </a:ext>
            </a:extLst>
          </p:cNvPr>
          <p:cNvGraphicFramePr>
            <a:graphicFrameLocks noChangeAspect="1"/>
          </p:cNvGraphicFramePr>
          <p:nvPr/>
        </p:nvGraphicFramePr>
        <p:xfrm>
          <a:off x="1390650" y="4521200"/>
          <a:ext cx="6364288" cy="1117600"/>
        </p:xfrm>
        <a:graphic>
          <a:graphicData uri="http://schemas.openxmlformats.org/presentationml/2006/ole">
            <mc:AlternateContent xmlns:mc="http://schemas.openxmlformats.org/markup-compatibility/2006">
              <mc:Choice xmlns:v="urn:schemas-microsoft-com:vml" Requires="v">
                <p:oleObj name="Equation" r:id="rId8" imgW="6362640" imgH="1117440" progId="Equation.3">
                  <p:embed/>
                </p:oleObj>
              </mc:Choice>
              <mc:Fallback>
                <p:oleObj name="Equation" r:id="rId8" imgW="6362640" imgH="11174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0650" y="4521200"/>
                        <a:ext cx="63642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3" name="Text Box 11">
            <a:extLst>
              <a:ext uri="{FF2B5EF4-FFF2-40B4-BE49-F238E27FC236}">
                <a16:creationId xmlns:a16="http://schemas.microsoft.com/office/drawing/2014/main" id="{86290FA6-898A-4B55-A60B-4F4D1EE9C703}"/>
              </a:ext>
            </a:extLst>
          </p:cNvPr>
          <p:cNvSpPr txBox="1">
            <a:spLocks noChangeArrowheads="1"/>
          </p:cNvSpPr>
          <p:nvPr/>
        </p:nvSpPr>
        <p:spPr bwMode="auto">
          <a:xfrm>
            <a:off x="1905000" y="5791200"/>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t>Green’s function for d.e. with b.c.</a:t>
            </a:r>
          </a:p>
        </p:txBody>
      </p:sp>
      <p:sp>
        <p:nvSpPr>
          <p:cNvPr id="18444" name="AutoShape 12">
            <a:extLst>
              <a:ext uri="{FF2B5EF4-FFF2-40B4-BE49-F238E27FC236}">
                <a16:creationId xmlns:a16="http://schemas.microsoft.com/office/drawing/2014/main" id="{123C4E57-D49B-40FD-90FF-B3C21B2B591A}"/>
              </a:ext>
            </a:extLst>
          </p:cNvPr>
          <p:cNvSpPr>
            <a:spLocks/>
          </p:cNvSpPr>
          <p:nvPr/>
        </p:nvSpPr>
        <p:spPr bwMode="auto">
          <a:xfrm rot="-5396576">
            <a:off x="4457700" y="3695700"/>
            <a:ext cx="304800" cy="3886200"/>
          </a:xfrm>
          <a:prstGeom prst="leftBrace">
            <a:avLst>
              <a:gd name="adj1" fmla="val 106250"/>
              <a:gd name="adj2" fmla="val 50000"/>
            </a:avLst>
          </a:prstGeom>
          <a:noFill/>
          <a:ln w="952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Bef>
                <a:spcPct val="0"/>
              </a:spcBef>
              <a:buClrTx/>
            </a:pPr>
            <a:endParaRPr lang="en-GB" altLang="en-US">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43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8436"/>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843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439"/>
                                        </p:tgtEl>
                                        <p:attrNameLst>
                                          <p:attrName>style.visibility</p:attrName>
                                        </p:attrNameLst>
                                      </p:cBhvr>
                                      <p:to>
                                        <p:strVal val="visible"/>
                                      </p:to>
                                    </p:set>
                                  </p:childTnLst>
                                </p:cTn>
                              </p:par>
                            </p:childTnLst>
                          </p:cTn>
                        </p:par>
                        <p:par>
                          <p:cTn id="17" fill="hold" nodeType="afterGroup">
                            <p:stCondLst>
                              <p:cond delay="500"/>
                            </p:stCondLst>
                            <p:childTnLst>
                              <p:par>
                                <p:cTn id="18" presetID="2" presetClass="entr" presetSubtype="8" fill="hold" nodeType="afterEffect">
                                  <p:stCondLst>
                                    <p:cond delay="1000"/>
                                  </p:stCondLst>
                                  <p:childTnLst>
                                    <p:set>
                                      <p:cBhvr>
                                        <p:cTn id="19" dur="1" fill="hold">
                                          <p:stCondLst>
                                            <p:cond delay="0"/>
                                          </p:stCondLst>
                                        </p:cTn>
                                        <p:tgtEl>
                                          <p:spTgt spid="18440"/>
                                        </p:tgtEl>
                                        <p:attrNameLst>
                                          <p:attrName>style.visibility</p:attrName>
                                        </p:attrNameLst>
                                      </p:cBhvr>
                                      <p:to>
                                        <p:strVal val="visible"/>
                                      </p:to>
                                    </p:set>
                                    <p:anim calcmode="lin" valueType="num">
                                      <p:cBhvr additive="base">
                                        <p:cTn id="20" dur="500" fill="hold"/>
                                        <p:tgtEl>
                                          <p:spTgt spid="18440"/>
                                        </p:tgtEl>
                                        <p:attrNameLst>
                                          <p:attrName>ppt_x</p:attrName>
                                        </p:attrNameLst>
                                      </p:cBhvr>
                                      <p:tavLst>
                                        <p:tav tm="0">
                                          <p:val>
                                            <p:strVal val="0-#ppt_w/2"/>
                                          </p:val>
                                        </p:tav>
                                        <p:tav tm="100000">
                                          <p:val>
                                            <p:strVal val="#ppt_x"/>
                                          </p:val>
                                        </p:tav>
                                      </p:tavLst>
                                    </p:anim>
                                    <p:anim calcmode="lin" valueType="num">
                                      <p:cBhvr additive="base">
                                        <p:cTn id="21"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8441"/>
                                        </p:tgtEl>
                                        <p:attrNameLst>
                                          <p:attrName>style.visibility</p:attrName>
                                        </p:attrNameLst>
                                      </p:cBhvr>
                                      <p:to>
                                        <p:strVal val="visible"/>
                                      </p:to>
                                    </p:set>
                                  </p:childTnLst>
                                </p:cTn>
                              </p:par>
                            </p:childTnLst>
                          </p:cTn>
                        </p:par>
                        <p:par>
                          <p:cTn id="26" fill="hold" nodeType="afterGroup">
                            <p:stCondLst>
                              <p:cond delay="500"/>
                            </p:stCondLst>
                            <p:childTnLst>
                              <p:par>
                                <p:cTn id="27" presetID="2" presetClass="entr" presetSubtype="8" fill="hold" nodeType="afterEffect">
                                  <p:stCondLst>
                                    <p:cond delay="1000"/>
                                  </p:stCondLst>
                                  <p:childTnLst>
                                    <p:set>
                                      <p:cBhvr>
                                        <p:cTn id="28" dur="1" fill="hold">
                                          <p:stCondLst>
                                            <p:cond delay="0"/>
                                          </p:stCondLst>
                                        </p:cTn>
                                        <p:tgtEl>
                                          <p:spTgt spid="18442"/>
                                        </p:tgtEl>
                                        <p:attrNameLst>
                                          <p:attrName>style.visibility</p:attrName>
                                        </p:attrNameLst>
                                      </p:cBhvr>
                                      <p:to>
                                        <p:strVal val="visible"/>
                                      </p:to>
                                    </p:set>
                                    <p:anim calcmode="lin" valueType="num">
                                      <p:cBhvr additive="base">
                                        <p:cTn id="29" dur="500" fill="hold"/>
                                        <p:tgtEl>
                                          <p:spTgt spid="18442"/>
                                        </p:tgtEl>
                                        <p:attrNameLst>
                                          <p:attrName>ppt_x</p:attrName>
                                        </p:attrNameLst>
                                      </p:cBhvr>
                                      <p:tavLst>
                                        <p:tav tm="0">
                                          <p:val>
                                            <p:strVal val="0-#ppt_w/2"/>
                                          </p:val>
                                        </p:tav>
                                        <p:tav tm="100000">
                                          <p:val>
                                            <p:strVal val="#ppt_x"/>
                                          </p:val>
                                        </p:tav>
                                      </p:tavLst>
                                    </p:anim>
                                    <p:anim calcmode="lin" valueType="num">
                                      <p:cBhvr additive="base">
                                        <p:cTn id="30" dur="500" fill="hold"/>
                                        <p:tgtEl>
                                          <p:spTgt spid="18442"/>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2000"/>
                            </p:stCondLst>
                            <p:childTnLst>
                              <p:par>
                                <p:cTn id="32" presetID="1" presetClass="entr" presetSubtype="0" fill="hold" grpId="0" nodeType="afterEffect">
                                  <p:stCondLst>
                                    <p:cond delay="1000"/>
                                  </p:stCondLst>
                                  <p:childTnLst>
                                    <p:set>
                                      <p:cBhvr>
                                        <p:cTn id="33" dur="1" fill="hold">
                                          <p:stCondLst>
                                            <p:cond delay="499"/>
                                          </p:stCondLst>
                                        </p:cTn>
                                        <p:tgtEl>
                                          <p:spTgt spid="18444"/>
                                        </p:tgtEl>
                                        <p:attrNameLst>
                                          <p:attrName>style.visibility</p:attrName>
                                        </p:attrNameLst>
                                      </p:cBhvr>
                                      <p:to>
                                        <p:strVal val="visible"/>
                                      </p:to>
                                    </p:set>
                                  </p:childTnLst>
                                </p:cTn>
                              </p:par>
                            </p:childTnLst>
                          </p:cTn>
                        </p:par>
                        <p:par>
                          <p:cTn id="34" fill="hold" nodeType="afterGroup">
                            <p:stCondLst>
                              <p:cond delay="3500"/>
                            </p:stCondLst>
                            <p:childTnLst>
                              <p:par>
                                <p:cTn id="35" presetID="1" presetClass="entr" presetSubtype="0" fill="hold" grpId="0" nodeType="afterEffect">
                                  <p:stCondLst>
                                    <p:cond delay="0"/>
                                  </p:stCondLst>
                                  <p:childTnLst>
                                    <p:set>
                                      <p:cBhvr>
                                        <p:cTn id="36" dur="1" fill="hold">
                                          <p:stCondLst>
                                            <p:cond delay="499"/>
                                          </p:stCondLst>
                                        </p:cTn>
                                        <p:tgtEl>
                                          <p:spTgt spid="18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utoUpdateAnimBg="0"/>
      <p:bldP spid="18439" grpId="0" autoUpdateAnimBg="0"/>
      <p:bldP spid="18441" grpId="0" autoUpdateAnimBg="0"/>
      <p:bldP spid="18443" grpId="0" autoUpdateAnimBg="0"/>
      <p:bldP spid="1844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5307145-53F3-48C0-BE7C-5674842E59CB}"/>
              </a:ext>
            </a:extLst>
          </p:cNvPr>
          <p:cNvSpPr>
            <a:spLocks noGrp="1" noChangeArrowheads="1"/>
          </p:cNvSpPr>
          <p:nvPr>
            <p:ph type="title"/>
          </p:nvPr>
        </p:nvSpPr>
        <p:spPr/>
        <p:txBody>
          <a:bodyPr/>
          <a:lstStyle/>
          <a:p>
            <a:r>
              <a:rPr lang="en-GB" altLang="en-US"/>
              <a:t>Taut String with Load Revisited</a:t>
            </a:r>
          </a:p>
        </p:txBody>
      </p:sp>
      <p:sp>
        <p:nvSpPr>
          <p:cNvPr id="19460" name="Text Box 4">
            <a:extLst>
              <a:ext uri="{FF2B5EF4-FFF2-40B4-BE49-F238E27FC236}">
                <a16:creationId xmlns:a16="http://schemas.microsoft.com/office/drawing/2014/main" id="{39778C36-BE77-4315-AFB4-75BC3DC3CD75}"/>
              </a:ext>
            </a:extLst>
          </p:cNvPr>
          <p:cNvSpPr txBox="1">
            <a:spLocks noChangeArrowheads="1"/>
          </p:cNvSpPr>
          <p:nvPr/>
        </p:nvSpPr>
        <p:spPr bwMode="auto">
          <a:xfrm>
            <a:off x="533400" y="14620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Does the Green’s function </a:t>
            </a:r>
            <a:endParaRPr lang="en-GB" altLang="en-US" sz="2800">
              <a:solidFill>
                <a:srgbClr val="99FF99"/>
              </a:solidFill>
              <a:sym typeface="Symbol" panose="05050102010706020507" pitchFamily="18" charset="2"/>
            </a:endParaRPr>
          </a:p>
        </p:txBody>
      </p:sp>
      <p:graphicFrame>
        <p:nvGraphicFramePr>
          <p:cNvPr id="19461" name="Object 5">
            <a:extLst>
              <a:ext uri="{FF2B5EF4-FFF2-40B4-BE49-F238E27FC236}">
                <a16:creationId xmlns:a16="http://schemas.microsoft.com/office/drawing/2014/main" id="{D52B034A-7B28-41CA-8512-D1107890CB00}"/>
              </a:ext>
            </a:extLst>
          </p:cNvPr>
          <p:cNvGraphicFramePr>
            <a:graphicFrameLocks noChangeAspect="1"/>
          </p:cNvGraphicFramePr>
          <p:nvPr/>
        </p:nvGraphicFramePr>
        <p:xfrm>
          <a:off x="1892300" y="2057400"/>
          <a:ext cx="5360988" cy="838200"/>
        </p:xfrm>
        <a:graphic>
          <a:graphicData uri="http://schemas.openxmlformats.org/presentationml/2006/ole">
            <mc:AlternateContent xmlns:mc="http://schemas.openxmlformats.org/markup-compatibility/2006">
              <mc:Choice xmlns:v="urn:schemas-microsoft-com:vml" Requires="v">
                <p:oleObj name="Equation" r:id="rId2" imgW="5359320" imgH="838080" progId="Equation.3">
                  <p:embed/>
                </p:oleObj>
              </mc:Choice>
              <mc:Fallback>
                <p:oleObj name="Equation" r:id="rId2" imgW="5359320" imgH="83808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0" y="2057400"/>
                        <a:ext cx="53609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7">
            <a:extLst>
              <a:ext uri="{FF2B5EF4-FFF2-40B4-BE49-F238E27FC236}">
                <a16:creationId xmlns:a16="http://schemas.microsoft.com/office/drawing/2014/main" id="{A5DF81E6-64C4-4900-A10F-5815D5FFD6E7}"/>
              </a:ext>
            </a:extLst>
          </p:cNvPr>
          <p:cNvSpPr txBox="1">
            <a:spLocks noChangeArrowheads="1"/>
          </p:cNvSpPr>
          <p:nvPr/>
        </p:nvSpPr>
        <p:spPr bwMode="auto">
          <a:xfrm>
            <a:off x="533400" y="3810000"/>
            <a:ext cx="8001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The Green’s function is thus the </a:t>
            </a:r>
            <a:r>
              <a:rPr lang="en-GB" altLang="en-US" sz="2800">
                <a:solidFill>
                  <a:srgbClr val="99FF99"/>
                </a:solidFill>
              </a:rPr>
              <a:t>solution</a:t>
            </a:r>
            <a:r>
              <a:rPr lang="en-GB" altLang="en-US" sz="2800"/>
              <a:t> to the original differential equation for a </a:t>
            </a:r>
            <a:r>
              <a:rPr lang="en-GB" altLang="en-US" sz="2800">
                <a:solidFill>
                  <a:srgbClr val="99FF99"/>
                </a:solidFill>
              </a:rPr>
              <a:t>unit point load</a:t>
            </a:r>
            <a:r>
              <a:rPr lang="en-GB" altLang="en-US" sz="2800"/>
              <a:t> (or point source) under the </a:t>
            </a:r>
            <a:r>
              <a:rPr lang="en-GB" altLang="en-US" sz="2800">
                <a:solidFill>
                  <a:srgbClr val="99FF99"/>
                </a:solidFill>
              </a:rPr>
              <a:t>boundary conditions</a:t>
            </a:r>
            <a:r>
              <a:rPr lang="en-GB" altLang="en-US" sz="2800"/>
              <a:t>.</a:t>
            </a:r>
            <a:endParaRPr lang="en-GB" altLang="en-US" sz="2800">
              <a:solidFill>
                <a:srgbClr val="99FF99"/>
              </a:solidFill>
              <a:sym typeface="Symbol" panose="05050102010706020507" pitchFamily="18" charset="2"/>
            </a:endParaRPr>
          </a:p>
        </p:txBody>
      </p:sp>
      <p:sp>
        <p:nvSpPr>
          <p:cNvPr id="19464" name="Text Box 8">
            <a:extLst>
              <a:ext uri="{FF2B5EF4-FFF2-40B4-BE49-F238E27FC236}">
                <a16:creationId xmlns:a16="http://schemas.microsoft.com/office/drawing/2014/main" id="{7326BE89-F13A-44D8-A8C3-549DD45BA45B}"/>
              </a:ext>
            </a:extLst>
          </p:cNvPr>
          <p:cNvSpPr txBox="1">
            <a:spLocks noChangeArrowheads="1"/>
          </p:cNvSpPr>
          <p:nvPr/>
        </p:nvSpPr>
        <p:spPr bwMode="auto">
          <a:xfrm>
            <a:off x="533400" y="537845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It is also called an </a:t>
            </a:r>
            <a:r>
              <a:rPr lang="en-GB" altLang="en-US" sz="2800">
                <a:solidFill>
                  <a:srgbClr val="99FF99"/>
                </a:solidFill>
              </a:rPr>
              <a:t>influence function</a:t>
            </a:r>
            <a:r>
              <a:rPr lang="en-GB" altLang="en-US" sz="2800"/>
              <a:t> or a </a:t>
            </a:r>
            <a:r>
              <a:rPr lang="en-GB" altLang="en-US" sz="2800">
                <a:solidFill>
                  <a:srgbClr val="99FF99"/>
                </a:solidFill>
              </a:rPr>
              <a:t>fundamental solution</a:t>
            </a:r>
            <a:r>
              <a:rPr lang="en-GB" altLang="en-US" sz="2800"/>
              <a:t>. </a:t>
            </a:r>
            <a:endParaRPr lang="en-GB" altLang="en-US" sz="2800">
              <a:solidFill>
                <a:srgbClr val="99FF99"/>
              </a:solidFill>
              <a:sym typeface="Symbol" panose="05050102010706020507" pitchFamily="18" charset="2"/>
            </a:endParaRPr>
          </a:p>
        </p:txBody>
      </p:sp>
      <p:sp>
        <p:nvSpPr>
          <p:cNvPr id="19465" name="Text Box 9">
            <a:extLst>
              <a:ext uri="{FF2B5EF4-FFF2-40B4-BE49-F238E27FC236}">
                <a16:creationId xmlns:a16="http://schemas.microsoft.com/office/drawing/2014/main" id="{C1C1E45B-4B1C-4C25-A54D-500CF8BF0C7B}"/>
              </a:ext>
            </a:extLst>
          </p:cNvPr>
          <p:cNvSpPr txBox="1">
            <a:spLocks noChangeArrowheads="1"/>
          </p:cNvSpPr>
          <p:nvPr/>
        </p:nvSpPr>
        <p:spPr bwMode="auto">
          <a:xfrm>
            <a:off x="533400" y="30622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agree with the earlier result?  Let us check - </a:t>
            </a:r>
            <a:r>
              <a:rPr lang="en-GB" altLang="en-US" sz="2800">
                <a:solidFill>
                  <a:srgbClr val="FF5050"/>
                </a:solidFill>
              </a:rPr>
              <a:t>Yes!</a:t>
            </a:r>
            <a:endParaRPr lang="en-GB" altLang="en-US" sz="2800">
              <a:solidFill>
                <a:srgbClr val="99FF99"/>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460"/>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nodeType="afterEffect">
                                  <p:stCondLst>
                                    <p:cond delay="0"/>
                                  </p:stCondLst>
                                  <p:childTnLst>
                                    <p:set>
                                      <p:cBhvr>
                                        <p:cTn id="9" dur="1" fill="hold">
                                          <p:stCondLst>
                                            <p:cond delay="0"/>
                                          </p:stCondLst>
                                        </p:cTn>
                                        <p:tgtEl>
                                          <p:spTgt spid="19461"/>
                                        </p:tgtEl>
                                        <p:attrNameLst>
                                          <p:attrName>style.visibility</p:attrName>
                                        </p:attrNameLst>
                                      </p:cBhvr>
                                      <p:to>
                                        <p:strVal val="visible"/>
                                      </p:to>
                                    </p:set>
                                    <p:anim calcmode="lin" valueType="num">
                                      <p:cBhvr additive="base">
                                        <p:cTn id="10" dur="500" fill="hold"/>
                                        <p:tgtEl>
                                          <p:spTgt spid="19461"/>
                                        </p:tgtEl>
                                        <p:attrNameLst>
                                          <p:attrName>ppt_x</p:attrName>
                                        </p:attrNameLst>
                                      </p:cBhvr>
                                      <p:tavLst>
                                        <p:tav tm="0">
                                          <p:val>
                                            <p:strVal val="0-#ppt_w/2"/>
                                          </p:val>
                                        </p:tav>
                                        <p:tav tm="100000">
                                          <p:val>
                                            <p:strVal val="#ppt_x"/>
                                          </p:val>
                                        </p:tav>
                                      </p:tavLst>
                                    </p:anim>
                                    <p:anim calcmode="lin" valueType="num">
                                      <p:cBhvr additive="base">
                                        <p:cTn id="11" dur="500" fill="hold"/>
                                        <p:tgtEl>
                                          <p:spTgt spid="19461"/>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94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63"/>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1000"/>
                                  </p:stCondLst>
                                  <p:childTnLst>
                                    <p:set>
                                      <p:cBhvr>
                                        <p:cTn id="21" dur="1" fill="hold">
                                          <p:stCondLst>
                                            <p:cond delay="499"/>
                                          </p:stCondLst>
                                        </p:cTn>
                                        <p:tgtEl>
                                          <p:spTgt spid="19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3" grpId="0" autoUpdateAnimBg="0"/>
      <p:bldP spid="19464" grpId="0" autoUpdateAnimBg="0"/>
      <p:bldP spid="1946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39F15E9-0A9D-449D-9A6D-1E80D167CDC4}"/>
              </a:ext>
            </a:extLst>
          </p:cNvPr>
          <p:cNvSpPr>
            <a:spLocks noGrp="1" noChangeArrowheads="1"/>
          </p:cNvSpPr>
          <p:nvPr>
            <p:ph type="title"/>
          </p:nvPr>
        </p:nvSpPr>
        <p:spPr/>
        <p:txBody>
          <a:bodyPr/>
          <a:lstStyle/>
          <a:p>
            <a:r>
              <a:rPr lang="en-GB" altLang="en-US"/>
              <a:t>Taut String with Load Revisited</a:t>
            </a:r>
          </a:p>
        </p:txBody>
      </p:sp>
      <p:sp>
        <p:nvSpPr>
          <p:cNvPr id="24580" name="Text Box 4">
            <a:extLst>
              <a:ext uri="{FF2B5EF4-FFF2-40B4-BE49-F238E27FC236}">
                <a16:creationId xmlns:a16="http://schemas.microsoft.com/office/drawing/2014/main" id="{D9B4BBC0-67ED-47B9-ABF9-74E002FC1C93}"/>
              </a:ext>
            </a:extLst>
          </p:cNvPr>
          <p:cNvSpPr txBox="1">
            <a:spLocks noChangeArrowheads="1"/>
          </p:cNvSpPr>
          <p:nvPr/>
        </p:nvSpPr>
        <p:spPr bwMode="auto">
          <a:xfrm>
            <a:off x="533400" y="15621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Is there a physical interpretation of </a:t>
            </a:r>
            <a:r>
              <a:rPr lang="en-GB" altLang="en-US" sz="2800" i="1">
                <a:solidFill>
                  <a:srgbClr val="99FF99"/>
                </a:solidFill>
              </a:rPr>
              <a:t>G</a:t>
            </a:r>
            <a:r>
              <a:rPr lang="en-GB" altLang="en-US" sz="2800">
                <a:solidFill>
                  <a:srgbClr val="99FF99"/>
                </a:solidFill>
              </a:rPr>
              <a:t>(</a:t>
            </a:r>
            <a:r>
              <a:rPr lang="en-GB" altLang="en-US" sz="2800" i="1">
                <a:solidFill>
                  <a:srgbClr val="99FF99"/>
                </a:solidFill>
              </a:rPr>
              <a:t>x</a:t>
            </a:r>
            <a:r>
              <a:rPr lang="en-GB" altLang="en-US" sz="2800">
                <a:solidFill>
                  <a:srgbClr val="99FF99"/>
                </a:solidFill>
              </a:rPr>
              <a:t>,</a:t>
            </a:r>
            <a:r>
              <a:rPr lang="en-GB" altLang="en-US" sz="2800">
                <a:solidFill>
                  <a:srgbClr val="99FF99"/>
                </a:solidFill>
                <a:sym typeface="Symbol" panose="05050102010706020507" pitchFamily="18" charset="2"/>
              </a:rPr>
              <a:t>)</a:t>
            </a:r>
            <a:r>
              <a:rPr lang="en-GB" altLang="en-US" sz="2800"/>
              <a:t> ?  </a:t>
            </a:r>
            <a:endParaRPr lang="en-GB" altLang="en-US" sz="2800">
              <a:solidFill>
                <a:srgbClr val="99FF99"/>
              </a:solidFill>
              <a:sym typeface="Symbol" panose="05050102010706020507" pitchFamily="18" charset="2"/>
            </a:endParaRPr>
          </a:p>
        </p:txBody>
      </p:sp>
      <p:sp>
        <p:nvSpPr>
          <p:cNvPr id="24582" name="Text Box 6">
            <a:extLst>
              <a:ext uri="{FF2B5EF4-FFF2-40B4-BE49-F238E27FC236}">
                <a16:creationId xmlns:a16="http://schemas.microsoft.com/office/drawing/2014/main" id="{BE694B53-B530-462E-A1C4-B95980C024F6}"/>
              </a:ext>
            </a:extLst>
          </p:cNvPr>
          <p:cNvSpPr txBox="1">
            <a:spLocks noChangeArrowheads="1"/>
          </p:cNvSpPr>
          <p:nvPr/>
        </p:nvSpPr>
        <p:spPr bwMode="auto">
          <a:xfrm>
            <a:off x="533400" y="2278063"/>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Instead of applying a </a:t>
            </a:r>
            <a:r>
              <a:rPr lang="en-GB" altLang="en-US" sz="2800">
                <a:solidFill>
                  <a:srgbClr val="99FF99"/>
                </a:solidFill>
              </a:rPr>
              <a:t>load density </a:t>
            </a:r>
            <a:r>
              <a:rPr lang="en-GB" altLang="en-US" sz="2800">
                <a:solidFill>
                  <a:srgbClr val="99FF99"/>
                </a:solidFill>
                <a:sym typeface="Symbol" panose="05050102010706020507" pitchFamily="18" charset="2"/>
              </a:rPr>
              <a:t>(</a:t>
            </a:r>
            <a:r>
              <a:rPr lang="en-GB" altLang="en-US" sz="2800" i="1">
                <a:solidFill>
                  <a:srgbClr val="99FF99"/>
                </a:solidFill>
                <a:sym typeface="Symbol" panose="05050102010706020507" pitchFamily="18" charset="2"/>
              </a:rPr>
              <a:t>x</a:t>
            </a:r>
            <a:r>
              <a:rPr lang="en-GB" altLang="en-US" sz="2800">
                <a:solidFill>
                  <a:srgbClr val="99FF99"/>
                </a:solidFill>
                <a:sym typeface="Symbol" panose="05050102010706020507" pitchFamily="18" charset="2"/>
              </a:rPr>
              <a:t>)</a:t>
            </a:r>
            <a:r>
              <a:rPr lang="en-GB" altLang="en-US" sz="2800">
                <a:sym typeface="Symbol" panose="05050102010706020507" pitchFamily="18" charset="2"/>
              </a:rPr>
              <a:t>, suppose</a:t>
            </a:r>
          </a:p>
          <a:p>
            <a:pPr>
              <a:spcBef>
                <a:spcPct val="0"/>
              </a:spcBef>
              <a:buClrTx/>
            </a:pPr>
            <a:r>
              <a:rPr lang="en-GB" altLang="en-US" sz="2800">
                <a:sym typeface="Symbol" panose="05050102010706020507" pitchFamily="18" charset="2"/>
              </a:rPr>
              <a:t>a </a:t>
            </a:r>
            <a:r>
              <a:rPr lang="en-GB" altLang="en-US" sz="2800">
                <a:solidFill>
                  <a:srgbClr val="99FF99"/>
                </a:solidFill>
                <a:sym typeface="Symbol" panose="05050102010706020507" pitchFamily="18" charset="2"/>
              </a:rPr>
              <a:t>unit concentrated load</a:t>
            </a:r>
            <a:r>
              <a:rPr lang="en-GB" altLang="en-US" sz="2800"/>
              <a:t> is applied at </a:t>
            </a:r>
            <a:r>
              <a:rPr lang="en-GB" altLang="en-US" sz="2800" i="1">
                <a:solidFill>
                  <a:srgbClr val="99FF99"/>
                </a:solidFill>
              </a:rPr>
              <a:t>x=</a:t>
            </a:r>
            <a:r>
              <a:rPr lang="en-GB" altLang="en-US" sz="2800">
                <a:solidFill>
                  <a:srgbClr val="99FF99"/>
                </a:solidFill>
                <a:sym typeface="Symbol" panose="05050102010706020507" pitchFamily="18" charset="2"/>
              </a:rPr>
              <a:t></a:t>
            </a:r>
            <a:r>
              <a:rPr lang="en-GB" altLang="en-US" sz="2800">
                <a:sym typeface="Symbol" panose="05050102010706020507" pitchFamily="18" charset="2"/>
              </a:rPr>
              <a:t>.</a:t>
            </a:r>
            <a:r>
              <a:rPr lang="en-GB" altLang="en-US" sz="2800"/>
              <a:t> </a:t>
            </a:r>
          </a:p>
        </p:txBody>
      </p:sp>
      <p:graphicFrame>
        <p:nvGraphicFramePr>
          <p:cNvPr id="24583" name="Object 7">
            <a:extLst>
              <a:ext uri="{FF2B5EF4-FFF2-40B4-BE49-F238E27FC236}">
                <a16:creationId xmlns:a16="http://schemas.microsoft.com/office/drawing/2014/main" id="{546B4C36-3634-4064-B2CF-BF6B214202AE}"/>
              </a:ext>
            </a:extLst>
          </p:cNvPr>
          <p:cNvGraphicFramePr>
            <a:graphicFrameLocks noChangeAspect="1"/>
          </p:cNvGraphicFramePr>
          <p:nvPr/>
        </p:nvGraphicFramePr>
        <p:xfrm>
          <a:off x="3429000" y="3352800"/>
          <a:ext cx="1981200" cy="952500"/>
        </p:xfrm>
        <a:graphic>
          <a:graphicData uri="http://schemas.openxmlformats.org/presentationml/2006/ole">
            <mc:AlternateContent xmlns:mc="http://schemas.openxmlformats.org/markup-compatibility/2006">
              <mc:Choice xmlns:v="urn:schemas-microsoft-com:vml" Requires="v">
                <p:oleObj name="Equation" r:id="rId2" imgW="1981080" imgH="952200" progId="Equation.3">
                  <p:embed/>
                </p:oleObj>
              </mc:Choice>
              <mc:Fallback>
                <p:oleObj name="Equation" r:id="rId2" imgW="1981080" imgH="9522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352800"/>
                        <a:ext cx="1981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4" name="Text Box 8">
            <a:extLst>
              <a:ext uri="{FF2B5EF4-FFF2-40B4-BE49-F238E27FC236}">
                <a16:creationId xmlns:a16="http://schemas.microsoft.com/office/drawing/2014/main" id="{F62E9303-C072-43A7-B94B-A01B9B3BB866}"/>
              </a:ext>
            </a:extLst>
          </p:cNvPr>
          <p:cNvSpPr txBox="1">
            <a:spLocks noChangeArrowheads="1"/>
          </p:cNvSpPr>
          <p:nvPr/>
        </p:nvSpPr>
        <p:spPr bwMode="auto">
          <a:xfrm>
            <a:off x="533400" y="358775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Then, instead of                       , </a:t>
            </a:r>
          </a:p>
        </p:txBody>
      </p:sp>
      <p:sp>
        <p:nvSpPr>
          <p:cNvPr id="24586" name="Text Box 10">
            <a:extLst>
              <a:ext uri="{FF2B5EF4-FFF2-40B4-BE49-F238E27FC236}">
                <a16:creationId xmlns:a16="http://schemas.microsoft.com/office/drawing/2014/main" id="{37EC460A-0B53-4764-848B-90F63E213465}"/>
              </a:ext>
            </a:extLst>
          </p:cNvPr>
          <p:cNvSpPr txBox="1">
            <a:spLocks noChangeArrowheads="1"/>
          </p:cNvSpPr>
          <p:nvPr/>
        </p:nvSpPr>
        <p:spPr bwMode="auto">
          <a:xfrm>
            <a:off x="533400" y="43957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using the Dirac delta function gives</a:t>
            </a:r>
          </a:p>
        </p:txBody>
      </p:sp>
      <p:graphicFrame>
        <p:nvGraphicFramePr>
          <p:cNvPr id="24588" name="Object 12">
            <a:extLst>
              <a:ext uri="{FF2B5EF4-FFF2-40B4-BE49-F238E27FC236}">
                <a16:creationId xmlns:a16="http://schemas.microsoft.com/office/drawing/2014/main" id="{DFA33F87-3C6D-42CC-BC2F-FC6A6D0EAF1F}"/>
              </a:ext>
            </a:extLst>
          </p:cNvPr>
          <p:cNvGraphicFramePr>
            <a:graphicFrameLocks noChangeAspect="1"/>
          </p:cNvGraphicFramePr>
          <p:nvPr/>
        </p:nvGraphicFramePr>
        <p:xfrm>
          <a:off x="3333750" y="5143500"/>
          <a:ext cx="2463800" cy="876300"/>
        </p:xfrm>
        <a:graphic>
          <a:graphicData uri="http://schemas.openxmlformats.org/presentationml/2006/ole">
            <mc:AlternateContent xmlns:mc="http://schemas.openxmlformats.org/markup-compatibility/2006">
              <mc:Choice xmlns:v="urn:schemas-microsoft-com:vml" Requires="v">
                <p:oleObj name="Equation" r:id="rId4" imgW="2463480" imgH="876240" progId="Equation.3">
                  <p:embed/>
                </p:oleObj>
              </mc:Choice>
              <mc:Fallback>
                <p:oleObj name="Equation" r:id="rId4" imgW="2463480" imgH="87624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0" y="5143500"/>
                        <a:ext cx="2463800" cy="8763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5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4"/>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2458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86"/>
                                        </p:tgtEl>
                                        <p:attrNameLst>
                                          <p:attrName>style.visibility</p:attrName>
                                        </p:attrNameLst>
                                      </p:cBhvr>
                                      <p:to>
                                        <p:strVal val="visible"/>
                                      </p:to>
                                    </p:set>
                                  </p:childTnLst>
                                </p:cTn>
                              </p:par>
                            </p:childTnLst>
                          </p:cTn>
                        </p:par>
                        <p:par>
                          <p:cTn id="22" fill="hold" nodeType="afterGroup">
                            <p:stCondLst>
                              <p:cond delay="500"/>
                            </p:stCondLst>
                            <p:childTnLst>
                              <p:par>
                                <p:cTn id="23" presetID="2" presetClass="entr" presetSubtype="8" fill="hold" nodeType="afterEffect">
                                  <p:stCondLst>
                                    <p:cond delay="1000"/>
                                  </p:stCondLst>
                                  <p:childTnLst>
                                    <p:set>
                                      <p:cBhvr>
                                        <p:cTn id="24" dur="1" fill="hold">
                                          <p:stCondLst>
                                            <p:cond delay="0"/>
                                          </p:stCondLst>
                                        </p:cTn>
                                        <p:tgtEl>
                                          <p:spTgt spid="24588"/>
                                        </p:tgtEl>
                                        <p:attrNameLst>
                                          <p:attrName>style.visibility</p:attrName>
                                        </p:attrNameLst>
                                      </p:cBhvr>
                                      <p:to>
                                        <p:strVal val="visible"/>
                                      </p:to>
                                    </p:set>
                                    <p:anim calcmode="lin" valueType="num">
                                      <p:cBhvr additive="base">
                                        <p:cTn id="25" dur="500" fill="hold"/>
                                        <p:tgtEl>
                                          <p:spTgt spid="24588"/>
                                        </p:tgtEl>
                                        <p:attrNameLst>
                                          <p:attrName>ppt_x</p:attrName>
                                        </p:attrNameLst>
                                      </p:cBhvr>
                                      <p:tavLst>
                                        <p:tav tm="0">
                                          <p:val>
                                            <p:strVal val="0-#ppt_w/2"/>
                                          </p:val>
                                        </p:tav>
                                        <p:tav tm="100000">
                                          <p:val>
                                            <p:strVal val="#ppt_x"/>
                                          </p:val>
                                        </p:tav>
                                      </p:tavLst>
                                    </p:anim>
                                    <p:anim calcmode="lin" valueType="num">
                                      <p:cBhvr additive="base">
                                        <p:cTn id="26" dur="500" fill="hold"/>
                                        <p:tgtEl>
                                          <p:spTgt spid="24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582" grpId="0" autoUpdateAnimBg="0"/>
      <p:bldP spid="24584" grpId="0" autoUpdateAnimBg="0"/>
      <p:bldP spid="2458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2460516-D55C-4762-9113-FA9CEDAF47D5}"/>
              </a:ext>
            </a:extLst>
          </p:cNvPr>
          <p:cNvSpPr>
            <a:spLocks noGrp="1" noChangeArrowheads="1"/>
          </p:cNvSpPr>
          <p:nvPr>
            <p:ph type="title"/>
          </p:nvPr>
        </p:nvSpPr>
        <p:spPr/>
        <p:txBody>
          <a:bodyPr/>
          <a:lstStyle/>
          <a:p>
            <a:r>
              <a:rPr lang="en-GB" altLang="en-US"/>
              <a:t>Aside on Dirac Delta Function</a:t>
            </a:r>
          </a:p>
        </p:txBody>
      </p:sp>
      <p:sp>
        <p:nvSpPr>
          <p:cNvPr id="25604" name="Text Box 4">
            <a:extLst>
              <a:ext uri="{FF2B5EF4-FFF2-40B4-BE49-F238E27FC236}">
                <a16:creationId xmlns:a16="http://schemas.microsoft.com/office/drawing/2014/main" id="{F645ED17-D0E0-4EAA-A011-2D73718191D2}"/>
              </a:ext>
            </a:extLst>
          </p:cNvPr>
          <p:cNvSpPr txBox="1">
            <a:spLocks noChangeArrowheads="1"/>
          </p:cNvSpPr>
          <p:nvPr/>
        </p:nvSpPr>
        <p:spPr bwMode="auto">
          <a:xfrm>
            <a:off x="533400" y="16906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The Dirac delta function in I-D is defined by</a:t>
            </a:r>
            <a:endParaRPr lang="en-GB" altLang="en-US" sz="2800">
              <a:solidFill>
                <a:srgbClr val="99FF99"/>
              </a:solidFill>
              <a:sym typeface="Symbol" panose="05050102010706020507" pitchFamily="18" charset="2"/>
            </a:endParaRPr>
          </a:p>
        </p:txBody>
      </p:sp>
      <p:graphicFrame>
        <p:nvGraphicFramePr>
          <p:cNvPr id="25605" name="Object 5">
            <a:extLst>
              <a:ext uri="{FF2B5EF4-FFF2-40B4-BE49-F238E27FC236}">
                <a16:creationId xmlns:a16="http://schemas.microsoft.com/office/drawing/2014/main" id="{C133CD56-FCB3-459D-99C9-FF90653B7E6D}"/>
              </a:ext>
            </a:extLst>
          </p:cNvPr>
          <p:cNvGraphicFramePr>
            <a:graphicFrameLocks noChangeAspect="1"/>
          </p:cNvGraphicFramePr>
          <p:nvPr/>
        </p:nvGraphicFramePr>
        <p:xfrm>
          <a:off x="1143000" y="2895600"/>
          <a:ext cx="3086100" cy="392113"/>
        </p:xfrm>
        <a:graphic>
          <a:graphicData uri="http://schemas.openxmlformats.org/presentationml/2006/ole">
            <mc:AlternateContent xmlns:mc="http://schemas.openxmlformats.org/markup-compatibility/2006">
              <mc:Choice xmlns:v="urn:schemas-microsoft-com:vml" Requires="v">
                <p:oleObj name="Equation" r:id="rId2" imgW="3085920" imgH="393480" progId="Equation.3">
                  <p:embed/>
                </p:oleObj>
              </mc:Choice>
              <mc:Fallback>
                <p:oleObj name="Equation" r:id="rId2" imgW="3085920" imgH="39348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95600"/>
                        <a:ext cx="3086100" cy="3921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a:extLst>
              <a:ext uri="{FF2B5EF4-FFF2-40B4-BE49-F238E27FC236}">
                <a16:creationId xmlns:a16="http://schemas.microsoft.com/office/drawing/2014/main" id="{FE6EE613-4C54-4397-8F77-ABDAA1D26438}"/>
              </a:ext>
            </a:extLst>
          </p:cNvPr>
          <p:cNvGraphicFramePr>
            <a:graphicFrameLocks noChangeAspect="1"/>
          </p:cNvGraphicFramePr>
          <p:nvPr/>
        </p:nvGraphicFramePr>
        <p:xfrm>
          <a:off x="1200150" y="3417888"/>
          <a:ext cx="1841500" cy="1001712"/>
        </p:xfrm>
        <a:graphic>
          <a:graphicData uri="http://schemas.openxmlformats.org/presentationml/2006/ole">
            <mc:AlternateContent xmlns:mc="http://schemas.openxmlformats.org/markup-compatibility/2006">
              <mc:Choice xmlns:v="urn:schemas-microsoft-com:vml" Requires="v">
                <p:oleObj name="Equation" r:id="rId4" imgW="1841400" imgH="1002960" progId="Equation.3">
                  <p:embed/>
                </p:oleObj>
              </mc:Choice>
              <mc:Fallback>
                <p:oleObj name="Equation" r:id="rId4" imgW="1841400" imgH="10029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150" y="3417888"/>
                        <a:ext cx="1841500" cy="10017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7">
            <a:extLst>
              <a:ext uri="{FF2B5EF4-FFF2-40B4-BE49-F238E27FC236}">
                <a16:creationId xmlns:a16="http://schemas.microsoft.com/office/drawing/2014/main" id="{D8E944E8-6F49-4C15-BE2A-CE2AFC3BFBEE}"/>
              </a:ext>
            </a:extLst>
          </p:cNvPr>
          <p:cNvGraphicFramePr>
            <a:graphicFrameLocks noChangeAspect="1"/>
          </p:cNvGraphicFramePr>
          <p:nvPr/>
        </p:nvGraphicFramePr>
        <p:xfrm>
          <a:off x="1244600" y="4560888"/>
          <a:ext cx="2870200" cy="1001712"/>
        </p:xfrm>
        <a:graphic>
          <a:graphicData uri="http://schemas.openxmlformats.org/presentationml/2006/ole">
            <mc:AlternateContent xmlns:mc="http://schemas.openxmlformats.org/markup-compatibility/2006">
              <mc:Choice xmlns:v="urn:schemas-microsoft-com:vml" Requires="v">
                <p:oleObj name="Equation" r:id="rId6" imgW="2869920" imgH="1002960" progId="Equation.3">
                  <p:embed/>
                </p:oleObj>
              </mc:Choice>
              <mc:Fallback>
                <p:oleObj name="Equation" r:id="rId6" imgW="2869920" imgH="100296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4600" y="4560888"/>
                        <a:ext cx="2870200" cy="10017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19" name="Group 19">
            <a:extLst>
              <a:ext uri="{FF2B5EF4-FFF2-40B4-BE49-F238E27FC236}">
                <a16:creationId xmlns:a16="http://schemas.microsoft.com/office/drawing/2014/main" id="{B7831A03-8E37-463A-A073-2C285EC62BD9}"/>
              </a:ext>
            </a:extLst>
          </p:cNvPr>
          <p:cNvGrpSpPr>
            <a:grpSpLocks/>
          </p:cNvGrpSpPr>
          <p:nvPr/>
        </p:nvGrpSpPr>
        <p:grpSpPr bwMode="auto">
          <a:xfrm>
            <a:off x="4953000" y="2590800"/>
            <a:ext cx="3771900" cy="3490913"/>
            <a:chOff x="3120" y="1536"/>
            <a:chExt cx="2376" cy="2199"/>
          </a:xfrm>
        </p:grpSpPr>
        <p:sp>
          <p:nvSpPr>
            <p:cNvPr id="25609" name="Line 9">
              <a:extLst>
                <a:ext uri="{FF2B5EF4-FFF2-40B4-BE49-F238E27FC236}">
                  <a16:creationId xmlns:a16="http://schemas.microsoft.com/office/drawing/2014/main" id="{93D8B58D-FC7B-4EA7-9884-EA9CF702811C}"/>
                </a:ext>
              </a:extLst>
            </p:cNvPr>
            <p:cNvSpPr>
              <a:spLocks noChangeShapeType="1"/>
            </p:cNvSpPr>
            <p:nvPr/>
          </p:nvSpPr>
          <p:spPr bwMode="auto">
            <a:xfrm>
              <a:off x="3120" y="3408"/>
              <a:ext cx="2112" cy="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Line 10">
              <a:extLst>
                <a:ext uri="{FF2B5EF4-FFF2-40B4-BE49-F238E27FC236}">
                  <a16:creationId xmlns:a16="http://schemas.microsoft.com/office/drawing/2014/main" id="{852C4A4F-EA71-4640-B963-D0ECFD6889B6}"/>
                </a:ext>
              </a:extLst>
            </p:cNvPr>
            <p:cNvSpPr>
              <a:spLocks noChangeShapeType="1"/>
            </p:cNvSpPr>
            <p:nvPr/>
          </p:nvSpPr>
          <p:spPr bwMode="auto">
            <a:xfrm flipV="1">
              <a:off x="4128" y="1536"/>
              <a:ext cx="0" cy="2064"/>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Freeform 14">
              <a:extLst>
                <a:ext uri="{FF2B5EF4-FFF2-40B4-BE49-F238E27FC236}">
                  <a16:creationId xmlns:a16="http://schemas.microsoft.com/office/drawing/2014/main" id="{8DA98B22-F86A-4484-A91D-B285F7972060}"/>
                </a:ext>
              </a:extLst>
            </p:cNvPr>
            <p:cNvSpPr>
              <a:spLocks/>
            </p:cNvSpPr>
            <p:nvPr/>
          </p:nvSpPr>
          <p:spPr bwMode="auto">
            <a:xfrm>
              <a:off x="4140" y="1932"/>
              <a:ext cx="120" cy="1476"/>
            </a:xfrm>
            <a:custGeom>
              <a:avLst/>
              <a:gdLst>
                <a:gd name="T0" fmla="*/ 56 w 56"/>
                <a:gd name="T1" fmla="*/ 1440 h 1440"/>
                <a:gd name="T2" fmla="*/ 8 w 56"/>
                <a:gd name="T3" fmla="*/ 0 h 1440"/>
              </a:gdLst>
              <a:ahLst/>
              <a:cxnLst>
                <a:cxn ang="0">
                  <a:pos x="T0" y="T1"/>
                </a:cxn>
                <a:cxn ang="0">
                  <a:pos x="T2" y="T3"/>
                </a:cxn>
              </a:cxnLst>
              <a:rect l="0" t="0" r="r" b="b"/>
              <a:pathLst>
                <a:path w="56" h="1440">
                  <a:moveTo>
                    <a:pt x="56" y="1440"/>
                  </a:moveTo>
                  <a:cubicBezTo>
                    <a:pt x="28" y="832"/>
                    <a:pt x="0" y="224"/>
                    <a:pt x="8" y="0"/>
                  </a:cubicBezTo>
                </a:path>
              </a:pathLst>
            </a:custGeom>
            <a:noFill/>
            <a:ln w="38100"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Freeform 15">
              <a:extLst>
                <a:ext uri="{FF2B5EF4-FFF2-40B4-BE49-F238E27FC236}">
                  <a16:creationId xmlns:a16="http://schemas.microsoft.com/office/drawing/2014/main" id="{186BE5F9-27CB-439B-AF72-243E59450A25}"/>
                </a:ext>
              </a:extLst>
            </p:cNvPr>
            <p:cNvSpPr>
              <a:spLocks/>
            </p:cNvSpPr>
            <p:nvPr/>
          </p:nvSpPr>
          <p:spPr bwMode="auto">
            <a:xfrm>
              <a:off x="4045" y="1932"/>
              <a:ext cx="47" cy="1440"/>
            </a:xfrm>
            <a:custGeom>
              <a:avLst/>
              <a:gdLst>
                <a:gd name="T0" fmla="*/ 132 w 132"/>
                <a:gd name="T1" fmla="*/ 0 h 1536"/>
                <a:gd name="T2" fmla="*/ 0 w 132"/>
                <a:gd name="T3" fmla="*/ 1536 h 1536"/>
              </a:gdLst>
              <a:ahLst/>
              <a:cxnLst>
                <a:cxn ang="0">
                  <a:pos x="T0" y="T1"/>
                </a:cxn>
                <a:cxn ang="0">
                  <a:pos x="T2" y="T3"/>
                </a:cxn>
              </a:cxnLst>
              <a:rect l="0" t="0" r="r" b="b"/>
              <a:pathLst>
                <a:path w="132" h="1536">
                  <a:moveTo>
                    <a:pt x="132" y="0"/>
                  </a:moveTo>
                  <a:cubicBezTo>
                    <a:pt x="75" y="641"/>
                    <a:pt x="18" y="1282"/>
                    <a:pt x="0" y="1536"/>
                  </a:cubicBezTo>
                </a:path>
              </a:pathLst>
            </a:custGeom>
            <a:noFill/>
            <a:ln w="38100" cap="flat" cmpd="sng">
              <a:solidFill>
                <a:srgbClr val="FF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Text Box 16">
              <a:extLst>
                <a:ext uri="{FF2B5EF4-FFF2-40B4-BE49-F238E27FC236}">
                  <a16:creationId xmlns:a16="http://schemas.microsoft.com/office/drawing/2014/main" id="{E4411DDE-B8CD-41EA-BD27-C46F9D78F346}"/>
                </a:ext>
              </a:extLst>
            </p:cNvPr>
            <p:cNvSpPr txBox="1">
              <a:spLocks noChangeArrowheads="1"/>
            </p:cNvSpPr>
            <p:nvPr/>
          </p:nvSpPr>
          <p:spPr bwMode="auto">
            <a:xfrm>
              <a:off x="5232" y="3216"/>
              <a:ext cx="2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GB" altLang="en-US" sz="2800" i="1">
                  <a:solidFill>
                    <a:srgbClr val="99FF99"/>
                  </a:solidFill>
                </a:rPr>
                <a:t>x</a:t>
              </a:r>
              <a:endParaRPr lang="en-GB" altLang="en-US" sz="2800">
                <a:solidFill>
                  <a:schemeClr val="tx1"/>
                </a:solidFill>
              </a:endParaRPr>
            </a:p>
          </p:txBody>
        </p:sp>
        <p:sp>
          <p:nvSpPr>
            <p:cNvPr id="25617" name="Text Box 17">
              <a:extLst>
                <a:ext uri="{FF2B5EF4-FFF2-40B4-BE49-F238E27FC236}">
                  <a16:creationId xmlns:a16="http://schemas.microsoft.com/office/drawing/2014/main" id="{AE14F9F1-380D-4981-B96D-FC17E85B9491}"/>
                </a:ext>
              </a:extLst>
            </p:cNvPr>
            <p:cNvSpPr txBox="1">
              <a:spLocks noChangeArrowheads="1"/>
            </p:cNvSpPr>
            <p:nvPr/>
          </p:nvSpPr>
          <p:spPr bwMode="auto">
            <a:xfrm>
              <a:off x="4176" y="1536"/>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GB" altLang="en-US" sz="2800">
                  <a:solidFill>
                    <a:srgbClr val="99FF99"/>
                  </a:solidFill>
                  <a:sym typeface="Symbol" panose="05050102010706020507" pitchFamily="18" charset="2"/>
                </a:rPr>
                <a:t>(</a:t>
              </a:r>
              <a:r>
                <a:rPr lang="en-GB" altLang="en-US" sz="2800" i="1">
                  <a:solidFill>
                    <a:srgbClr val="99FF99"/>
                  </a:solidFill>
                </a:rPr>
                <a:t>x</a:t>
              </a:r>
              <a:r>
                <a:rPr lang="en-GB" altLang="en-US" sz="2800">
                  <a:solidFill>
                    <a:srgbClr val="99FF99"/>
                  </a:solidFill>
                </a:rPr>
                <a:t>)</a:t>
              </a:r>
              <a:endParaRPr lang="en-GB" altLang="en-US" sz="2800">
                <a:solidFill>
                  <a:schemeClr val="tx1"/>
                </a:solidFill>
              </a:endParaRPr>
            </a:p>
          </p:txBody>
        </p:sp>
        <p:sp>
          <p:nvSpPr>
            <p:cNvPr id="25618" name="Text Box 18">
              <a:extLst>
                <a:ext uri="{FF2B5EF4-FFF2-40B4-BE49-F238E27FC236}">
                  <a16:creationId xmlns:a16="http://schemas.microsoft.com/office/drawing/2014/main" id="{AB61285F-944E-4FE2-AA3C-1C7690310ABB}"/>
                </a:ext>
              </a:extLst>
            </p:cNvPr>
            <p:cNvSpPr txBox="1">
              <a:spLocks noChangeArrowheads="1"/>
            </p:cNvSpPr>
            <p:nvPr/>
          </p:nvSpPr>
          <p:spPr bwMode="auto">
            <a:xfrm>
              <a:off x="3792" y="3408"/>
              <a:ext cx="2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GB" altLang="en-US" sz="2800" i="1">
                  <a:solidFill>
                    <a:srgbClr val="99FF99"/>
                  </a:solidFill>
                </a:rPr>
                <a:t>0</a:t>
              </a:r>
              <a:endParaRPr lang="en-GB" altLang="en-US" sz="280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604"/>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nodeType="afterEffect">
                                  <p:stCondLst>
                                    <p:cond delay="1000"/>
                                  </p:stCondLst>
                                  <p:childTnLst>
                                    <p:set>
                                      <p:cBhvr>
                                        <p:cTn id="9" dur="1" fill="hold">
                                          <p:stCondLst>
                                            <p:cond delay="0"/>
                                          </p:stCondLst>
                                        </p:cTn>
                                        <p:tgtEl>
                                          <p:spTgt spid="25619"/>
                                        </p:tgtEl>
                                        <p:attrNameLst>
                                          <p:attrName>style.visibility</p:attrName>
                                        </p:attrNameLst>
                                      </p:cBhvr>
                                      <p:to>
                                        <p:strVal val="visible"/>
                                      </p:to>
                                    </p:set>
                                    <p:anim calcmode="lin" valueType="num">
                                      <p:cBhvr additive="base">
                                        <p:cTn id="10" dur="500" fill="hold"/>
                                        <p:tgtEl>
                                          <p:spTgt spid="25619"/>
                                        </p:tgtEl>
                                        <p:attrNameLst>
                                          <p:attrName>ppt_x</p:attrName>
                                        </p:attrNameLst>
                                      </p:cBhvr>
                                      <p:tavLst>
                                        <p:tav tm="0">
                                          <p:val>
                                            <p:strVal val="1+#ppt_w/2"/>
                                          </p:val>
                                        </p:tav>
                                        <p:tav tm="100000">
                                          <p:val>
                                            <p:strVal val="#ppt_x"/>
                                          </p:val>
                                        </p:tav>
                                      </p:tavLst>
                                    </p:anim>
                                    <p:anim calcmode="lin" valueType="num">
                                      <p:cBhvr additive="base">
                                        <p:cTn id="11" dur="500" fill="hold"/>
                                        <p:tgtEl>
                                          <p:spTgt spid="25619"/>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25605"/>
                                        </p:tgtEl>
                                        <p:attrNameLst>
                                          <p:attrName>style.visibility</p:attrName>
                                        </p:attrNameLst>
                                      </p:cBhvr>
                                      <p:to>
                                        <p:strVal val="visible"/>
                                      </p:to>
                                    </p:set>
                                    <p:anim calcmode="lin" valueType="num">
                                      <p:cBhvr additive="base">
                                        <p:cTn id="16" dur="500" fill="hold"/>
                                        <p:tgtEl>
                                          <p:spTgt spid="25605"/>
                                        </p:tgtEl>
                                        <p:attrNameLst>
                                          <p:attrName>ppt_x</p:attrName>
                                        </p:attrNameLst>
                                      </p:cBhvr>
                                      <p:tavLst>
                                        <p:tav tm="0">
                                          <p:val>
                                            <p:strVal val="0-#ppt_w/2"/>
                                          </p:val>
                                        </p:tav>
                                        <p:tav tm="100000">
                                          <p:val>
                                            <p:strVal val="#ppt_x"/>
                                          </p:val>
                                        </p:tav>
                                      </p:tavLst>
                                    </p:anim>
                                    <p:anim calcmode="lin" valueType="num">
                                      <p:cBhvr additive="base">
                                        <p:cTn id="17"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25606"/>
                                        </p:tgtEl>
                                        <p:attrNameLst>
                                          <p:attrName>style.visibility</p:attrName>
                                        </p:attrNameLst>
                                      </p:cBhvr>
                                      <p:to>
                                        <p:strVal val="visible"/>
                                      </p:to>
                                    </p:set>
                                    <p:anim calcmode="lin" valueType="num">
                                      <p:cBhvr additive="base">
                                        <p:cTn id="22" dur="500" fill="hold"/>
                                        <p:tgtEl>
                                          <p:spTgt spid="25606"/>
                                        </p:tgtEl>
                                        <p:attrNameLst>
                                          <p:attrName>ppt_x</p:attrName>
                                        </p:attrNameLst>
                                      </p:cBhvr>
                                      <p:tavLst>
                                        <p:tav tm="0">
                                          <p:val>
                                            <p:strVal val="0-#ppt_w/2"/>
                                          </p:val>
                                        </p:tav>
                                        <p:tav tm="100000">
                                          <p:val>
                                            <p:strVal val="#ppt_x"/>
                                          </p:val>
                                        </p:tav>
                                      </p:tavLst>
                                    </p:anim>
                                    <p:anim calcmode="lin" valueType="num">
                                      <p:cBhvr additive="base">
                                        <p:cTn id="23"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25607"/>
                                        </p:tgtEl>
                                        <p:attrNameLst>
                                          <p:attrName>style.visibility</p:attrName>
                                        </p:attrNameLst>
                                      </p:cBhvr>
                                      <p:to>
                                        <p:strVal val="visible"/>
                                      </p:to>
                                    </p:set>
                                    <p:anim calcmode="lin" valueType="num">
                                      <p:cBhvr additive="base">
                                        <p:cTn id="28" dur="500" fill="hold"/>
                                        <p:tgtEl>
                                          <p:spTgt spid="25607"/>
                                        </p:tgtEl>
                                        <p:attrNameLst>
                                          <p:attrName>ppt_x</p:attrName>
                                        </p:attrNameLst>
                                      </p:cBhvr>
                                      <p:tavLst>
                                        <p:tav tm="0">
                                          <p:val>
                                            <p:strVal val="0-#ppt_w/2"/>
                                          </p:val>
                                        </p:tav>
                                        <p:tav tm="100000">
                                          <p:val>
                                            <p:strVal val="#ppt_x"/>
                                          </p:val>
                                        </p:tav>
                                      </p:tavLst>
                                    </p:anim>
                                    <p:anim calcmode="lin" valueType="num">
                                      <p:cBhvr additive="base">
                                        <p:cTn id="29" dur="500" fill="hold"/>
                                        <p:tgtEl>
                                          <p:spTgt spid="25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7DEE31E-0845-4B43-BCBF-26DB28F88669}"/>
              </a:ext>
            </a:extLst>
          </p:cNvPr>
          <p:cNvSpPr>
            <a:spLocks noGrp="1" noChangeArrowheads="1"/>
          </p:cNvSpPr>
          <p:nvPr>
            <p:ph type="title"/>
          </p:nvPr>
        </p:nvSpPr>
        <p:spPr/>
        <p:txBody>
          <a:bodyPr/>
          <a:lstStyle/>
          <a:p>
            <a:r>
              <a:rPr lang="en-GB" altLang="en-US"/>
              <a:t>Taut String with Load Revisited</a:t>
            </a:r>
          </a:p>
        </p:txBody>
      </p:sp>
      <p:graphicFrame>
        <p:nvGraphicFramePr>
          <p:cNvPr id="26628" name="Object 4">
            <a:extLst>
              <a:ext uri="{FF2B5EF4-FFF2-40B4-BE49-F238E27FC236}">
                <a16:creationId xmlns:a16="http://schemas.microsoft.com/office/drawing/2014/main" id="{E5FDDA34-C8AB-406E-A25B-D2A8862B4E79}"/>
              </a:ext>
            </a:extLst>
          </p:cNvPr>
          <p:cNvGraphicFramePr>
            <a:graphicFrameLocks noChangeAspect="1"/>
          </p:cNvGraphicFramePr>
          <p:nvPr/>
        </p:nvGraphicFramePr>
        <p:xfrm>
          <a:off x="2724150" y="1409700"/>
          <a:ext cx="2463800" cy="876300"/>
        </p:xfrm>
        <a:graphic>
          <a:graphicData uri="http://schemas.openxmlformats.org/presentationml/2006/ole">
            <mc:AlternateContent xmlns:mc="http://schemas.openxmlformats.org/markup-compatibility/2006">
              <mc:Choice xmlns:v="urn:schemas-microsoft-com:vml" Requires="v">
                <p:oleObj name="Equation" r:id="rId2" imgW="2463480" imgH="876240" progId="Equation.3">
                  <p:embed/>
                </p:oleObj>
              </mc:Choice>
              <mc:Fallback>
                <p:oleObj name="Equation" r:id="rId2" imgW="2463480" imgH="87624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50" y="1409700"/>
                        <a:ext cx="2463800" cy="8763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Text Box 5">
            <a:extLst>
              <a:ext uri="{FF2B5EF4-FFF2-40B4-BE49-F238E27FC236}">
                <a16:creationId xmlns:a16="http://schemas.microsoft.com/office/drawing/2014/main" id="{563C2782-7FAA-4AE2-90F4-5D94173A36E8}"/>
              </a:ext>
            </a:extLst>
          </p:cNvPr>
          <p:cNvSpPr txBox="1">
            <a:spLocks noChangeArrowheads="1"/>
          </p:cNvSpPr>
          <p:nvPr/>
        </p:nvSpPr>
        <p:spPr bwMode="auto">
          <a:xfrm>
            <a:off x="533400" y="16144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Integrating                               once gives</a:t>
            </a:r>
            <a:endParaRPr lang="en-GB" altLang="en-US" sz="2800">
              <a:solidFill>
                <a:srgbClr val="99FF99"/>
              </a:solidFill>
              <a:sym typeface="Symbol" panose="05050102010706020507" pitchFamily="18" charset="2"/>
            </a:endParaRPr>
          </a:p>
        </p:txBody>
      </p:sp>
      <p:graphicFrame>
        <p:nvGraphicFramePr>
          <p:cNvPr id="26630" name="Object 6">
            <a:extLst>
              <a:ext uri="{FF2B5EF4-FFF2-40B4-BE49-F238E27FC236}">
                <a16:creationId xmlns:a16="http://schemas.microsoft.com/office/drawing/2014/main" id="{F4F0B845-C2B1-4544-A948-609A21BD44F3}"/>
              </a:ext>
            </a:extLst>
          </p:cNvPr>
          <p:cNvGraphicFramePr>
            <a:graphicFrameLocks noChangeAspect="1"/>
          </p:cNvGraphicFramePr>
          <p:nvPr/>
        </p:nvGraphicFramePr>
        <p:xfrm>
          <a:off x="2679700" y="2362200"/>
          <a:ext cx="2705100" cy="838200"/>
        </p:xfrm>
        <a:graphic>
          <a:graphicData uri="http://schemas.openxmlformats.org/presentationml/2006/ole">
            <mc:AlternateContent xmlns:mc="http://schemas.openxmlformats.org/markup-compatibility/2006">
              <mc:Choice xmlns:v="urn:schemas-microsoft-com:vml" Requires="v">
                <p:oleObj name="Equation" r:id="rId4" imgW="2705040" imgH="838080" progId="Equation.3">
                  <p:embed/>
                </p:oleObj>
              </mc:Choice>
              <mc:Fallback>
                <p:oleObj name="Equation" r:id="rId4" imgW="2705040" imgH="8380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9700" y="2362200"/>
                        <a:ext cx="2705100" cy="838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Text Box 7">
            <a:extLst>
              <a:ext uri="{FF2B5EF4-FFF2-40B4-BE49-F238E27FC236}">
                <a16:creationId xmlns:a16="http://schemas.microsoft.com/office/drawing/2014/main" id="{A3257CBD-7EEC-4E46-BEE4-AF56D293B1C1}"/>
              </a:ext>
            </a:extLst>
          </p:cNvPr>
          <p:cNvSpPr txBox="1">
            <a:spLocks noChangeArrowheads="1"/>
          </p:cNvSpPr>
          <p:nvPr/>
        </p:nvSpPr>
        <p:spPr bwMode="auto">
          <a:xfrm>
            <a:off x="533400" y="32766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Integrating again gives</a:t>
            </a:r>
            <a:endParaRPr lang="en-GB" altLang="en-US" sz="2800">
              <a:solidFill>
                <a:srgbClr val="99FF99"/>
              </a:solidFill>
              <a:sym typeface="Symbol" panose="05050102010706020507" pitchFamily="18" charset="2"/>
            </a:endParaRPr>
          </a:p>
        </p:txBody>
      </p:sp>
      <p:graphicFrame>
        <p:nvGraphicFramePr>
          <p:cNvPr id="26632" name="Object 8">
            <a:extLst>
              <a:ext uri="{FF2B5EF4-FFF2-40B4-BE49-F238E27FC236}">
                <a16:creationId xmlns:a16="http://schemas.microsoft.com/office/drawing/2014/main" id="{27FE4E6E-B313-493F-9A15-4F1F28B13E1C}"/>
              </a:ext>
            </a:extLst>
          </p:cNvPr>
          <p:cNvGraphicFramePr>
            <a:graphicFrameLocks noChangeAspect="1"/>
          </p:cNvGraphicFramePr>
          <p:nvPr/>
        </p:nvGraphicFramePr>
        <p:xfrm>
          <a:off x="2781300" y="3733800"/>
          <a:ext cx="4178300" cy="838200"/>
        </p:xfrm>
        <a:graphic>
          <a:graphicData uri="http://schemas.openxmlformats.org/presentationml/2006/ole">
            <mc:AlternateContent xmlns:mc="http://schemas.openxmlformats.org/markup-compatibility/2006">
              <mc:Choice xmlns:v="urn:schemas-microsoft-com:vml" Requires="v">
                <p:oleObj name="Equation" r:id="rId6" imgW="4178160" imgH="838080" progId="Equation.3">
                  <p:embed/>
                </p:oleObj>
              </mc:Choice>
              <mc:Fallback>
                <p:oleObj name="Equation" r:id="rId6" imgW="4178160" imgH="8380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1300" y="3733800"/>
                        <a:ext cx="4178300" cy="838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Text Box 9">
            <a:extLst>
              <a:ext uri="{FF2B5EF4-FFF2-40B4-BE49-F238E27FC236}">
                <a16:creationId xmlns:a16="http://schemas.microsoft.com/office/drawing/2014/main" id="{E53D3B50-FE1E-4A13-95EA-5844E4D62645}"/>
              </a:ext>
            </a:extLst>
          </p:cNvPr>
          <p:cNvSpPr txBox="1">
            <a:spLocks noChangeArrowheads="1"/>
          </p:cNvSpPr>
          <p:nvPr/>
        </p:nvSpPr>
        <p:spPr bwMode="auto">
          <a:xfrm>
            <a:off x="533400" y="44958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Applying the boundary conditions gives </a:t>
            </a:r>
            <a:r>
              <a:rPr lang="en-GB" altLang="en-US" sz="2800" i="1">
                <a:solidFill>
                  <a:srgbClr val="99FF99"/>
                </a:solidFill>
              </a:rPr>
              <a:t>G</a:t>
            </a:r>
            <a:r>
              <a:rPr lang="en-GB" altLang="en-US" sz="2800">
                <a:solidFill>
                  <a:srgbClr val="99FF99"/>
                </a:solidFill>
              </a:rPr>
              <a:t>(</a:t>
            </a:r>
            <a:r>
              <a:rPr lang="en-GB" altLang="en-US" sz="2800" i="1">
                <a:solidFill>
                  <a:srgbClr val="99FF99"/>
                </a:solidFill>
              </a:rPr>
              <a:t>x</a:t>
            </a:r>
            <a:r>
              <a:rPr lang="en-GB" altLang="en-US" sz="2800">
                <a:solidFill>
                  <a:srgbClr val="99FF99"/>
                </a:solidFill>
              </a:rPr>
              <a:t>,</a:t>
            </a:r>
            <a:r>
              <a:rPr lang="en-GB" altLang="en-US" sz="2800">
                <a:solidFill>
                  <a:srgbClr val="99FF99"/>
                </a:solidFill>
                <a:sym typeface="Symbol" panose="05050102010706020507" pitchFamily="18" charset="2"/>
              </a:rPr>
              <a:t>)</a:t>
            </a:r>
            <a:endParaRPr lang="en-GB" altLang="en-US" sz="2800"/>
          </a:p>
        </p:txBody>
      </p:sp>
      <p:graphicFrame>
        <p:nvGraphicFramePr>
          <p:cNvPr id="26634" name="Object 10">
            <a:extLst>
              <a:ext uri="{FF2B5EF4-FFF2-40B4-BE49-F238E27FC236}">
                <a16:creationId xmlns:a16="http://schemas.microsoft.com/office/drawing/2014/main" id="{06C721FC-8C63-4C29-A5C9-54C97CA9C9CD}"/>
              </a:ext>
            </a:extLst>
          </p:cNvPr>
          <p:cNvGraphicFramePr>
            <a:graphicFrameLocks noChangeAspect="1"/>
          </p:cNvGraphicFramePr>
          <p:nvPr/>
        </p:nvGraphicFramePr>
        <p:xfrm>
          <a:off x="1524000" y="5168900"/>
          <a:ext cx="6364288" cy="838200"/>
        </p:xfrm>
        <a:graphic>
          <a:graphicData uri="http://schemas.openxmlformats.org/presentationml/2006/ole">
            <mc:AlternateContent xmlns:mc="http://schemas.openxmlformats.org/markup-compatibility/2006">
              <mc:Choice xmlns:v="urn:schemas-microsoft-com:vml" Requires="v">
                <p:oleObj name="Equation" r:id="rId8" imgW="6362640" imgH="838080" progId="Equation.3">
                  <p:embed/>
                </p:oleObj>
              </mc:Choice>
              <mc:Fallback>
                <p:oleObj name="Equation" r:id="rId8" imgW="6362640" imgH="83808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5168900"/>
                        <a:ext cx="63642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62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6628"/>
                                        </p:tgtEl>
                                        <p:attrNameLst>
                                          <p:attrName>style.visibility</p:attrName>
                                        </p:attrNameLst>
                                      </p:cBhvr>
                                      <p:to>
                                        <p:strVal val="visible"/>
                                      </p:to>
                                    </p:set>
                                  </p:childTnLst>
                                </p:cTn>
                              </p:par>
                            </p:childTnLst>
                          </p:cTn>
                        </p:par>
                        <p:par>
                          <p:cTn id="10" fill="hold" nodeType="afterGroup">
                            <p:stCondLst>
                              <p:cond delay="1000"/>
                            </p:stCondLst>
                            <p:childTnLst>
                              <p:par>
                                <p:cTn id="11" presetID="2" presetClass="entr" presetSubtype="8" fill="hold" nodeType="afterEffect">
                                  <p:stCondLst>
                                    <p:cond delay="100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31"/>
                                        </p:tgtEl>
                                        <p:attrNameLst>
                                          <p:attrName>style.visibility</p:attrName>
                                        </p:attrNameLst>
                                      </p:cBhvr>
                                      <p:to>
                                        <p:strVal val="visible"/>
                                      </p:to>
                                    </p:set>
                                  </p:childTnLst>
                                </p:cTn>
                              </p:par>
                            </p:childTnLst>
                          </p:cTn>
                        </p:par>
                        <p:par>
                          <p:cTn id="19" fill="hold" nodeType="afterGroup">
                            <p:stCondLst>
                              <p:cond delay="500"/>
                            </p:stCondLst>
                            <p:childTnLst>
                              <p:par>
                                <p:cTn id="20" presetID="2" presetClass="entr" presetSubtype="8" fill="hold" nodeType="afterEffect">
                                  <p:stCondLst>
                                    <p:cond delay="1000"/>
                                  </p:stCondLst>
                                  <p:childTnLst>
                                    <p:set>
                                      <p:cBhvr>
                                        <p:cTn id="21" dur="1" fill="hold">
                                          <p:stCondLst>
                                            <p:cond delay="0"/>
                                          </p:stCondLst>
                                        </p:cTn>
                                        <p:tgtEl>
                                          <p:spTgt spid="26632"/>
                                        </p:tgtEl>
                                        <p:attrNameLst>
                                          <p:attrName>style.visibility</p:attrName>
                                        </p:attrNameLst>
                                      </p:cBhvr>
                                      <p:to>
                                        <p:strVal val="visible"/>
                                      </p:to>
                                    </p:set>
                                    <p:anim calcmode="lin" valueType="num">
                                      <p:cBhvr additive="base">
                                        <p:cTn id="22" dur="500" fill="hold"/>
                                        <p:tgtEl>
                                          <p:spTgt spid="26632"/>
                                        </p:tgtEl>
                                        <p:attrNameLst>
                                          <p:attrName>ppt_x</p:attrName>
                                        </p:attrNameLst>
                                      </p:cBhvr>
                                      <p:tavLst>
                                        <p:tav tm="0">
                                          <p:val>
                                            <p:strVal val="0-#ppt_w/2"/>
                                          </p:val>
                                        </p:tav>
                                        <p:tav tm="100000">
                                          <p:val>
                                            <p:strVal val="#ppt_x"/>
                                          </p:val>
                                        </p:tav>
                                      </p:tavLst>
                                    </p:anim>
                                    <p:anim calcmode="lin" valueType="num">
                                      <p:cBhvr additive="base">
                                        <p:cTn id="23" dur="500" fill="hold"/>
                                        <p:tgtEl>
                                          <p:spTgt spid="2663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6633"/>
                                        </p:tgtEl>
                                        <p:attrNameLst>
                                          <p:attrName>style.visibility</p:attrName>
                                        </p:attrNameLst>
                                      </p:cBhvr>
                                      <p:to>
                                        <p:strVal val="visible"/>
                                      </p:to>
                                    </p:set>
                                  </p:childTnLst>
                                </p:cTn>
                              </p:par>
                            </p:childTnLst>
                          </p:cTn>
                        </p:par>
                        <p:par>
                          <p:cTn id="28" fill="hold" nodeType="afterGroup">
                            <p:stCondLst>
                              <p:cond delay="500"/>
                            </p:stCondLst>
                            <p:childTnLst>
                              <p:par>
                                <p:cTn id="29" presetID="2" presetClass="entr" presetSubtype="8" fill="hold" nodeType="afterEffect">
                                  <p:stCondLst>
                                    <p:cond delay="1000"/>
                                  </p:stCondLst>
                                  <p:childTnLst>
                                    <p:set>
                                      <p:cBhvr>
                                        <p:cTn id="30" dur="1" fill="hold">
                                          <p:stCondLst>
                                            <p:cond delay="0"/>
                                          </p:stCondLst>
                                        </p:cTn>
                                        <p:tgtEl>
                                          <p:spTgt spid="26634"/>
                                        </p:tgtEl>
                                        <p:attrNameLst>
                                          <p:attrName>style.visibility</p:attrName>
                                        </p:attrNameLst>
                                      </p:cBhvr>
                                      <p:to>
                                        <p:strVal val="visible"/>
                                      </p:to>
                                    </p:set>
                                    <p:anim calcmode="lin" valueType="num">
                                      <p:cBhvr additive="base">
                                        <p:cTn id="31" dur="500" fill="hold"/>
                                        <p:tgtEl>
                                          <p:spTgt spid="26634"/>
                                        </p:tgtEl>
                                        <p:attrNameLst>
                                          <p:attrName>ppt_x</p:attrName>
                                        </p:attrNameLst>
                                      </p:cBhvr>
                                      <p:tavLst>
                                        <p:tav tm="0">
                                          <p:val>
                                            <p:strVal val="0-#ppt_w/2"/>
                                          </p:val>
                                        </p:tav>
                                        <p:tav tm="100000">
                                          <p:val>
                                            <p:strVal val="#ppt_x"/>
                                          </p:val>
                                        </p:tav>
                                      </p:tavLst>
                                    </p:anim>
                                    <p:anim calcmode="lin" valueType="num">
                                      <p:cBhvr additive="base">
                                        <p:cTn id="32" dur="500" fill="hold"/>
                                        <p:tgtEl>
                                          <p:spTgt spid="266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utoUpdateAnimBg="0"/>
      <p:bldP spid="26631" grpId="0" autoUpdateAnimBg="0"/>
      <p:bldP spid="2663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6BCBEF-7EC8-4743-AFFD-0D4C64B0219F}"/>
              </a:ext>
            </a:extLst>
          </p:cNvPr>
          <p:cNvSpPr>
            <a:spLocks noGrp="1" noChangeArrowheads="1"/>
          </p:cNvSpPr>
          <p:nvPr>
            <p:ph type="title"/>
          </p:nvPr>
        </p:nvSpPr>
        <p:spPr/>
        <p:txBody>
          <a:bodyPr/>
          <a:lstStyle/>
          <a:p>
            <a:r>
              <a:rPr lang="en-GB" altLang="en-US"/>
              <a:t>Two Questions </a:t>
            </a:r>
          </a:p>
        </p:txBody>
      </p:sp>
      <p:sp>
        <p:nvSpPr>
          <p:cNvPr id="20484" name="Text Box 4">
            <a:extLst>
              <a:ext uri="{FF2B5EF4-FFF2-40B4-BE49-F238E27FC236}">
                <a16:creationId xmlns:a16="http://schemas.microsoft.com/office/drawing/2014/main" id="{30834660-C0CE-45BC-97EF-AF43F07ED714}"/>
              </a:ext>
            </a:extLst>
          </p:cNvPr>
          <p:cNvSpPr txBox="1">
            <a:spLocks noChangeArrowheads="1"/>
          </p:cNvSpPr>
          <p:nvPr/>
        </p:nvSpPr>
        <p:spPr bwMode="auto">
          <a:xfrm>
            <a:off x="533400" y="2438400"/>
            <a:ext cx="8001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b="1" u="sng"/>
              <a:t>QUESTION 1:</a:t>
            </a:r>
            <a:r>
              <a:rPr lang="en-GB" altLang="en-US" sz="2800"/>
              <a:t> How to compute Green’s functions for a given problem?</a:t>
            </a:r>
          </a:p>
          <a:p>
            <a:pPr>
              <a:spcBef>
                <a:spcPct val="0"/>
              </a:spcBef>
              <a:buClrTx/>
            </a:pPr>
            <a:endParaRPr lang="en-GB" altLang="en-US" sz="2800"/>
          </a:p>
          <a:p>
            <a:pPr>
              <a:spcBef>
                <a:spcPct val="0"/>
              </a:spcBef>
              <a:buClrTx/>
            </a:pPr>
            <a:r>
              <a:rPr lang="en-GB" altLang="en-US" sz="2800" b="1" u="sng"/>
              <a:t>QUESTION 2:</a:t>
            </a:r>
            <a:r>
              <a:rPr lang="en-GB" altLang="en-US" sz="2800"/>
              <a:t> How to generate a “boundary integral equation” using the Green’s function?</a:t>
            </a:r>
          </a:p>
          <a:p>
            <a:pPr>
              <a:spcBef>
                <a:spcPct val="0"/>
              </a:spcBef>
              <a:buClrTx/>
            </a:pPr>
            <a:endParaRPr lang="en-GB"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B042D3B-EADE-4EA2-96D4-1D9ADD7C9028}"/>
              </a:ext>
            </a:extLst>
          </p:cNvPr>
          <p:cNvSpPr>
            <a:spLocks noGrp="1" noChangeArrowheads="1"/>
          </p:cNvSpPr>
          <p:nvPr>
            <p:ph type="title"/>
          </p:nvPr>
        </p:nvSpPr>
        <p:spPr/>
        <p:txBody>
          <a:bodyPr/>
          <a:lstStyle/>
          <a:p>
            <a:r>
              <a:rPr lang="en-GB" altLang="en-US"/>
              <a:t>How to get Green’s Function? </a:t>
            </a:r>
          </a:p>
        </p:txBody>
      </p:sp>
      <p:sp>
        <p:nvSpPr>
          <p:cNvPr id="59395" name="Rectangle 3">
            <a:extLst>
              <a:ext uri="{FF2B5EF4-FFF2-40B4-BE49-F238E27FC236}">
                <a16:creationId xmlns:a16="http://schemas.microsoft.com/office/drawing/2014/main" id="{ED09FED2-A200-4C0E-9539-6548B207DEFD}"/>
              </a:ext>
            </a:extLst>
          </p:cNvPr>
          <p:cNvSpPr>
            <a:spLocks noGrp="1" noChangeArrowheads="1"/>
          </p:cNvSpPr>
          <p:nvPr>
            <p:ph type="body" idx="1"/>
          </p:nvPr>
        </p:nvSpPr>
        <p:spPr>
          <a:xfrm>
            <a:off x="685800" y="3505200"/>
            <a:ext cx="7772400" cy="2133600"/>
          </a:xfrm>
        </p:spPr>
        <p:txBody>
          <a:bodyPr/>
          <a:lstStyle/>
          <a:p>
            <a:pPr>
              <a:buClr>
                <a:srgbClr val="99FF99"/>
              </a:buClr>
            </a:pPr>
            <a:r>
              <a:rPr lang="en-GB" altLang="en-US"/>
              <a:t>Apply unit concentrated form of </a:t>
            </a:r>
            <a:r>
              <a:rPr lang="en-GB" altLang="en-US" i="1">
                <a:solidFill>
                  <a:srgbClr val="99FF99"/>
                </a:solidFill>
              </a:rPr>
              <a:t>f</a:t>
            </a:r>
            <a:r>
              <a:rPr lang="en-GB" altLang="en-US"/>
              <a:t>, at </a:t>
            </a:r>
            <a:r>
              <a:rPr lang="en-GB" altLang="en-US" b="1" i="1">
                <a:solidFill>
                  <a:srgbClr val="99FF99"/>
                </a:solidFill>
              </a:rPr>
              <a:t>x</a:t>
            </a:r>
            <a:r>
              <a:rPr lang="en-GB" altLang="en-US" i="1">
                <a:solidFill>
                  <a:srgbClr val="99FF99"/>
                </a:solidFill>
              </a:rPr>
              <a:t>( source point)</a:t>
            </a:r>
            <a:r>
              <a:rPr lang="en-GB" altLang="en-US"/>
              <a:t> and compute the solution of the differential equation at </a:t>
            </a:r>
            <a:r>
              <a:rPr lang="en-GB" altLang="en-US" b="1" i="1">
                <a:solidFill>
                  <a:srgbClr val="99FF99"/>
                </a:solidFill>
              </a:rPr>
              <a:t>y</a:t>
            </a:r>
            <a:r>
              <a:rPr lang="en-GB" altLang="en-US" i="1">
                <a:solidFill>
                  <a:srgbClr val="99FF99"/>
                </a:solidFill>
              </a:rPr>
              <a:t> (field point)</a:t>
            </a:r>
            <a:r>
              <a:rPr lang="en-GB" altLang="en-US">
                <a:solidFill>
                  <a:srgbClr val="99FF99"/>
                </a:solidFill>
              </a:rPr>
              <a:t> </a:t>
            </a:r>
          </a:p>
          <a:p>
            <a:pPr>
              <a:buClr>
                <a:srgbClr val="99FF99"/>
              </a:buClr>
              <a:buFontTx/>
              <a:buNone/>
            </a:pPr>
            <a:r>
              <a:rPr lang="en-GB" altLang="en-US" i="1">
                <a:solidFill>
                  <a:srgbClr val="99FF99"/>
                </a:solidFill>
              </a:rPr>
              <a:t>				LG</a:t>
            </a:r>
            <a:r>
              <a:rPr lang="en-GB" altLang="en-US">
                <a:solidFill>
                  <a:srgbClr val="99FF99"/>
                </a:solidFill>
              </a:rPr>
              <a:t>(</a:t>
            </a:r>
            <a:r>
              <a:rPr lang="en-GB" altLang="en-US" b="1" i="1">
                <a:solidFill>
                  <a:srgbClr val="99FF99"/>
                </a:solidFill>
              </a:rPr>
              <a:t>x</a:t>
            </a:r>
            <a:r>
              <a:rPr lang="en-GB" altLang="en-US">
                <a:solidFill>
                  <a:srgbClr val="99FF99"/>
                </a:solidFill>
              </a:rPr>
              <a:t>,</a:t>
            </a:r>
            <a:r>
              <a:rPr lang="en-GB" altLang="en-US" b="1" i="1">
                <a:solidFill>
                  <a:srgbClr val="99FF99"/>
                </a:solidFill>
              </a:rPr>
              <a:t>y</a:t>
            </a:r>
            <a:r>
              <a:rPr lang="en-GB" altLang="en-US">
                <a:solidFill>
                  <a:srgbClr val="99FF99"/>
                </a:solidFill>
              </a:rPr>
              <a:t>) = </a:t>
            </a:r>
            <a:r>
              <a:rPr lang="en-GB" altLang="en-US">
                <a:solidFill>
                  <a:srgbClr val="99FF99"/>
                </a:solidFill>
                <a:sym typeface="Symbol" panose="05050102010706020507" pitchFamily="18" charset="2"/>
              </a:rPr>
              <a:t></a:t>
            </a:r>
            <a:r>
              <a:rPr lang="en-GB" altLang="en-US">
                <a:solidFill>
                  <a:srgbClr val="99FF99"/>
                </a:solidFill>
              </a:rPr>
              <a:t>(</a:t>
            </a:r>
            <a:r>
              <a:rPr lang="en-GB" altLang="en-US" b="1" i="1">
                <a:solidFill>
                  <a:srgbClr val="99FF99"/>
                </a:solidFill>
              </a:rPr>
              <a:t>x</a:t>
            </a:r>
            <a:r>
              <a:rPr lang="en-GB" altLang="en-US">
                <a:solidFill>
                  <a:srgbClr val="99FF99"/>
                </a:solidFill>
              </a:rPr>
              <a:t>-</a:t>
            </a:r>
            <a:r>
              <a:rPr lang="en-GB" altLang="en-US" b="1" i="1">
                <a:solidFill>
                  <a:srgbClr val="99FF99"/>
                </a:solidFill>
              </a:rPr>
              <a:t>y</a:t>
            </a:r>
            <a:r>
              <a:rPr lang="en-GB" altLang="en-US">
                <a:solidFill>
                  <a:srgbClr val="99FF99"/>
                </a:solidFill>
              </a:rPr>
              <a:t>)</a:t>
            </a:r>
            <a:endParaRPr lang="en-GB" altLang="en-US"/>
          </a:p>
        </p:txBody>
      </p:sp>
      <p:sp>
        <p:nvSpPr>
          <p:cNvPr id="59396" name="Text Box 4">
            <a:extLst>
              <a:ext uri="{FF2B5EF4-FFF2-40B4-BE49-F238E27FC236}">
                <a16:creationId xmlns:a16="http://schemas.microsoft.com/office/drawing/2014/main" id="{6E6F226D-C818-4847-9132-DC941BFDC2C2}"/>
              </a:ext>
            </a:extLst>
          </p:cNvPr>
          <p:cNvSpPr txBox="1">
            <a:spLocks noChangeArrowheads="1"/>
          </p:cNvSpPr>
          <p:nvPr/>
        </p:nvSpPr>
        <p:spPr bwMode="auto">
          <a:xfrm>
            <a:off x="533400" y="14478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u="sng"/>
              <a:t>Given</a:t>
            </a:r>
            <a:r>
              <a:rPr lang="en-GB" altLang="en-US" sz="2800"/>
              <a:t> </a:t>
            </a:r>
            <a:endParaRPr lang="en-GB" altLang="en-US" sz="2800">
              <a:solidFill>
                <a:srgbClr val="99FF99"/>
              </a:solidFill>
              <a:sym typeface="Symbol" panose="05050102010706020507" pitchFamily="18" charset="2"/>
            </a:endParaRPr>
          </a:p>
        </p:txBody>
      </p:sp>
      <p:sp>
        <p:nvSpPr>
          <p:cNvPr id="59397" name="Text Box 5">
            <a:extLst>
              <a:ext uri="{FF2B5EF4-FFF2-40B4-BE49-F238E27FC236}">
                <a16:creationId xmlns:a16="http://schemas.microsoft.com/office/drawing/2014/main" id="{A0E157C5-5AB9-4B5C-86C5-3AD00115EAEB}"/>
              </a:ext>
            </a:extLst>
          </p:cNvPr>
          <p:cNvSpPr txBox="1">
            <a:spLocks noChangeArrowheads="1"/>
          </p:cNvSpPr>
          <p:nvPr/>
        </p:nvSpPr>
        <p:spPr bwMode="auto">
          <a:xfrm>
            <a:off x="533400" y="29718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u="sng"/>
              <a:t>Recipe</a:t>
            </a:r>
            <a:r>
              <a:rPr lang="en-GB" altLang="en-US" sz="2800"/>
              <a:t> </a:t>
            </a:r>
            <a:endParaRPr lang="en-GB" altLang="en-US" sz="2800">
              <a:solidFill>
                <a:srgbClr val="99FF99"/>
              </a:solidFill>
              <a:sym typeface="Symbol" panose="05050102010706020507" pitchFamily="18" charset="2"/>
            </a:endParaRPr>
          </a:p>
        </p:txBody>
      </p:sp>
      <p:sp>
        <p:nvSpPr>
          <p:cNvPr id="59398" name="Rectangle 6">
            <a:extLst>
              <a:ext uri="{FF2B5EF4-FFF2-40B4-BE49-F238E27FC236}">
                <a16:creationId xmlns:a16="http://schemas.microsoft.com/office/drawing/2014/main" id="{B2CE7A9F-34EE-4B88-9018-A2A1CE42B829}"/>
              </a:ext>
            </a:extLst>
          </p:cNvPr>
          <p:cNvSpPr>
            <a:spLocks noChangeArrowheads="1"/>
          </p:cNvSpPr>
          <p:nvPr/>
        </p:nvSpPr>
        <p:spPr bwMode="auto">
          <a:xfrm>
            <a:off x="685800" y="1981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
              <a:defRPr sz="2800">
                <a:solidFill>
                  <a:srgbClr val="FFCC00"/>
                </a:solidFill>
                <a:latin typeface="Arial" panose="020B0604020202020204" pitchFamily="34" charset="0"/>
              </a:defRPr>
            </a:lvl1pPr>
            <a:lvl2pPr marL="742950" indent="-285750">
              <a:buChar char="–"/>
              <a:defRPr sz="2800">
                <a:solidFill>
                  <a:srgbClr val="FFCC00"/>
                </a:solidFill>
                <a:latin typeface="Arial" panose="020B0604020202020204" pitchFamily="34" charset="0"/>
              </a:defRPr>
            </a:lvl2pPr>
            <a:lvl3pPr marL="1143000" indent="-228600">
              <a:buChar char="•"/>
              <a:defRPr sz="2400">
                <a:solidFill>
                  <a:srgbClr val="FFCC00"/>
                </a:solidFill>
                <a:latin typeface="Arial" panose="020B0604020202020204" pitchFamily="34" charset="0"/>
              </a:defRPr>
            </a:lvl3pPr>
            <a:lvl4pPr marL="1600200" indent="-228600">
              <a:buChar char="–"/>
              <a:defRPr sz="2000">
                <a:solidFill>
                  <a:srgbClr val="FFCC00"/>
                </a:solidFill>
                <a:latin typeface="Arial" panose="020B0604020202020204" pitchFamily="34" charset="0"/>
              </a:defRPr>
            </a:lvl4pPr>
            <a:lvl5pPr marL="2057400" indent="-228600">
              <a:buChar char="»"/>
              <a:defRPr sz="2000">
                <a:solidFill>
                  <a:srgbClr val="FFCC00"/>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FFCC00"/>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FFCC00"/>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FFCC00"/>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FFCC00"/>
                </a:solidFill>
                <a:latin typeface="Arial" panose="020B0604020202020204" pitchFamily="34" charset="0"/>
              </a:defRPr>
            </a:lvl9pPr>
          </a:lstStyle>
          <a:p>
            <a:r>
              <a:rPr lang="en-GB" altLang="en-US"/>
              <a:t>Differential equation of the form </a:t>
            </a:r>
            <a:r>
              <a:rPr lang="en-GB" altLang="en-US" i="1">
                <a:solidFill>
                  <a:srgbClr val="99FF99"/>
                </a:solidFill>
              </a:rPr>
              <a:t>Ly = f</a:t>
            </a:r>
            <a:r>
              <a:rPr lang="en-GB" altLang="en-US" i="1"/>
              <a:t>.</a:t>
            </a:r>
            <a:endParaRPr lang="en-GB" altLang="en-US"/>
          </a:p>
          <a:p>
            <a:r>
              <a:rPr lang="en-GB" altLang="en-US"/>
              <a:t>Boundary conditions to make </a:t>
            </a:r>
            <a:r>
              <a:rPr lang="en-GB" altLang="en-US" i="1"/>
              <a:t>y</a:t>
            </a:r>
            <a:r>
              <a:rPr lang="en-GB" altLang="en-US"/>
              <a:t> unique.</a:t>
            </a:r>
          </a:p>
        </p:txBody>
      </p:sp>
      <p:sp>
        <p:nvSpPr>
          <p:cNvPr id="59401" name="Oval 9">
            <a:extLst>
              <a:ext uri="{FF2B5EF4-FFF2-40B4-BE49-F238E27FC236}">
                <a16:creationId xmlns:a16="http://schemas.microsoft.com/office/drawing/2014/main" id="{7BB402ED-DDE7-4129-9E9C-DFC53D77BAE1}"/>
              </a:ext>
            </a:extLst>
          </p:cNvPr>
          <p:cNvSpPr>
            <a:spLocks noChangeArrowheads="1"/>
          </p:cNvSpPr>
          <p:nvPr/>
        </p:nvSpPr>
        <p:spPr bwMode="auto">
          <a:xfrm>
            <a:off x="762000" y="4953000"/>
            <a:ext cx="2438400" cy="1600200"/>
          </a:xfrm>
          <a:prstGeom prst="ellipse">
            <a:avLst/>
          </a:prstGeom>
          <a:solidFill>
            <a:srgbClr val="99FF99"/>
          </a:solidFill>
          <a:ln w="9525">
            <a:solidFill>
              <a:srgbClr val="99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2" name="Oval 10">
            <a:extLst>
              <a:ext uri="{FF2B5EF4-FFF2-40B4-BE49-F238E27FC236}">
                <a16:creationId xmlns:a16="http://schemas.microsoft.com/office/drawing/2014/main" id="{DCBC8980-55AB-4A62-946E-25B470E05433}"/>
              </a:ext>
            </a:extLst>
          </p:cNvPr>
          <p:cNvSpPr>
            <a:spLocks noChangeArrowheads="1"/>
          </p:cNvSpPr>
          <p:nvPr/>
        </p:nvSpPr>
        <p:spPr bwMode="auto">
          <a:xfrm>
            <a:off x="1828800" y="6003925"/>
            <a:ext cx="92075" cy="92075"/>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Oval 11">
            <a:extLst>
              <a:ext uri="{FF2B5EF4-FFF2-40B4-BE49-F238E27FC236}">
                <a16:creationId xmlns:a16="http://schemas.microsoft.com/office/drawing/2014/main" id="{979437C8-BD82-4A83-BCDB-13ED63A25FD5}"/>
              </a:ext>
            </a:extLst>
          </p:cNvPr>
          <p:cNvSpPr>
            <a:spLocks noChangeArrowheads="1"/>
          </p:cNvSpPr>
          <p:nvPr/>
        </p:nvSpPr>
        <p:spPr bwMode="auto">
          <a:xfrm>
            <a:off x="1295400" y="5562600"/>
            <a:ext cx="92075" cy="92075"/>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4" name="Rectangle 12">
            <a:extLst>
              <a:ext uri="{FF2B5EF4-FFF2-40B4-BE49-F238E27FC236}">
                <a16:creationId xmlns:a16="http://schemas.microsoft.com/office/drawing/2014/main" id="{B22214B8-D598-4023-986B-6366C2C1E22F}"/>
              </a:ext>
            </a:extLst>
          </p:cNvPr>
          <p:cNvSpPr>
            <a:spLocks noChangeArrowheads="1"/>
          </p:cNvSpPr>
          <p:nvPr/>
        </p:nvSpPr>
        <p:spPr bwMode="auto">
          <a:xfrm>
            <a:off x="1676400" y="6019800"/>
            <a:ext cx="1325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i="1">
                <a:solidFill>
                  <a:schemeClr val="tx1"/>
                </a:solidFill>
              </a:rPr>
              <a:t>x </a:t>
            </a:r>
            <a:r>
              <a:rPr lang="en-GB" altLang="en-US" sz="2000" i="1">
                <a:solidFill>
                  <a:schemeClr val="tx1"/>
                </a:solidFill>
              </a:rPr>
              <a:t>(source)</a:t>
            </a:r>
            <a:endParaRPr lang="en-US" altLang="en-US" sz="2000" i="1">
              <a:solidFill>
                <a:schemeClr val="tx1"/>
              </a:solidFill>
            </a:endParaRPr>
          </a:p>
        </p:txBody>
      </p:sp>
      <p:sp>
        <p:nvSpPr>
          <p:cNvPr id="59405" name="Rectangle 13">
            <a:extLst>
              <a:ext uri="{FF2B5EF4-FFF2-40B4-BE49-F238E27FC236}">
                <a16:creationId xmlns:a16="http://schemas.microsoft.com/office/drawing/2014/main" id="{500DEBA8-36F4-4D89-AF62-3FDAE71A436C}"/>
              </a:ext>
            </a:extLst>
          </p:cNvPr>
          <p:cNvSpPr>
            <a:spLocks noChangeArrowheads="1"/>
          </p:cNvSpPr>
          <p:nvPr/>
        </p:nvSpPr>
        <p:spPr bwMode="auto">
          <a:xfrm>
            <a:off x="1120775" y="5181600"/>
            <a:ext cx="177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i="1">
                <a:solidFill>
                  <a:schemeClr val="tx1"/>
                </a:solidFill>
              </a:rPr>
              <a:t>y (field point)</a:t>
            </a:r>
            <a:endParaRPr lang="en-US" altLang="en-US" sz="2000" b="1" i="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6"/>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grpId="0" nodeType="afterEffect">
                                  <p:stCondLst>
                                    <p:cond delay="0"/>
                                  </p:stCondLst>
                                  <p:childTnLst>
                                    <p:set>
                                      <p:cBhvr>
                                        <p:cTn id="9" dur="1" fill="hold">
                                          <p:stCondLst>
                                            <p:cond delay="0"/>
                                          </p:stCondLst>
                                        </p:cTn>
                                        <p:tgtEl>
                                          <p:spTgt spid="59398"/>
                                        </p:tgtEl>
                                        <p:attrNameLst>
                                          <p:attrName>style.visibility</p:attrName>
                                        </p:attrNameLst>
                                      </p:cBhvr>
                                      <p:to>
                                        <p:strVal val="visible"/>
                                      </p:to>
                                    </p:set>
                                    <p:anim calcmode="lin" valueType="num">
                                      <p:cBhvr additive="base">
                                        <p:cTn id="10" dur="500" fill="hold"/>
                                        <p:tgtEl>
                                          <p:spTgt spid="59398"/>
                                        </p:tgtEl>
                                        <p:attrNameLst>
                                          <p:attrName>ppt_x</p:attrName>
                                        </p:attrNameLst>
                                      </p:cBhvr>
                                      <p:tavLst>
                                        <p:tav tm="0">
                                          <p:val>
                                            <p:strVal val="0-#ppt_w/2"/>
                                          </p:val>
                                        </p:tav>
                                        <p:tav tm="100000">
                                          <p:val>
                                            <p:strVal val="#ppt_x"/>
                                          </p:val>
                                        </p:tav>
                                      </p:tavLst>
                                    </p:anim>
                                    <p:anim calcmode="lin" valueType="num">
                                      <p:cBhvr additive="base">
                                        <p:cTn id="11" dur="500" fill="hold"/>
                                        <p:tgtEl>
                                          <p:spTgt spid="59398"/>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9397"/>
                                        </p:tgtEl>
                                        <p:attrNameLst>
                                          <p:attrName>style.visibility</p:attrName>
                                        </p:attrNameLst>
                                      </p:cBhvr>
                                      <p:to>
                                        <p:strVal val="visible"/>
                                      </p:to>
                                    </p:set>
                                  </p:childTnLst>
                                </p:cTn>
                              </p:par>
                            </p:childTnLst>
                          </p:cTn>
                        </p:par>
                        <p:par>
                          <p:cTn id="16" fill="hold" nodeType="afterGroup">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59395">
                                            <p:txEl>
                                              <p:pRg st="0" end="0"/>
                                            </p:txEl>
                                          </p:spTgt>
                                        </p:tgtEl>
                                        <p:attrNameLst>
                                          <p:attrName>style.visibility</p:attrName>
                                        </p:attrNameLst>
                                      </p:cBhvr>
                                      <p:to>
                                        <p:strVal val="visible"/>
                                      </p:to>
                                    </p:set>
                                    <p:anim calcmode="lin" valueType="num">
                                      <p:cBhvr additive="base">
                                        <p:cTn id="19"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59395">
                                            <p:txEl>
                                              <p:pRg st="1" end="1"/>
                                            </p:txEl>
                                          </p:spTgt>
                                        </p:tgtEl>
                                        <p:attrNameLst>
                                          <p:attrName>style.visibility</p:attrName>
                                        </p:attrNameLst>
                                      </p:cBhvr>
                                      <p:to>
                                        <p:strVal val="visible"/>
                                      </p:to>
                                    </p:set>
                                    <p:anim calcmode="lin" valueType="num">
                                      <p:cBhvr additive="base">
                                        <p:cTn id="24"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advAuto="0"/>
      <p:bldP spid="59396" grpId="0" autoUpdateAnimBg="0"/>
      <p:bldP spid="59397" grpId="0" autoUpdateAnimBg="0"/>
      <p:bldP spid="5939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AB14434-C1CF-4AE4-A761-66F3CBD0A65C}"/>
              </a:ext>
            </a:extLst>
          </p:cNvPr>
          <p:cNvSpPr>
            <a:spLocks noGrp="1" noChangeArrowheads="1"/>
          </p:cNvSpPr>
          <p:nvPr>
            <p:ph type="title"/>
          </p:nvPr>
        </p:nvSpPr>
        <p:spPr/>
        <p:txBody>
          <a:bodyPr/>
          <a:lstStyle/>
          <a:p>
            <a:r>
              <a:rPr lang="en-GB" altLang="en-US"/>
              <a:t>In a Nutshell</a:t>
            </a:r>
          </a:p>
        </p:txBody>
      </p:sp>
      <p:grpSp>
        <p:nvGrpSpPr>
          <p:cNvPr id="6184" name="Group 40">
            <a:extLst>
              <a:ext uri="{FF2B5EF4-FFF2-40B4-BE49-F238E27FC236}">
                <a16:creationId xmlns:a16="http://schemas.microsoft.com/office/drawing/2014/main" id="{BBC90C1B-79CB-438E-87BB-B91A89CEEEB9}"/>
              </a:ext>
            </a:extLst>
          </p:cNvPr>
          <p:cNvGrpSpPr>
            <a:grpSpLocks/>
          </p:cNvGrpSpPr>
          <p:nvPr/>
        </p:nvGrpSpPr>
        <p:grpSpPr bwMode="auto">
          <a:xfrm>
            <a:off x="1371600" y="2209800"/>
            <a:ext cx="2438400" cy="533400"/>
            <a:chOff x="624" y="1392"/>
            <a:chExt cx="1536" cy="336"/>
          </a:xfrm>
        </p:grpSpPr>
        <p:grpSp>
          <p:nvGrpSpPr>
            <p:cNvPr id="6153" name="Group 9">
              <a:extLst>
                <a:ext uri="{FF2B5EF4-FFF2-40B4-BE49-F238E27FC236}">
                  <a16:creationId xmlns:a16="http://schemas.microsoft.com/office/drawing/2014/main" id="{8158FCE7-43CD-44F9-A6BD-29F2E89C0A2E}"/>
                </a:ext>
              </a:extLst>
            </p:cNvPr>
            <p:cNvGrpSpPr>
              <a:grpSpLocks/>
            </p:cNvGrpSpPr>
            <p:nvPr/>
          </p:nvGrpSpPr>
          <p:grpSpPr bwMode="auto">
            <a:xfrm>
              <a:off x="624" y="1392"/>
              <a:ext cx="336" cy="336"/>
              <a:chOff x="864" y="3696"/>
              <a:chExt cx="336" cy="336"/>
            </a:xfrm>
          </p:grpSpPr>
          <p:sp>
            <p:nvSpPr>
              <p:cNvPr id="6148" name="Rectangle 4">
                <a:extLst>
                  <a:ext uri="{FF2B5EF4-FFF2-40B4-BE49-F238E27FC236}">
                    <a16:creationId xmlns:a16="http://schemas.microsoft.com/office/drawing/2014/main" id="{412571FE-A8CC-441B-9A87-8D1EDA80CDE0}"/>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Oval 5">
                <a:extLst>
                  <a:ext uri="{FF2B5EF4-FFF2-40B4-BE49-F238E27FC236}">
                    <a16:creationId xmlns:a16="http://schemas.microsoft.com/office/drawing/2014/main" id="{B569631C-4AE7-4354-8A2F-BA4CC99A9D12}"/>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Oval 6">
                <a:extLst>
                  <a:ext uri="{FF2B5EF4-FFF2-40B4-BE49-F238E27FC236}">
                    <a16:creationId xmlns:a16="http://schemas.microsoft.com/office/drawing/2014/main" id="{B4290443-0A85-40F3-9DA3-5693456D7728}"/>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Oval 7">
                <a:extLst>
                  <a:ext uri="{FF2B5EF4-FFF2-40B4-BE49-F238E27FC236}">
                    <a16:creationId xmlns:a16="http://schemas.microsoft.com/office/drawing/2014/main" id="{C0E884F4-EC21-44CD-B85C-ACFB726A4864}"/>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Oval 8">
                <a:extLst>
                  <a:ext uri="{FF2B5EF4-FFF2-40B4-BE49-F238E27FC236}">
                    <a16:creationId xmlns:a16="http://schemas.microsoft.com/office/drawing/2014/main" id="{905492FF-8FE7-4797-87B2-AB09E423C197}"/>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54" name="Group 10">
              <a:extLst>
                <a:ext uri="{FF2B5EF4-FFF2-40B4-BE49-F238E27FC236}">
                  <a16:creationId xmlns:a16="http://schemas.microsoft.com/office/drawing/2014/main" id="{21894F68-A657-4C8B-AECB-F1DBF9309DDA}"/>
                </a:ext>
              </a:extLst>
            </p:cNvPr>
            <p:cNvGrpSpPr>
              <a:grpSpLocks/>
            </p:cNvGrpSpPr>
            <p:nvPr/>
          </p:nvGrpSpPr>
          <p:grpSpPr bwMode="auto">
            <a:xfrm>
              <a:off x="864" y="1392"/>
              <a:ext cx="336" cy="336"/>
              <a:chOff x="864" y="3696"/>
              <a:chExt cx="336" cy="336"/>
            </a:xfrm>
          </p:grpSpPr>
          <p:sp>
            <p:nvSpPr>
              <p:cNvPr id="6155" name="Rectangle 11">
                <a:extLst>
                  <a:ext uri="{FF2B5EF4-FFF2-40B4-BE49-F238E27FC236}">
                    <a16:creationId xmlns:a16="http://schemas.microsoft.com/office/drawing/2014/main" id="{B4548D05-F368-4661-9B2B-23A516E9AE74}"/>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Oval 12">
                <a:extLst>
                  <a:ext uri="{FF2B5EF4-FFF2-40B4-BE49-F238E27FC236}">
                    <a16:creationId xmlns:a16="http://schemas.microsoft.com/office/drawing/2014/main" id="{93265602-A0CA-46E8-9650-DFC09FE3195C}"/>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Oval 13">
                <a:extLst>
                  <a:ext uri="{FF2B5EF4-FFF2-40B4-BE49-F238E27FC236}">
                    <a16:creationId xmlns:a16="http://schemas.microsoft.com/office/drawing/2014/main" id="{2BD7EAD0-03B7-4EEE-8A8A-12E5988DFE2D}"/>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Oval 14">
                <a:extLst>
                  <a:ext uri="{FF2B5EF4-FFF2-40B4-BE49-F238E27FC236}">
                    <a16:creationId xmlns:a16="http://schemas.microsoft.com/office/drawing/2014/main" id="{9B533EAB-3AFD-42B2-9310-A6343114C6CE}"/>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Oval 15">
                <a:extLst>
                  <a:ext uri="{FF2B5EF4-FFF2-40B4-BE49-F238E27FC236}">
                    <a16:creationId xmlns:a16="http://schemas.microsoft.com/office/drawing/2014/main" id="{1749938F-F128-47AB-BB07-4AAC49736193}"/>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60" name="Group 16">
              <a:extLst>
                <a:ext uri="{FF2B5EF4-FFF2-40B4-BE49-F238E27FC236}">
                  <a16:creationId xmlns:a16="http://schemas.microsoft.com/office/drawing/2014/main" id="{55BDE96D-F4BC-48C0-B054-8E72AFDA5D20}"/>
                </a:ext>
              </a:extLst>
            </p:cNvPr>
            <p:cNvGrpSpPr>
              <a:grpSpLocks/>
            </p:cNvGrpSpPr>
            <p:nvPr/>
          </p:nvGrpSpPr>
          <p:grpSpPr bwMode="auto">
            <a:xfrm>
              <a:off x="1104" y="1392"/>
              <a:ext cx="336" cy="336"/>
              <a:chOff x="864" y="3696"/>
              <a:chExt cx="336" cy="336"/>
            </a:xfrm>
          </p:grpSpPr>
          <p:sp>
            <p:nvSpPr>
              <p:cNvPr id="6161" name="Rectangle 17">
                <a:extLst>
                  <a:ext uri="{FF2B5EF4-FFF2-40B4-BE49-F238E27FC236}">
                    <a16:creationId xmlns:a16="http://schemas.microsoft.com/office/drawing/2014/main" id="{77AFB283-8D8B-4BFD-8D48-940546E17A3E}"/>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Oval 18">
                <a:extLst>
                  <a:ext uri="{FF2B5EF4-FFF2-40B4-BE49-F238E27FC236}">
                    <a16:creationId xmlns:a16="http://schemas.microsoft.com/office/drawing/2014/main" id="{2953FBBB-9298-496B-AD8E-9DDEB907D91F}"/>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 name="Oval 19">
                <a:extLst>
                  <a:ext uri="{FF2B5EF4-FFF2-40B4-BE49-F238E27FC236}">
                    <a16:creationId xmlns:a16="http://schemas.microsoft.com/office/drawing/2014/main" id="{19A7A1F6-3454-4CC7-B014-5A71972AB4B8}"/>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Oval 20">
                <a:extLst>
                  <a:ext uri="{FF2B5EF4-FFF2-40B4-BE49-F238E27FC236}">
                    <a16:creationId xmlns:a16="http://schemas.microsoft.com/office/drawing/2014/main" id="{60A4A192-93A8-47A5-B42B-556FB709202E}"/>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 name="Oval 21">
                <a:extLst>
                  <a:ext uri="{FF2B5EF4-FFF2-40B4-BE49-F238E27FC236}">
                    <a16:creationId xmlns:a16="http://schemas.microsoft.com/office/drawing/2014/main" id="{1ABD40AA-F07F-46D7-8BA3-3F3777290006}"/>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66" name="Group 22">
              <a:extLst>
                <a:ext uri="{FF2B5EF4-FFF2-40B4-BE49-F238E27FC236}">
                  <a16:creationId xmlns:a16="http://schemas.microsoft.com/office/drawing/2014/main" id="{48B7F9CA-3D4E-46A5-91EE-9970A2FFF5E6}"/>
                </a:ext>
              </a:extLst>
            </p:cNvPr>
            <p:cNvGrpSpPr>
              <a:grpSpLocks/>
            </p:cNvGrpSpPr>
            <p:nvPr/>
          </p:nvGrpSpPr>
          <p:grpSpPr bwMode="auto">
            <a:xfrm>
              <a:off x="1344" y="1392"/>
              <a:ext cx="336" cy="336"/>
              <a:chOff x="864" y="3696"/>
              <a:chExt cx="336" cy="336"/>
            </a:xfrm>
          </p:grpSpPr>
          <p:sp>
            <p:nvSpPr>
              <p:cNvPr id="6167" name="Rectangle 23">
                <a:extLst>
                  <a:ext uri="{FF2B5EF4-FFF2-40B4-BE49-F238E27FC236}">
                    <a16:creationId xmlns:a16="http://schemas.microsoft.com/office/drawing/2014/main" id="{6312E48A-3808-4293-8A09-BCBC30A47AA7}"/>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 name="Oval 24">
                <a:extLst>
                  <a:ext uri="{FF2B5EF4-FFF2-40B4-BE49-F238E27FC236}">
                    <a16:creationId xmlns:a16="http://schemas.microsoft.com/office/drawing/2014/main" id="{B3B70525-B435-4236-89E2-6DF4D1214C81}"/>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 name="Oval 25">
                <a:extLst>
                  <a:ext uri="{FF2B5EF4-FFF2-40B4-BE49-F238E27FC236}">
                    <a16:creationId xmlns:a16="http://schemas.microsoft.com/office/drawing/2014/main" id="{5EE617E9-68EA-4495-B4C9-5E9767A81738}"/>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 name="Oval 26">
                <a:extLst>
                  <a:ext uri="{FF2B5EF4-FFF2-40B4-BE49-F238E27FC236}">
                    <a16:creationId xmlns:a16="http://schemas.microsoft.com/office/drawing/2014/main" id="{4825005A-A95E-45F2-B9B9-CE723D6C8278}"/>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1" name="Oval 27">
                <a:extLst>
                  <a:ext uri="{FF2B5EF4-FFF2-40B4-BE49-F238E27FC236}">
                    <a16:creationId xmlns:a16="http://schemas.microsoft.com/office/drawing/2014/main" id="{017E0E35-0DA8-4106-AF52-FF21D6E1A688}"/>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72" name="Group 28">
              <a:extLst>
                <a:ext uri="{FF2B5EF4-FFF2-40B4-BE49-F238E27FC236}">
                  <a16:creationId xmlns:a16="http://schemas.microsoft.com/office/drawing/2014/main" id="{AC48EEA5-35B5-4903-A99D-0A68F6038A9D}"/>
                </a:ext>
              </a:extLst>
            </p:cNvPr>
            <p:cNvGrpSpPr>
              <a:grpSpLocks/>
            </p:cNvGrpSpPr>
            <p:nvPr/>
          </p:nvGrpSpPr>
          <p:grpSpPr bwMode="auto">
            <a:xfrm>
              <a:off x="1584" y="1392"/>
              <a:ext cx="336" cy="336"/>
              <a:chOff x="864" y="3696"/>
              <a:chExt cx="336" cy="336"/>
            </a:xfrm>
          </p:grpSpPr>
          <p:sp>
            <p:nvSpPr>
              <p:cNvPr id="6173" name="Rectangle 29">
                <a:extLst>
                  <a:ext uri="{FF2B5EF4-FFF2-40B4-BE49-F238E27FC236}">
                    <a16:creationId xmlns:a16="http://schemas.microsoft.com/office/drawing/2014/main" id="{969EEA82-7625-412E-B899-0190B17D9009}"/>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Oval 30">
                <a:extLst>
                  <a:ext uri="{FF2B5EF4-FFF2-40B4-BE49-F238E27FC236}">
                    <a16:creationId xmlns:a16="http://schemas.microsoft.com/office/drawing/2014/main" id="{23D28D02-D723-4FF7-B71F-887360EA0881}"/>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 name="Oval 31">
                <a:extLst>
                  <a:ext uri="{FF2B5EF4-FFF2-40B4-BE49-F238E27FC236}">
                    <a16:creationId xmlns:a16="http://schemas.microsoft.com/office/drawing/2014/main" id="{37A54697-CA45-48D9-AD66-CC756DFB5390}"/>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Oval 32">
                <a:extLst>
                  <a:ext uri="{FF2B5EF4-FFF2-40B4-BE49-F238E27FC236}">
                    <a16:creationId xmlns:a16="http://schemas.microsoft.com/office/drawing/2014/main" id="{626A4AFE-FD15-4F81-9D7F-2A82C05A19F1}"/>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 name="Oval 33">
                <a:extLst>
                  <a:ext uri="{FF2B5EF4-FFF2-40B4-BE49-F238E27FC236}">
                    <a16:creationId xmlns:a16="http://schemas.microsoft.com/office/drawing/2014/main" id="{87F78ACE-2E43-4587-944C-72341AB6147F}"/>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78" name="Group 34">
              <a:extLst>
                <a:ext uri="{FF2B5EF4-FFF2-40B4-BE49-F238E27FC236}">
                  <a16:creationId xmlns:a16="http://schemas.microsoft.com/office/drawing/2014/main" id="{17A317A4-9010-4EEB-B050-42AEE432EE12}"/>
                </a:ext>
              </a:extLst>
            </p:cNvPr>
            <p:cNvGrpSpPr>
              <a:grpSpLocks/>
            </p:cNvGrpSpPr>
            <p:nvPr/>
          </p:nvGrpSpPr>
          <p:grpSpPr bwMode="auto">
            <a:xfrm>
              <a:off x="1824" y="1392"/>
              <a:ext cx="336" cy="336"/>
              <a:chOff x="864" y="3696"/>
              <a:chExt cx="336" cy="336"/>
            </a:xfrm>
          </p:grpSpPr>
          <p:sp>
            <p:nvSpPr>
              <p:cNvPr id="6179" name="Rectangle 35">
                <a:extLst>
                  <a:ext uri="{FF2B5EF4-FFF2-40B4-BE49-F238E27FC236}">
                    <a16:creationId xmlns:a16="http://schemas.microsoft.com/office/drawing/2014/main" id="{826D95A6-3E44-41F5-A8CD-7805DDFDD295}"/>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0" name="Oval 36">
                <a:extLst>
                  <a:ext uri="{FF2B5EF4-FFF2-40B4-BE49-F238E27FC236}">
                    <a16:creationId xmlns:a16="http://schemas.microsoft.com/office/drawing/2014/main" id="{03EDBF37-A73B-426F-A45D-6E5E333DC996}"/>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1" name="Oval 37">
                <a:extLst>
                  <a:ext uri="{FF2B5EF4-FFF2-40B4-BE49-F238E27FC236}">
                    <a16:creationId xmlns:a16="http://schemas.microsoft.com/office/drawing/2014/main" id="{96EE7BAC-4736-4CBE-8FF4-AFC8F0FAA672}"/>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Oval 38">
                <a:extLst>
                  <a:ext uri="{FF2B5EF4-FFF2-40B4-BE49-F238E27FC236}">
                    <a16:creationId xmlns:a16="http://schemas.microsoft.com/office/drawing/2014/main" id="{3B7D044F-0CA0-461D-8352-90513E326042}"/>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3" name="Oval 39">
                <a:extLst>
                  <a:ext uri="{FF2B5EF4-FFF2-40B4-BE49-F238E27FC236}">
                    <a16:creationId xmlns:a16="http://schemas.microsoft.com/office/drawing/2014/main" id="{39B04E5A-8124-457C-A6B5-97AA3CD5B273}"/>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185" name="Group 41">
            <a:extLst>
              <a:ext uri="{FF2B5EF4-FFF2-40B4-BE49-F238E27FC236}">
                <a16:creationId xmlns:a16="http://schemas.microsoft.com/office/drawing/2014/main" id="{57926D17-A175-43AE-9D5D-245E5B602935}"/>
              </a:ext>
            </a:extLst>
          </p:cNvPr>
          <p:cNvGrpSpPr>
            <a:grpSpLocks/>
          </p:cNvGrpSpPr>
          <p:nvPr/>
        </p:nvGrpSpPr>
        <p:grpSpPr bwMode="auto">
          <a:xfrm>
            <a:off x="1371600" y="2590800"/>
            <a:ext cx="2438400" cy="533400"/>
            <a:chOff x="624" y="1392"/>
            <a:chExt cx="1536" cy="336"/>
          </a:xfrm>
        </p:grpSpPr>
        <p:grpSp>
          <p:nvGrpSpPr>
            <p:cNvPr id="6186" name="Group 42">
              <a:extLst>
                <a:ext uri="{FF2B5EF4-FFF2-40B4-BE49-F238E27FC236}">
                  <a16:creationId xmlns:a16="http://schemas.microsoft.com/office/drawing/2014/main" id="{37A0057B-54E7-4527-9303-EB6F41E8655D}"/>
                </a:ext>
              </a:extLst>
            </p:cNvPr>
            <p:cNvGrpSpPr>
              <a:grpSpLocks/>
            </p:cNvGrpSpPr>
            <p:nvPr/>
          </p:nvGrpSpPr>
          <p:grpSpPr bwMode="auto">
            <a:xfrm>
              <a:off x="624" y="1392"/>
              <a:ext cx="336" cy="336"/>
              <a:chOff x="864" y="3696"/>
              <a:chExt cx="336" cy="336"/>
            </a:xfrm>
          </p:grpSpPr>
          <p:sp>
            <p:nvSpPr>
              <p:cNvPr id="6187" name="Rectangle 43">
                <a:extLst>
                  <a:ext uri="{FF2B5EF4-FFF2-40B4-BE49-F238E27FC236}">
                    <a16:creationId xmlns:a16="http://schemas.microsoft.com/office/drawing/2014/main" id="{0A222235-9EF4-4095-9140-8982B2CAE386}"/>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8" name="Oval 44">
                <a:extLst>
                  <a:ext uri="{FF2B5EF4-FFF2-40B4-BE49-F238E27FC236}">
                    <a16:creationId xmlns:a16="http://schemas.microsoft.com/office/drawing/2014/main" id="{03D867AA-8C5D-4893-AEB7-71B0576FD5C0}"/>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9" name="Oval 45">
                <a:extLst>
                  <a:ext uri="{FF2B5EF4-FFF2-40B4-BE49-F238E27FC236}">
                    <a16:creationId xmlns:a16="http://schemas.microsoft.com/office/drawing/2014/main" id="{3EAA0BD1-C52D-401E-89E3-47CA1E94F023}"/>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0" name="Oval 46">
                <a:extLst>
                  <a:ext uri="{FF2B5EF4-FFF2-40B4-BE49-F238E27FC236}">
                    <a16:creationId xmlns:a16="http://schemas.microsoft.com/office/drawing/2014/main" id="{37B455B1-85CF-4BBF-B116-1FAE0BA03465}"/>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1" name="Oval 47">
                <a:extLst>
                  <a:ext uri="{FF2B5EF4-FFF2-40B4-BE49-F238E27FC236}">
                    <a16:creationId xmlns:a16="http://schemas.microsoft.com/office/drawing/2014/main" id="{5AF55C99-1F55-4E08-8218-76DFE4C1B053}"/>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92" name="Group 48">
              <a:extLst>
                <a:ext uri="{FF2B5EF4-FFF2-40B4-BE49-F238E27FC236}">
                  <a16:creationId xmlns:a16="http://schemas.microsoft.com/office/drawing/2014/main" id="{EB827B47-2755-429D-8141-90E6A3CDF93F}"/>
                </a:ext>
              </a:extLst>
            </p:cNvPr>
            <p:cNvGrpSpPr>
              <a:grpSpLocks/>
            </p:cNvGrpSpPr>
            <p:nvPr/>
          </p:nvGrpSpPr>
          <p:grpSpPr bwMode="auto">
            <a:xfrm>
              <a:off x="864" y="1392"/>
              <a:ext cx="336" cy="336"/>
              <a:chOff x="864" y="3696"/>
              <a:chExt cx="336" cy="336"/>
            </a:xfrm>
          </p:grpSpPr>
          <p:sp>
            <p:nvSpPr>
              <p:cNvPr id="6193" name="Rectangle 49">
                <a:extLst>
                  <a:ext uri="{FF2B5EF4-FFF2-40B4-BE49-F238E27FC236}">
                    <a16:creationId xmlns:a16="http://schemas.microsoft.com/office/drawing/2014/main" id="{867ACFF3-2D09-4B6D-AA48-5D60CCF4FAC6}"/>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4" name="Oval 50">
                <a:extLst>
                  <a:ext uri="{FF2B5EF4-FFF2-40B4-BE49-F238E27FC236}">
                    <a16:creationId xmlns:a16="http://schemas.microsoft.com/office/drawing/2014/main" id="{0D3A0B0F-8B91-45AE-8E50-91E35893E0A1}"/>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5" name="Oval 51">
                <a:extLst>
                  <a:ext uri="{FF2B5EF4-FFF2-40B4-BE49-F238E27FC236}">
                    <a16:creationId xmlns:a16="http://schemas.microsoft.com/office/drawing/2014/main" id="{D904C833-B94E-448F-A24C-9969943BA8FB}"/>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 name="Oval 52">
                <a:extLst>
                  <a:ext uri="{FF2B5EF4-FFF2-40B4-BE49-F238E27FC236}">
                    <a16:creationId xmlns:a16="http://schemas.microsoft.com/office/drawing/2014/main" id="{E567A728-AEAB-47DB-B012-1EAD98807483}"/>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 name="Oval 53">
                <a:extLst>
                  <a:ext uri="{FF2B5EF4-FFF2-40B4-BE49-F238E27FC236}">
                    <a16:creationId xmlns:a16="http://schemas.microsoft.com/office/drawing/2014/main" id="{B10DF745-5558-4155-84A4-2E6148712AA1}"/>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98" name="Group 54">
              <a:extLst>
                <a:ext uri="{FF2B5EF4-FFF2-40B4-BE49-F238E27FC236}">
                  <a16:creationId xmlns:a16="http://schemas.microsoft.com/office/drawing/2014/main" id="{F830325D-E3A3-48EB-B74C-331AD6B40CE3}"/>
                </a:ext>
              </a:extLst>
            </p:cNvPr>
            <p:cNvGrpSpPr>
              <a:grpSpLocks/>
            </p:cNvGrpSpPr>
            <p:nvPr/>
          </p:nvGrpSpPr>
          <p:grpSpPr bwMode="auto">
            <a:xfrm>
              <a:off x="1104" y="1392"/>
              <a:ext cx="336" cy="336"/>
              <a:chOff x="864" y="3696"/>
              <a:chExt cx="336" cy="336"/>
            </a:xfrm>
          </p:grpSpPr>
          <p:sp>
            <p:nvSpPr>
              <p:cNvPr id="6199" name="Rectangle 55">
                <a:extLst>
                  <a:ext uri="{FF2B5EF4-FFF2-40B4-BE49-F238E27FC236}">
                    <a16:creationId xmlns:a16="http://schemas.microsoft.com/office/drawing/2014/main" id="{D1F8EC54-D24C-4209-9889-21A54358103C}"/>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0" name="Oval 56">
                <a:extLst>
                  <a:ext uri="{FF2B5EF4-FFF2-40B4-BE49-F238E27FC236}">
                    <a16:creationId xmlns:a16="http://schemas.microsoft.com/office/drawing/2014/main" id="{FADA4D6F-0F9A-42FE-8601-B45EB49C85C3}"/>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1" name="Oval 57">
                <a:extLst>
                  <a:ext uri="{FF2B5EF4-FFF2-40B4-BE49-F238E27FC236}">
                    <a16:creationId xmlns:a16="http://schemas.microsoft.com/office/drawing/2014/main" id="{19F76F7A-F4A9-4036-9CB7-B4034424AA96}"/>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2" name="Oval 58">
                <a:extLst>
                  <a:ext uri="{FF2B5EF4-FFF2-40B4-BE49-F238E27FC236}">
                    <a16:creationId xmlns:a16="http://schemas.microsoft.com/office/drawing/2014/main" id="{839C06C1-615B-46C2-BC72-09BDAA492AEF}"/>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3" name="Oval 59">
                <a:extLst>
                  <a:ext uri="{FF2B5EF4-FFF2-40B4-BE49-F238E27FC236}">
                    <a16:creationId xmlns:a16="http://schemas.microsoft.com/office/drawing/2014/main" id="{24A081F1-9204-46F0-8BDD-7183D1FB7C35}"/>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04" name="Group 60">
              <a:extLst>
                <a:ext uri="{FF2B5EF4-FFF2-40B4-BE49-F238E27FC236}">
                  <a16:creationId xmlns:a16="http://schemas.microsoft.com/office/drawing/2014/main" id="{96F5DC3B-37F6-4CF0-82C9-03B7F5B3C5C7}"/>
                </a:ext>
              </a:extLst>
            </p:cNvPr>
            <p:cNvGrpSpPr>
              <a:grpSpLocks/>
            </p:cNvGrpSpPr>
            <p:nvPr/>
          </p:nvGrpSpPr>
          <p:grpSpPr bwMode="auto">
            <a:xfrm>
              <a:off x="1344" y="1392"/>
              <a:ext cx="336" cy="336"/>
              <a:chOff x="864" y="3696"/>
              <a:chExt cx="336" cy="336"/>
            </a:xfrm>
          </p:grpSpPr>
          <p:sp>
            <p:nvSpPr>
              <p:cNvPr id="6205" name="Rectangle 61">
                <a:extLst>
                  <a:ext uri="{FF2B5EF4-FFF2-40B4-BE49-F238E27FC236}">
                    <a16:creationId xmlns:a16="http://schemas.microsoft.com/office/drawing/2014/main" id="{3AEDAAB4-8321-4ABA-A936-A72E08A5B164}"/>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6" name="Oval 62">
                <a:extLst>
                  <a:ext uri="{FF2B5EF4-FFF2-40B4-BE49-F238E27FC236}">
                    <a16:creationId xmlns:a16="http://schemas.microsoft.com/office/drawing/2014/main" id="{A7B718A4-7A00-492B-83C9-3ED9D79183D1}"/>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7" name="Oval 63">
                <a:extLst>
                  <a:ext uri="{FF2B5EF4-FFF2-40B4-BE49-F238E27FC236}">
                    <a16:creationId xmlns:a16="http://schemas.microsoft.com/office/drawing/2014/main" id="{AC6DA481-8599-471B-ADD4-AC0649B84799}"/>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8" name="Oval 64">
                <a:extLst>
                  <a:ext uri="{FF2B5EF4-FFF2-40B4-BE49-F238E27FC236}">
                    <a16:creationId xmlns:a16="http://schemas.microsoft.com/office/drawing/2014/main" id="{E13EFF07-D3AD-420F-A106-CAB2E991E2B6}"/>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9" name="Oval 65">
                <a:extLst>
                  <a:ext uri="{FF2B5EF4-FFF2-40B4-BE49-F238E27FC236}">
                    <a16:creationId xmlns:a16="http://schemas.microsoft.com/office/drawing/2014/main" id="{DC91299F-47A0-4B79-A355-8B74D097DC73}"/>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10" name="Group 66">
              <a:extLst>
                <a:ext uri="{FF2B5EF4-FFF2-40B4-BE49-F238E27FC236}">
                  <a16:creationId xmlns:a16="http://schemas.microsoft.com/office/drawing/2014/main" id="{D3BB891C-4388-4F87-8225-26229AEB01FD}"/>
                </a:ext>
              </a:extLst>
            </p:cNvPr>
            <p:cNvGrpSpPr>
              <a:grpSpLocks/>
            </p:cNvGrpSpPr>
            <p:nvPr/>
          </p:nvGrpSpPr>
          <p:grpSpPr bwMode="auto">
            <a:xfrm>
              <a:off x="1584" y="1392"/>
              <a:ext cx="336" cy="336"/>
              <a:chOff x="864" y="3696"/>
              <a:chExt cx="336" cy="336"/>
            </a:xfrm>
          </p:grpSpPr>
          <p:sp>
            <p:nvSpPr>
              <p:cNvPr id="6211" name="Rectangle 67">
                <a:extLst>
                  <a:ext uri="{FF2B5EF4-FFF2-40B4-BE49-F238E27FC236}">
                    <a16:creationId xmlns:a16="http://schemas.microsoft.com/office/drawing/2014/main" id="{96FD437B-7167-4FF2-9A3A-A16011626865}"/>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2" name="Oval 68">
                <a:extLst>
                  <a:ext uri="{FF2B5EF4-FFF2-40B4-BE49-F238E27FC236}">
                    <a16:creationId xmlns:a16="http://schemas.microsoft.com/office/drawing/2014/main" id="{E0C32666-814B-44C1-96A0-71A8D94CBF54}"/>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3" name="Oval 69">
                <a:extLst>
                  <a:ext uri="{FF2B5EF4-FFF2-40B4-BE49-F238E27FC236}">
                    <a16:creationId xmlns:a16="http://schemas.microsoft.com/office/drawing/2014/main" id="{55B9FFF2-F01C-4FE0-B18B-14EA15BA6C20}"/>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4" name="Oval 70">
                <a:extLst>
                  <a:ext uri="{FF2B5EF4-FFF2-40B4-BE49-F238E27FC236}">
                    <a16:creationId xmlns:a16="http://schemas.microsoft.com/office/drawing/2014/main" id="{21E577CA-207E-4628-B597-D7BE8F8FEDB8}"/>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5" name="Oval 71">
                <a:extLst>
                  <a:ext uri="{FF2B5EF4-FFF2-40B4-BE49-F238E27FC236}">
                    <a16:creationId xmlns:a16="http://schemas.microsoft.com/office/drawing/2014/main" id="{2FBB2B44-196D-48B9-80FA-C950EDACFB76}"/>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16" name="Group 72">
              <a:extLst>
                <a:ext uri="{FF2B5EF4-FFF2-40B4-BE49-F238E27FC236}">
                  <a16:creationId xmlns:a16="http://schemas.microsoft.com/office/drawing/2014/main" id="{6CD41D09-8959-4FF8-84C7-C5BDE6251466}"/>
                </a:ext>
              </a:extLst>
            </p:cNvPr>
            <p:cNvGrpSpPr>
              <a:grpSpLocks/>
            </p:cNvGrpSpPr>
            <p:nvPr/>
          </p:nvGrpSpPr>
          <p:grpSpPr bwMode="auto">
            <a:xfrm>
              <a:off x="1824" y="1392"/>
              <a:ext cx="336" cy="336"/>
              <a:chOff x="864" y="3696"/>
              <a:chExt cx="336" cy="336"/>
            </a:xfrm>
          </p:grpSpPr>
          <p:sp>
            <p:nvSpPr>
              <p:cNvPr id="6217" name="Rectangle 73">
                <a:extLst>
                  <a:ext uri="{FF2B5EF4-FFF2-40B4-BE49-F238E27FC236}">
                    <a16:creationId xmlns:a16="http://schemas.microsoft.com/office/drawing/2014/main" id="{21B670C3-797D-4FE4-AE2F-62F2F2B00BCF}"/>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8" name="Oval 74">
                <a:extLst>
                  <a:ext uri="{FF2B5EF4-FFF2-40B4-BE49-F238E27FC236}">
                    <a16:creationId xmlns:a16="http://schemas.microsoft.com/office/drawing/2014/main" id="{5821CE24-65AA-47BB-ACCB-8EE1FBF97250}"/>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9" name="Oval 75">
                <a:extLst>
                  <a:ext uri="{FF2B5EF4-FFF2-40B4-BE49-F238E27FC236}">
                    <a16:creationId xmlns:a16="http://schemas.microsoft.com/office/drawing/2014/main" id="{C47577E9-7316-4AB4-8177-570E60353421}"/>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0" name="Oval 76">
                <a:extLst>
                  <a:ext uri="{FF2B5EF4-FFF2-40B4-BE49-F238E27FC236}">
                    <a16:creationId xmlns:a16="http://schemas.microsoft.com/office/drawing/2014/main" id="{829AC608-B896-41B6-BD9A-3500F801E1FD}"/>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1" name="Oval 77">
                <a:extLst>
                  <a:ext uri="{FF2B5EF4-FFF2-40B4-BE49-F238E27FC236}">
                    <a16:creationId xmlns:a16="http://schemas.microsoft.com/office/drawing/2014/main" id="{CDB4D242-4D21-4A41-B8E8-530CFF28DB9D}"/>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222" name="Group 78">
            <a:extLst>
              <a:ext uri="{FF2B5EF4-FFF2-40B4-BE49-F238E27FC236}">
                <a16:creationId xmlns:a16="http://schemas.microsoft.com/office/drawing/2014/main" id="{D57D55F2-3D1D-43DD-B62D-A7BC33E6D268}"/>
              </a:ext>
            </a:extLst>
          </p:cNvPr>
          <p:cNvGrpSpPr>
            <a:grpSpLocks/>
          </p:cNvGrpSpPr>
          <p:nvPr/>
        </p:nvGrpSpPr>
        <p:grpSpPr bwMode="auto">
          <a:xfrm>
            <a:off x="1371600" y="2971800"/>
            <a:ext cx="2438400" cy="533400"/>
            <a:chOff x="624" y="1392"/>
            <a:chExt cx="1536" cy="336"/>
          </a:xfrm>
        </p:grpSpPr>
        <p:grpSp>
          <p:nvGrpSpPr>
            <p:cNvPr id="6223" name="Group 79">
              <a:extLst>
                <a:ext uri="{FF2B5EF4-FFF2-40B4-BE49-F238E27FC236}">
                  <a16:creationId xmlns:a16="http://schemas.microsoft.com/office/drawing/2014/main" id="{B97E5015-D322-4EB4-A08A-642513DE0545}"/>
                </a:ext>
              </a:extLst>
            </p:cNvPr>
            <p:cNvGrpSpPr>
              <a:grpSpLocks/>
            </p:cNvGrpSpPr>
            <p:nvPr/>
          </p:nvGrpSpPr>
          <p:grpSpPr bwMode="auto">
            <a:xfrm>
              <a:off x="624" y="1392"/>
              <a:ext cx="336" cy="336"/>
              <a:chOff x="864" y="3696"/>
              <a:chExt cx="336" cy="336"/>
            </a:xfrm>
          </p:grpSpPr>
          <p:sp>
            <p:nvSpPr>
              <p:cNvPr id="6224" name="Rectangle 80">
                <a:extLst>
                  <a:ext uri="{FF2B5EF4-FFF2-40B4-BE49-F238E27FC236}">
                    <a16:creationId xmlns:a16="http://schemas.microsoft.com/office/drawing/2014/main" id="{AE97C6F1-CC5A-43C2-9C2D-A484C15C8DBB}"/>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5" name="Oval 81">
                <a:extLst>
                  <a:ext uri="{FF2B5EF4-FFF2-40B4-BE49-F238E27FC236}">
                    <a16:creationId xmlns:a16="http://schemas.microsoft.com/office/drawing/2014/main" id="{C6C3122A-F9DC-4C5A-82FA-E49EA2798A06}"/>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6" name="Oval 82">
                <a:extLst>
                  <a:ext uri="{FF2B5EF4-FFF2-40B4-BE49-F238E27FC236}">
                    <a16:creationId xmlns:a16="http://schemas.microsoft.com/office/drawing/2014/main" id="{7C207CFC-E677-4F72-91D5-89616E6111F5}"/>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7" name="Oval 83">
                <a:extLst>
                  <a:ext uri="{FF2B5EF4-FFF2-40B4-BE49-F238E27FC236}">
                    <a16:creationId xmlns:a16="http://schemas.microsoft.com/office/drawing/2014/main" id="{4D1567C3-9B0F-4857-935B-06D26F8FE06E}"/>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8" name="Oval 84">
                <a:extLst>
                  <a:ext uri="{FF2B5EF4-FFF2-40B4-BE49-F238E27FC236}">
                    <a16:creationId xmlns:a16="http://schemas.microsoft.com/office/drawing/2014/main" id="{AD3B3F62-A854-4640-B04C-589084011D9D}"/>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29" name="Group 85">
              <a:extLst>
                <a:ext uri="{FF2B5EF4-FFF2-40B4-BE49-F238E27FC236}">
                  <a16:creationId xmlns:a16="http://schemas.microsoft.com/office/drawing/2014/main" id="{C15BD72E-2E25-438E-86CA-192980BA9FCA}"/>
                </a:ext>
              </a:extLst>
            </p:cNvPr>
            <p:cNvGrpSpPr>
              <a:grpSpLocks/>
            </p:cNvGrpSpPr>
            <p:nvPr/>
          </p:nvGrpSpPr>
          <p:grpSpPr bwMode="auto">
            <a:xfrm>
              <a:off x="864" y="1392"/>
              <a:ext cx="336" cy="336"/>
              <a:chOff x="864" y="3696"/>
              <a:chExt cx="336" cy="336"/>
            </a:xfrm>
          </p:grpSpPr>
          <p:sp>
            <p:nvSpPr>
              <p:cNvPr id="6230" name="Rectangle 86">
                <a:extLst>
                  <a:ext uri="{FF2B5EF4-FFF2-40B4-BE49-F238E27FC236}">
                    <a16:creationId xmlns:a16="http://schemas.microsoft.com/office/drawing/2014/main" id="{9DBE6894-BCE2-43FD-B074-90B24FAF2ED1}"/>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1" name="Oval 87">
                <a:extLst>
                  <a:ext uri="{FF2B5EF4-FFF2-40B4-BE49-F238E27FC236}">
                    <a16:creationId xmlns:a16="http://schemas.microsoft.com/office/drawing/2014/main" id="{C5ECB87A-C75C-42CB-A38B-F54E3DD4DB2D}"/>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2" name="Oval 88">
                <a:extLst>
                  <a:ext uri="{FF2B5EF4-FFF2-40B4-BE49-F238E27FC236}">
                    <a16:creationId xmlns:a16="http://schemas.microsoft.com/office/drawing/2014/main" id="{358F6703-48BD-4B6A-AFD5-3CF2571EE29B}"/>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3" name="Oval 89">
                <a:extLst>
                  <a:ext uri="{FF2B5EF4-FFF2-40B4-BE49-F238E27FC236}">
                    <a16:creationId xmlns:a16="http://schemas.microsoft.com/office/drawing/2014/main" id="{C335B414-9D56-4E30-9885-BE2A7C0CFA12}"/>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4" name="Oval 90">
                <a:extLst>
                  <a:ext uri="{FF2B5EF4-FFF2-40B4-BE49-F238E27FC236}">
                    <a16:creationId xmlns:a16="http://schemas.microsoft.com/office/drawing/2014/main" id="{6B3EFA89-A033-4380-8892-A5090DA2C063}"/>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35" name="Group 91">
              <a:extLst>
                <a:ext uri="{FF2B5EF4-FFF2-40B4-BE49-F238E27FC236}">
                  <a16:creationId xmlns:a16="http://schemas.microsoft.com/office/drawing/2014/main" id="{119A68D4-D58A-40FC-A4DF-07D2B97AA1F0}"/>
                </a:ext>
              </a:extLst>
            </p:cNvPr>
            <p:cNvGrpSpPr>
              <a:grpSpLocks/>
            </p:cNvGrpSpPr>
            <p:nvPr/>
          </p:nvGrpSpPr>
          <p:grpSpPr bwMode="auto">
            <a:xfrm>
              <a:off x="1104" y="1392"/>
              <a:ext cx="336" cy="336"/>
              <a:chOff x="864" y="3696"/>
              <a:chExt cx="336" cy="336"/>
            </a:xfrm>
          </p:grpSpPr>
          <p:sp>
            <p:nvSpPr>
              <p:cNvPr id="6236" name="Rectangle 92">
                <a:extLst>
                  <a:ext uri="{FF2B5EF4-FFF2-40B4-BE49-F238E27FC236}">
                    <a16:creationId xmlns:a16="http://schemas.microsoft.com/office/drawing/2014/main" id="{D9AAA167-5277-45E8-8C73-D3CF966FAFB9}"/>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 name="Oval 93">
                <a:extLst>
                  <a:ext uri="{FF2B5EF4-FFF2-40B4-BE49-F238E27FC236}">
                    <a16:creationId xmlns:a16="http://schemas.microsoft.com/office/drawing/2014/main" id="{FA951985-92CE-4358-9536-7D9E6620EA4E}"/>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8" name="Oval 94">
                <a:extLst>
                  <a:ext uri="{FF2B5EF4-FFF2-40B4-BE49-F238E27FC236}">
                    <a16:creationId xmlns:a16="http://schemas.microsoft.com/office/drawing/2014/main" id="{46310887-ECF5-4C62-8EC6-001B6828F019}"/>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9" name="Oval 95">
                <a:extLst>
                  <a:ext uri="{FF2B5EF4-FFF2-40B4-BE49-F238E27FC236}">
                    <a16:creationId xmlns:a16="http://schemas.microsoft.com/office/drawing/2014/main" id="{845813CE-BB02-4A86-961A-2CE60C5BE9BB}"/>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0" name="Oval 96">
                <a:extLst>
                  <a:ext uri="{FF2B5EF4-FFF2-40B4-BE49-F238E27FC236}">
                    <a16:creationId xmlns:a16="http://schemas.microsoft.com/office/drawing/2014/main" id="{832A670C-AB69-44BD-85F3-C96EDEEBC6AD}"/>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1" name="Group 97">
              <a:extLst>
                <a:ext uri="{FF2B5EF4-FFF2-40B4-BE49-F238E27FC236}">
                  <a16:creationId xmlns:a16="http://schemas.microsoft.com/office/drawing/2014/main" id="{9B5C7EFC-BBEA-46DA-A75F-4FFD5C129CAC}"/>
                </a:ext>
              </a:extLst>
            </p:cNvPr>
            <p:cNvGrpSpPr>
              <a:grpSpLocks/>
            </p:cNvGrpSpPr>
            <p:nvPr/>
          </p:nvGrpSpPr>
          <p:grpSpPr bwMode="auto">
            <a:xfrm>
              <a:off x="1344" y="1392"/>
              <a:ext cx="336" cy="336"/>
              <a:chOff x="864" y="3696"/>
              <a:chExt cx="336" cy="336"/>
            </a:xfrm>
          </p:grpSpPr>
          <p:sp>
            <p:nvSpPr>
              <p:cNvPr id="6242" name="Rectangle 98">
                <a:extLst>
                  <a:ext uri="{FF2B5EF4-FFF2-40B4-BE49-F238E27FC236}">
                    <a16:creationId xmlns:a16="http://schemas.microsoft.com/office/drawing/2014/main" id="{FD08F99A-7F1B-48CA-AE58-56E8E0A5FFDA}"/>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3" name="Oval 99">
                <a:extLst>
                  <a:ext uri="{FF2B5EF4-FFF2-40B4-BE49-F238E27FC236}">
                    <a16:creationId xmlns:a16="http://schemas.microsoft.com/office/drawing/2014/main" id="{D3EE7E26-FB0E-4F45-9D10-F4D0CE0B23E2}"/>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4" name="Oval 100">
                <a:extLst>
                  <a:ext uri="{FF2B5EF4-FFF2-40B4-BE49-F238E27FC236}">
                    <a16:creationId xmlns:a16="http://schemas.microsoft.com/office/drawing/2014/main" id="{75D1DE2F-59AE-4A22-91C6-56F231DF14C4}"/>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5" name="Oval 101">
                <a:extLst>
                  <a:ext uri="{FF2B5EF4-FFF2-40B4-BE49-F238E27FC236}">
                    <a16:creationId xmlns:a16="http://schemas.microsoft.com/office/drawing/2014/main" id="{BCEA8E3A-748C-474A-A0E6-ECF2C04CC2B6}"/>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 name="Oval 102">
                <a:extLst>
                  <a:ext uri="{FF2B5EF4-FFF2-40B4-BE49-F238E27FC236}">
                    <a16:creationId xmlns:a16="http://schemas.microsoft.com/office/drawing/2014/main" id="{6204AD6A-C8D6-43C8-9FC2-36160DCABAF8}"/>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7" name="Group 103">
              <a:extLst>
                <a:ext uri="{FF2B5EF4-FFF2-40B4-BE49-F238E27FC236}">
                  <a16:creationId xmlns:a16="http://schemas.microsoft.com/office/drawing/2014/main" id="{C64F42A5-E40D-46E7-A2F3-D11DE0C7E8C0}"/>
                </a:ext>
              </a:extLst>
            </p:cNvPr>
            <p:cNvGrpSpPr>
              <a:grpSpLocks/>
            </p:cNvGrpSpPr>
            <p:nvPr/>
          </p:nvGrpSpPr>
          <p:grpSpPr bwMode="auto">
            <a:xfrm>
              <a:off x="1584" y="1392"/>
              <a:ext cx="336" cy="336"/>
              <a:chOff x="864" y="3696"/>
              <a:chExt cx="336" cy="336"/>
            </a:xfrm>
          </p:grpSpPr>
          <p:sp>
            <p:nvSpPr>
              <p:cNvPr id="6248" name="Rectangle 104">
                <a:extLst>
                  <a:ext uri="{FF2B5EF4-FFF2-40B4-BE49-F238E27FC236}">
                    <a16:creationId xmlns:a16="http://schemas.microsoft.com/office/drawing/2014/main" id="{D360D5DD-4D7F-45B4-B565-F4C1FC8D3B4A}"/>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 name="Oval 105">
                <a:extLst>
                  <a:ext uri="{FF2B5EF4-FFF2-40B4-BE49-F238E27FC236}">
                    <a16:creationId xmlns:a16="http://schemas.microsoft.com/office/drawing/2014/main" id="{58DA1C12-F368-44AB-AFD1-5D4D89CAEF04}"/>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 name="Oval 106">
                <a:extLst>
                  <a:ext uri="{FF2B5EF4-FFF2-40B4-BE49-F238E27FC236}">
                    <a16:creationId xmlns:a16="http://schemas.microsoft.com/office/drawing/2014/main" id="{56F7B1A9-C82A-494C-A612-C62E12D2D3EE}"/>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1" name="Oval 107">
                <a:extLst>
                  <a:ext uri="{FF2B5EF4-FFF2-40B4-BE49-F238E27FC236}">
                    <a16:creationId xmlns:a16="http://schemas.microsoft.com/office/drawing/2014/main" id="{C3571472-3BE4-4495-A6F5-FD545571CFFC}"/>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 name="Oval 108">
                <a:extLst>
                  <a:ext uri="{FF2B5EF4-FFF2-40B4-BE49-F238E27FC236}">
                    <a16:creationId xmlns:a16="http://schemas.microsoft.com/office/drawing/2014/main" id="{A207C20E-064E-44A3-ADD0-C642BC248EAD}"/>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3" name="Group 109">
              <a:extLst>
                <a:ext uri="{FF2B5EF4-FFF2-40B4-BE49-F238E27FC236}">
                  <a16:creationId xmlns:a16="http://schemas.microsoft.com/office/drawing/2014/main" id="{442D3C52-482A-4867-8FE2-90CB73FC6BA9}"/>
                </a:ext>
              </a:extLst>
            </p:cNvPr>
            <p:cNvGrpSpPr>
              <a:grpSpLocks/>
            </p:cNvGrpSpPr>
            <p:nvPr/>
          </p:nvGrpSpPr>
          <p:grpSpPr bwMode="auto">
            <a:xfrm>
              <a:off x="1824" y="1392"/>
              <a:ext cx="336" cy="336"/>
              <a:chOff x="864" y="3696"/>
              <a:chExt cx="336" cy="336"/>
            </a:xfrm>
          </p:grpSpPr>
          <p:sp>
            <p:nvSpPr>
              <p:cNvPr id="6254" name="Rectangle 110">
                <a:extLst>
                  <a:ext uri="{FF2B5EF4-FFF2-40B4-BE49-F238E27FC236}">
                    <a16:creationId xmlns:a16="http://schemas.microsoft.com/office/drawing/2014/main" id="{49AF3FB5-2052-49C2-AC6C-6F1A49FA683F}"/>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 name="Oval 111">
                <a:extLst>
                  <a:ext uri="{FF2B5EF4-FFF2-40B4-BE49-F238E27FC236}">
                    <a16:creationId xmlns:a16="http://schemas.microsoft.com/office/drawing/2014/main" id="{31817014-C99D-492E-9CD4-ECC01BD37180}"/>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 name="Oval 112">
                <a:extLst>
                  <a:ext uri="{FF2B5EF4-FFF2-40B4-BE49-F238E27FC236}">
                    <a16:creationId xmlns:a16="http://schemas.microsoft.com/office/drawing/2014/main" id="{71D92A56-3D28-4A75-B7DF-18537C25969F}"/>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 name="Oval 113">
                <a:extLst>
                  <a:ext uri="{FF2B5EF4-FFF2-40B4-BE49-F238E27FC236}">
                    <a16:creationId xmlns:a16="http://schemas.microsoft.com/office/drawing/2014/main" id="{76563E87-DE2F-44B6-A9B3-AE4333ECD4FF}"/>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 name="Oval 114">
                <a:extLst>
                  <a:ext uri="{FF2B5EF4-FFF2-40B4-BE49-F238E27FC236}">
                    <a16:creationId xmlns:a16="http://schemas.microsoft.com/office/drawing/2014/main" id="{A2901478-268A-4179-9522-4DD417F1AD80}"/>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259" name="Group 115">
            <a:extLst>
              <a:ext uri="{FF2B5EF4-FFF2-40B4-BE49-F238E27FC236}">
                <a16:creationId xmlns:a16="http://schemas.microsoft.com/office/drawing/2014/main" id="{92A9BD81-5D78-4589-9E42-866734A1A603}"/>
              </a:ext>
            </a:extLst>
          </p:cNvPr>
          <p:cNvGrpSpPr>
            <a:grpSpLocks/>
          </p:cNvGrpSpPr>
          <p:nvPr/>
        </p:nvGrpSpPr>
        <p:grpSpPr bwMode="auto">
          <a:xfrm>
            <a:off x="1371600" y="3352800"/>
            <a:ext cx="2438400" cy="533400"/>
            <a:chOff x="624" y="1392"/>
            <a:chExt cx="1536" cy="336"/>
          </a:xfrm>
        </p:grpSpPr>
        <p:grpSp>
          <p:nvGrpSpPr>
            <p:cNvPr id="6260" name="Group 116">
              <a:extLst>
                <a:ext uri="{FF2B5EF4-FFF2-40B4-BE49-F238E27FC236}">
                  <a16:creationId xmlns:a16="http://schemas.microsoft.com/office/drawing/2014/main" id="{02A9C3F1-F2CB-4897-AF30-52F049A984E2}"/>
                </a:ext>
              </a:extLst>
            </p:cNvPr>
            <p:cNvGrpSpPr>
              <a:grpSpLocks/>
            </p:cNvGrpSpPr>
            <p:nvPr/>
          </p:nvGrpSpPr>
          <p:grpSpPr bwMode="auto">
            <a:xfrm>
              <a:off x="624" y="1392"/>
              <a:ext cx="336" cy="336"/>
              <a:chOff x="864" y="3696"/>
              <a:chExt cx="336" cy="336"/>
            </a:xfrm>
          </p:grpSpPr>
          <p:sp>
            <p:nvSpPr>
              <p:cNvPr id="6261" name="Rectangle 117">
                <a:extLst>
                  <a:ext uri="{FF2B5EF4-FFF2-40B4-BE49-F238E27FC236}">
                    <a16:creationId xmlns:a16="http://schemas.microsoft.com/office/drawing/2014/main" id="{EB87056D-0E57-4817-98DB-10F34732DF56}"/>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2" name="Oval 118">
                <a:extLst>
                  <a:ext uri="{FF2B5EF4-FFF2-40B4-BE49-F238E27FC236}">
                    <a16:creationId xmlns:a16="http://schemas.microsoft.com/office/drawing/2014/main" id="{C1BCB475-0678-4EB7-9C6D-F2377F12B01D}"/>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3" name="Oval 119">
                <a:extLst>
                  <a:ext uri="{FF2B5EF4-FFF2-40B4-BE49-F238E27FC236}">
                    <a16:creationId xmlns:a16="http://schemas.microsoft.com/office/drawing/2014/main" id="{B150E906-77FB-4DFE-9B0C-562ABCDA096C}"/>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4" name="Oval 120">
                <a:extLst>
                  <a:ext uri="{FF2B5EF4-FFF2-40B4-BE49-F238E27FC236}">
                    <a16:creationId xmlns:a16="http://schemas.microsoft.com/office/drawing/2014/main" id="{1FDC7C9B-0EB3-4C67-9AF5-68CE96E83DC1}"/>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 name="Oval 121">
                <a:extLst>
                  <a:ext uri="{FF2B5EF4-FFF2-40B4-BE49-F238E27FC236}">
                    <a16:creationId xmlns:a16="http://schemas.microsoft.com/office/drawing/2014/main" id="{A43FFD3E-5C98-405E-BE9F-B5F6E6E1469B}"/>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66" name="Group 122">
              <a:extLst>
                <a:ext uri="{FF2B5EF4-FFF2-40B4-BE49-F238E27FC236}">
                  <a16:creationId xmlns:a16="http://schemas.microsoft.com/office/drawing/2014/main" id="{684CA053-93CE-446C-BFB7-EA42A698AB57}"/>
                </a:ext>
              </a:extLst>
            </p:cNvPr>
            <p:cNvGrpSpPr>
              <a:grpSpLocks/>
            </p:cNvGrpSpPr>
            <p:nvPr/>
          </p:nvGrpSpPr>
          <p:grpSpPr bwMode="auto">
            <a:xfrm>
              <a:off x="864" y="1392"/>
              <a:ext cx="336" cy="336"/>
              <a:chOff x="864" y="3696"/>
              <a:chExt cx="336" cy="336"/>
            </a:xfrm>
          </p:grpSpPr>
          <p:sp>
            <p:nvSpPr>
              <p:cNvPr id="6267" name="Rectangle 123">
                <a:extLst>
                  <a:ext uri="{FF2B5EF4-FFF2-40B4-BE49-F238E27FC236}">
                    <a16:creationId xmlns:a16="http://schemas.microsoft.com/office/drawing/2014/main" id="{28096C2F-92FE-483A-9C95-C98821557EC9}"/>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8" name="Oval 124">
                <a:extLst>
                  <a:ext uri="{FF2B5EF4-FFF2-40B4-BE49-F238E27FC236}">
                    <a16:creationId xmlns:a16="http://schemas.microsoft.com/office/drawing/2014/main" id="{9195F7CC-F4B6-49D7-8E8D-9897123FD8D2}"/>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9" name="Oval 125">
                <a:extLst>
                  <a:ext uri="{FF2B5EF4-FFF2-40B4-BE49-F238E27FC236}">
                    <a16:creationId xmlns:a16="http://schemas.microsoft.com/office/drawing/2014/main" id="{5F2FAE09-D2E7-45B0-8706-63BD8772E4C9}"/>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0" name="Oval 126">
                <a:extLst>
                  <a:ext uri="{FF2B5EF4-FFF2-40B4-BE49-F238E27FC236}">
                    <a16:creationId xmlns:a16="http://schemas.microsoft.com/office/drawing/2014/main" id="{EC64BA17-C91A-4770-8E14-F685F1BB2683}"/>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1" name="Oval 127">
                <a:extLst>
                  <a:ext uri="{FF2B5EF4-FFF2-40B4-BE49-F238E27FC236}">
                    <a16:creationId xmlns:a16="http://schemas.microsoft.com/office/drawing/2014/main" id="{8162470D-D0AF-4208-AB83-6CA4F2890C38}"/>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72" name="Group 128">
              <a:extLst>
                <a:ext uri="{FF2B5EF4-FFF2-40B4-BE49-F238E27FC236}">
                  <a16:creationId xmlns:a16="http://schemas.microsoft.com/office/drawing/2014/main" id="{8F250D3E-8388-430A-932A-8F7281A98891}"/>
                </a:ext>
              </a:extLst>
            </p:cNvPr>
            <p:cNvGrpSpPr>
              <a:grpSpLocks/>
            </p:cNvGrpSpPr>
            <p:nvPr/>
          </p:nvGrpSpPr>
          <p:grpSpPr bwMode="auto">
            <a:xfrm>
              <a:off x="1104" y="1392"/>
              <a:ext cx="336" cy="336"/>
              <a:chOff x="864" y="3696"/>
              <a:chExt cx="336" cy="336"/>
            </a:xfrm>
          </p:grpSpPr>
          <p:sp>
            <p:nvSpPr>
              <p:cNvPr id="6273" name="Rectangle 129">
                <a:extLst>
                  <a:ext uri="{FF2B5EF4-FFF2-40B4-BE49-F238E27FC236}">
                    <a16:creationId xmlns:a16="http://schemas.microsoft.com/office/drawing/2014/main" id="{E17AEBF9-4B4F-4F3D-8BA0-98C93F58F54E}"/>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4" name="Oval 130">
                <a:extLst>
                  <a:ext uri="{FF2B5EF4-FFF2-40B4-BE49-F238E27FC236}">
                    <a16:creationId xmlns:a16="http://schemas.microsoft.com/office/drawing/2014/main" id="{09CADB55-BBB0-4EC2-A457-1554BC4C5F51}"/>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5" name="Oval 131">
                <a:extLst>
                  <a:ext uri="{FF2B5EF4-FFF2-40B4-BE49-F238E27FC236}">
                    <a16:creationId xmlns:a16="http://schemas.microsoft.com/office/drawing/2014/main" id="{E7698BA2-2722-4F2B-AC32-D57C751CD7D1}"/>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6" name="Oval 132">
                <a:extLst>
                  <a:ext uri="{FF2B5EF4-FFF2-40B4-BE49-F238E27FC236}">
                    <a16:creationId xmlns:a16="http://schemas.microsoft.com/office/drawing/2014/main" id="{FE67081F-64F1-475C-9B17-431454C35F7F}"/>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 name="Oval 133">
                <a:extLst>
                  <a:ext uri="{FF2B5EF4-FFF2-40B4-BE49-F238E27FC236}">
                    <a16:creationId xmlns:a16="http://schemas.microsoft.com/office/drawing/2014/main" id="{D9A914A4-B49A-48FA-A0E3-6AF758E53FE2}"/>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78" name="Group 134">
              <a:extLst>
                <a:ext uri="{FF2B5EF4-FFF2-40B4-BE49-F238E27FC236}">
                  <a16:creationId xmlns:a16="http://schemas.microsoft.com/office/drawing/2014/main" id="{5C0B899F-6C5C-4F6E-A219-90B7390F4BC5}"/>
                </a:ext>
              </a:extLst>
            </p:cNvPr>
            <p:cNvGrpSpPr>
              <a:grpSpLocks/>
            </p:cNvGrpSpPr>
            <p:nvPr/>
          </p:nvGrpSpPr>
          <p:grpSpPr bwMode="auto">
            <a:xfrm>
              <a:off x="1344" y="1392"/>
              <a:ext cx="336" cy="336"/>
              <a:chOff x="864" y="3696"/>
              <a:chExt cx="336" cy="336"/>
            </a:xfrm>
          </p:grpSpPr>
          <p:sp>
            <p:nvSpPr>
              <p:cNvPr id="6279" name="Rectangle 135">
                <a:extLst>
                  <a:ext uri="{FF2B5EF4-FFF2-40B4-BE49-F238E27FC236}">
                    <a16:creationId xmlns:a16="http://schemas.microsoft.com/office/drawing/2014/main" id="{DDB08C7E-9AF1-4620-893C-538029EC2CDA}"/>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0" name="Oval 136">
                <a:extLst>
                  <a:ext uri="{FF2B5EF4-FFF2-40B4-BE49-F238E27FC236}">
                    <a16:creationId xmlns:a16="http://schemas.microsoft.com/office/drawing/2014/main" id="{ACF67489-699C-4A8D-B84B-A29CB4C8CB42}"/>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1" name="Oval 137">
                <a:extLst>
                  <a:ext uri="{FF2B5EF4-FFF2-40B4-BE49-F238E27FC236}">
                    <a16:creationId xmlns:a16="http://schemas.microsoft.com/office/drawing/2014/main" id="{A6D07814-FD8A-4C45-AAD3-AFA72A708F35}"/>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2" name="Oval 138">
                <a:extLst>
                  <a:ext uri="{FF2B5EF4-FFF2-40B4-BE49-F238E27FC236}">
                    <a16:creationId xmlns:a16="http://schemas.microsoft.com/office/drawing/2014/main" id="{3060FEE4-5B08-4041-B3DA-2D85849BC5F8}"/>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3" name="Oval 139">
                <a:extLst>
                  <a:ext uri="{FF2B5EF4-FFF2-40B4-BE49-F238E27FC236}">
                    <a16:creationId xmlns:a16="http://schemas.microsoft.com/office/drawing/2014/main" id="{74FD7111-C385-419B-B089-A0838CBC5DF8}"/>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84" name="Group 140">
              <a:extLst>
                <a:ext uri="{FF2B5EF4-FFF2-40B4-BE49-F238E27FC236}">
                  <a16:creationId xmlns:a16="http://schemas.microsoft.com/office/drawing/2014/main" id="{E1CE43F7-932D-4DDE-B5C1-C665BC0F593B}"/>
                </a:ext>
              </a:extLst>
            </p:cNvPr>
            <p:cNvGrpSpPr>
              <a:grpSpLocks/>
            </p:cNvGrpSpPr>
            <p:nvPr/>
          </p:nvGrpSpPr>
          <p:grpSpPr bwMode="auto">
            <a:xfrm>
              <a:off x="1584" y="1392"/>
              <a:ext cx="336" cy="336"/>
              <a:chOff x="864" y="3696"/>
              <a:chExt cx="336" cy="336"/>
            </a:xfrm>
          </p:grpSpPr>
          <p:sp>
            <p:nvSpPr>
              <p:cNvPr id="6285" name="Rectangle 141">
                <a:extLst>
                  <a:ext uri="{FF2B5EF4-FFF2-40B4-BE49-F238E27FC236}">
                    <a16:creationId xmlns:a16="http://schemas.microsoft.com/office/drawing/2014/main" id="{A479A140-C148-4E9A-BA7B-70DCE1D82ABD}"/>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6" name="Oval 142">
                <a:extLst>
                  <a:ext uri="{FF2B5EF4-FFF2-40B4-BE49-F238E27FC236}">
                    <a16:creationId xmlns:a16="http://schemas.microsoft.com/office/drawing/2014/main" id="{372023C6-5551-4348-A9FF-C93CD789AB68}"/>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7" name="Oval 143">
                <a:extLst>
                  <a:ext uri="{FF2B5EF4-FFF2-40B4-BE49-F238E27FC236}">
                    <a16:creationId xmlns:a16="http://schemas.microsoft.com/office/drawing/2014/main" id="{BDAE0E82-CAED-41C4-9918-4DDB8197B982}"/>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8" name="Oval 144">
                <a:extLst>
                  <a:ext uri="{FF2B5EF4-FFF2-40B4-BE49-F238E27FC236}">
                    <a16:creationId xmlns:a16="http://schemas.microsoft.com/office/drawing/2014/main" id="{E2EEAD1B-3CDB-4609-8E5B-C34C32055B19}"/>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9" name="Oval 145">
                <a:extLst>
                  <a:ext uri="{FF2B5EF4-FFF2-40B4-BE49-F238E27FC236}">
                    <a16:creationId xmlns:a16="http://schemas.microsoft.com/office/drawing/2014/main" id="{C7898388-19D1-4ECD-9B47-F272708BEE91}"/>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90" name="Group 146">
              <a:extLst>
                <a:ext uri="{FF2B5EF4-FFF2-40B4-BE49-F238E27FC236}">
                  <a16:creationId xmlns:a16="http://schemas.microsoft.com/office/drawing/2014/main" id="{10DF2721-2B91-4158-87DD-E790F88D4C80}"/>
                </a:ext>
              </a:extLst>
            </p:cNvPr>
            <p:cNvGrpSpPr>
              <a:grpSpLocks/>
            </p:cNvGrpSpPr>
            <p:nvPr/>
          </p:nvGrpSpPr>
          <p:grpSpPr bwMode="auto">
            <a:xfrm>
              <a:off x="1824" y="1392"/>
              <a:ext cx="336" cy="336"/>
              <a:chOff x="864" y="3696"/>
              <a:chExt cx="336" cy="336"/>
            </a:xfrm>
          </p:grpSpPr>
          <p:sp>
            <p:nvSpPr>
              <p:cNvPr id="6291" name="Rectangle 147">
                <a:extLst>
                  <a:ext uri="{FF2B5EF4-FFF2-40B4-BE49-F238E27FC236}">
                    <a16:creationId xmlns:a16="http://schemas.microsoft.com/office/drawing/2014/main" id="{993DDC25-6372-489D-B8DE-927B6D9CCD66}"/>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2" name="Oval 148">
                <a:extLst>
                  <a:ext uri="{FF2B5EF4-FFF2-40B4-BE49-F238E27FC236}">
                    <a16:creationId xmlns:a16="http://schemas.microsoft.com/office/drawing/2014/main" id="{425367B0-0D7E-411F-B0E1-1EE9BBCA410A}"/>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3" name="Oval 149">
                <a:extLst>
                  <a:ext uri="{FF2B5EF4-FFF2-40B4-BE49-F238E27FC236}">
                    <a16:creationId xmlns:a16="http://schemas.microsoft.com/office/drawing/2014/main" id="{EBC42B1F-E211-48B7-ABE1-AFF7DBB5C5F6}"/>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4" name="Oval 150">
                <a:extLst>
                  <a:ext uri="{FF2B5EF4-FFF2-40B4-BE49-F238E27FC236}">
                    <a16:creationId xmlns:a16="http://schemas.microsoft.com/office/drawing/2014/main" id="{139E8257-87A0-4990-A5EA-39ADFFC50562}"/>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5" name="Oval 151">
                <a:extLst>
                  <a:ext uri="{FF2B5EF4-FFF2-40B4-BE49-F238E27FC236}">
                    <a16:creationId xmlns:a16="http://schemas.microsoft.com/office/drawing/2014/main" id="{7F44847B-465F-4EAB-834C-05095DC3251D}"/>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296" name="Group 152">
            <a:extLst>
              <a:ext uri="{FF2B5EF4-FFF2-40B4-BE49-F238E27FC236}">
                <a16:creationId xmlns:a16="http://schemas.microsoft.com/office/drawing/2014/main" id="{57A4A540-E4E0-42CE-8FE5-9ACE01D415E0}"/>
              </a:ext>
            </a:extLst>
          </p:cNvPr>
          <p:cNvGrpSpPr>
            <a:grpSpLocks/>
          </p:cNvGrpSpPr>
          <p:nvPr/>
        </p:nvGrpSpPr>
        <p:grpSpPr bwMode="auto">
          <a:xfrm>
            <a:off x="1371600" y="3733800"/>
            <a:ext cx="2438400" cy="533400"/>
            <a:chOff x="624" y="1392"/>
            <a:chExt cx="1536" cy="336"/>
          </a:xfrm>
        </p:grpSpPr>
        <p:grpSp>
          <p:nvGrpSpPr>
            <p:cNvPr id="6297" name="Group 153">
              <a:extLst>
                <a:ext uri="{FF2B5EF4-FFF2-40B4-BE49-F238E27FC236}">
                  <a16:creationId xmlns:a16="http://schemas.microsoft.com/office/drawing/2014/main" id="{478350E7-7D48-4806-9267-480332C6FCDA}"/>
                </a:ext>
              </a:extLst>
            </p:cNvPr>
            <p:cNvGrpSpPr>
              <a:grpSpLocks/>
            </p:cNvGrpSpPr>
            <p:nvPr/>
          </p:nvGrpSpPr>
          <p:grpSpPr bwMode="auto">
            <a:xfrm>
              <a:off x="624" y="1392"/>
              <a:ext cx="336" cy="336"/>
              <a:chOff x="864" y="3696"/>
              <a:chExt cx="336" cy="336"/>
            </a:xfrm>
          </p:grpSpPr>
          <p:sp>
            <p:nvSpPr>
              <p:cNvPr id="6298" name="Rectangle 154">
                <a:extLst>
                  <a:ext uri="{FF2B5EF4-FFF2-40B4-BE49-F238E27FC236}">
                    <a16:creationId xmlns:a16="http://schemas.microsoft.com/office/drawing/2014/main" id="{5222129D-22FB-4754-A484-18758BCE568B}"/>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 name="Oval 155">
                <a:extLst>
                  <a:ext uri="{FF2B5EF4-FFF2-40B4-BE49-F238E27FC236}">
                    <a16:creationId xmlns:a16="http://schemas.microsoft.com/office/drawing/2014/main" id="{D2B4612A-7590-406F-8C59-E6C86479C8F2}"/>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0" name="Oval 156">
                <a:extLst>
                  <a:ext uri="{FF2B5EF4-FFF2-40B4-BE49-F238E27FC236}">
                    <a16:creationId xmlns:a16="http://schemas.microsoft.com/office/drawing/2014/main" id="{320531E3-6EB7-4C68-9815-25C7F9E4C8AA}"/>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1" name="Oval 157">
                <a:extLst>
                  <a:ext uri="{FF2B5EF4-FFF2-40B4-BE49-F238E27FC236}">
                    <a16:creationId xmlns:a16="http://schemas.microsoft.com/office/drawing/2014/main" id="{340BA65F-525D-4613-8606-58763BE526FE}"/>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2" name="Oval 158">
                <a:extLst>
                  <a:ext uri="{FF2B5EF4-FFF2-40B4-BE49-F238E27FC236}">
                    <a16:creationId xmlns:a16="http://schemas.microsoft.com/office/drawing/2014/main" id="{5975A773-6088-424E-859F-A1600ACD5B8B}"/>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03" name="Group 159">
              <a:extLst>
                <a:ext uri="{FF2B5EF4-FFF2-40B4-BE49-F238E27FC236}">
                  <a16:creationId xmlns:a16="http://schemas.microsoft.com/office/drawing/2014/main" id="{FD8ABEFE-1581-45EC-9D8A-F297E4B6A88A}"/>
                </a:ext>
              </a:extLst>
            </p:cNvPr>
            <p:cNvGrpSpPr>
              <a:grpSpLocks/>
            </p:cNvGrpSpPr>
            <p:nvPr/>
          </p:nvGrpSpPr>
          <p:grpSpPr bwMode="auto">
            <a:xfrm>
              <a:off x="864" y="1392"/>
              <a:ext cx="336" cy="336"/>
              <a:chOff x="864" y="3696"/>
              <a:chExt cx="336" cy="336"/>
            </a:xfrm>
          </p:grpSpPr>
          <p:sp>
            <p:nvSpPr>
              <p:cNvPr id="6304" name="Rectangle 160">
                <a:extLst>
                  <a:ext uri="{FF2B5EF4-FFF2-40B4-BE49-F238E27FC236}">
                    <a16:creationId xmlns:a16="http://schemas.microsoft.com/office/drawing/2014/main" id="{3943CBA2-455A-4DA8-95BC-F2E5CF50CDCD}"/>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5" name="Oval 161">
                <a:extLst>
                  <a:ext uri="{FF2B5EF4-FFF2-40B4-BE49-F238E27FC236}">
                    <a16:creationId xmlns:a16="http://schemas.microsoft.com/office/drawing/2014/main" id="{8550C437-65BA-4EAB-98DB-EAE8DC2E4F26}"/>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6" name="Oval 162">
                <a:extLst>
                  <a:ext uri="{FF2B5EF4-FFF2-40B4-BE49-F238E27FC236}">
                    <a16:creationId xmlns:a16="http://schemas.microsoft.com/office/drawing/2014/main" id="{2721E387-371C-4D79-BC0F-175A7F60284E}"/>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7" name="Oval 163">
                <a:extLst>
                  <a:ext uri="{FF2B5EF4-FFF2-40B4-BE49-F238E27FC236}">
                    <a16:creationId xmlns:a16="http://schemas.microsoft.com/office/drawing/2014/main" id="{EAA88B9D-A182-4F4B-8F17-DD01929D2145}"/>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8" name="Oval 164">
                <a:extLst>
                  <a:ext uri="{FF2B5EF4-FFF2-40B4-BE49-F238E27FC236}">
                    <a16:creationId xmlns:a16="http://schemas.microsoft.com/office/drawing/2014/main" id="{28C219C3-09D0-45C1-93A6-C538AAEE1A6E}"/>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09" name="Group 165">
              <a:extLst>
                <a:ext uri="{FF2B5EF4-FFF2-40B4-BE49-F238E27FC236}">
                  <a16:creationId xmlns:a16="http://schemas.microsoft.com/office/drawing/2014/main" id="{6D71A180-2ED0-4159-A38B-E9B42F76A6A8}"/>
                </a:ext>
              </a:extLst>
            </p:cNvPr>
            <p:cNvGrpSpPr>
              <a:grpSpLocks/>
            </p:cNvGrpSpPr>
            <p:nvPr/>
          </p:nvGrpSpPr>
          <p:grpSpPr bwMode="auto">
            <a:xfrm>
              <a:off x="1104" y="1392"/>
              <a:ext cx="336" cy="336"/>
              <a:chOff x="864" y="3696"/>
              <a:chExt cx="336" cy="336"/>
            </a:xfrm>
          </p:grpSpPr>
          <p:sp>
            <p:nvSpPr>
              <p:cNvPr id="6310" name="Rectangle 166">
                <a:extLst>
                  <a:ext uri="{FF2B5EF4-FFF2-40B4-BE49-F238E27FC236}">
                    <a16:creationId xmlns:a16="http://schemas.microsoft.com/office/drawing/2014/main" id="{F0CF62C6-01D8-4D1E-841F-9625F2A433E8}"/>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1" name="Oval 167">
                <a:extLst>
                  <a:ext uri="{FF2B5EF4-FFF2-40B4-BE49-F238E27FC236}">
                    <a16:creationId xmlns:a16="http://schemas.microsoft.com/office/drawing/2014/main" id="{4AA2F15A-77C1-4C72-82B7-69E4EAC494F9}"/>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2" name="Oval 168">
                <a:extLst>
                  <a:ext uri="{FF2B5EF4-FFF2-40B4-BE49-F238E27FC236}">
                    <a16:creationId xmlns:a16="http://schemas.microsoft.com/office/drawing/2014/main" id="{75DA8B5A-1C7C-4F42-A4EE-765DA9C01082}"/>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3" name="Oval 169">
                <a:extLst>
                  <a:ext uri="{FF2B5EF4-FFF2-40B4-BE49-F238E27FC236}">
                    <a16:creationId xmlns:a16="http://schemas.microsoft.com/office/drawing/2014/main" id="{D85E2B01-9CE9-4D7C-9CBB-2FBB818774D9}"/>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4" name="Oval 170">
                <a:extLst>
                  <a:ext uri="{FF2B5EF4-FFF2-40B4-BE49-F238E27FC236}">
                    <a16:creationId xmlns:a16="http://schemas.microsoft.com/office/drawing/2014/main" id="{8BB1487C-8B54-416D-B1DF-9922B0C93DAF}"/>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15" name="Group 171">
              <a:extLst>
                <a:ext uri="{FF2B5EF4-FFF2-40B4-BE49-F238E27FC236}">
                  <a16:creationId xmlns:a16="http://schemas.microsoft.com/office/drawing/2014/main" id="{5C5B71FE-7BB6-4AF4-A85C-7B376D941C59}"/>
                </a:ext>
              </a:extLst>
            </p:cNvPr>
            <p:cNvGrpSpPr>
              <a:grpSpLocks/>
            </p:cNvGrpSpPr>
            <p:nvPr/>
          </p:nvGrpSpPr>
          <p:grpSpPr bwMode="auto">
            <a:xfrm>
              <a:off x="1344" y="1392"/>
              <a:ext cx="336" cy="336"/>
              <a:chOff x="864" y="3696"/>
              <a:chExt cx="336" cy="336"/>
            </a:xfrm>
          </p:grpSpPr>
          <p:sp>
            <p:nvSpPr>
              <p:cNvPr id="6316" name="Rectangle 172">
                <a:extLst>
                  <a:ext uri="{FF2B5EF4-FFF2-40B4-BE49-F238E27FC236}">
                    <a16:creationId xmlns:a16="http://schemas.microsoft.com/office/drawing/2014/main" id="{9C87C229-1D1C-4AAD-A18A-4220113A34E6}"/>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7" name="Oval 173">
                <a:extLst>
                  <a:ext uri="{FF2B5EF4-FFF2-40B4-BE49-F238E27FC236}">
                    <a16:creationId xmlns:a16="http://schemas.microsoft.com/office/drawing/2014/main" id="{DB2BE56C-B6E4-4852-8470-8F664DBCDF37}"/>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8" name="Oval 174">
                <a:extLst>
                  <a:ext uri="{FF2B5EF4-FFF2-40B4-BE49-F238E27FC236}">
                    <a16:creationId xmlns:a16="http://schemas.microsoft.com/office/drawing/2014/main" id="{B05C5792-3F3E-4AA8-96D5-5FC04DEB798E}"/>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 name="Oval 175">
                <a:extLst>
                  <a:ext uri="{FF2B5EF4-FFF2-40B4-BE49-F238E27FC236}">
                    <a16:creationId xmlns:a16="http://schemas.microsoft.com/office/drawing/2014/main" id="{65A536AE-205A-443A-AE0B-72627502A6AD}"/>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0" name="Oval 176">
                <a:extLst>
                  <a:ext uri="{FF2B5EF4-FFF2-40B4-BE49-F238E27FC236}">
                    <a16:creationId xmlns:a16="http://schemas.microsoft.com/office/drawing/2014/main" id="{B66DC455-5063-49BD-9F23-C88B2ABB07A8}"/>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21" name="Group 177">
              <a:extLst>
                <a:ext uri="{FF2B5EF4-FFF2-40B4-BE49-F238E27FC236}">
                  <a16:creationId xmlns:a16="http://schemas.microsoft.com/office/drawing/2014/main" id="{0C5B16AF-D916-48ED-94DD-4595D0645BC8}"/>
                </a:ext>
              </a:extLst>
            </p:cNvPr>
            <p:cNvGrpSpPr>
              <a:grpSpLocks/>
            </p:cNvGrpSpPr>
            <p:nvPr/>
          </p:nvGrpSpPr>
          <p:grpSpPr bwMode="auto">
            <a:xfrm>
              <a:off x="1584" y="1392"/>
              <a:ext cx="336" cy="336"/>
              <a:chOff x="864" y="3696"/>
              <a:chExt cx="336" cy="336"/>
            </a:xfrm>
          </p:grpSpPr>
          <p:sp>
            <p:nvSpPr>
              <p:cNvPr id="6322" name="Rectangle 178">
                <a:extLst>
                  <a:ext uri="{FF2B5EF4-FFF2-40B4-BE49-F238E27FC236}">
                    <a16:creationId xmlns:a16="http://schemas.microsoft.com/office/drawing/2014/main" id="{939916C0-CF4E-4893-B02B-777DEBA56E36}"/>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3" name="Oval 179">
                <a:extLst>
                  <a:ext uri="{FF2B5EF4-FFF2-40B4-BE49-F238E27FC236}">
                    <a16:creationId xmlns:a16="http://schemas.microsoft.com/office/drawing/2014/main" id="{87BCF5DF-8214-4DA4-B8E0-801C4FA21D33}"/>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4" name="Oval 180">
                <a:extLst>
                  <a:ext uri="{FF2B5EF4-FFF2-40B4-BE49-F238E27FC236}">
                    <a16:creationId xmlns:a16="http://schemas.microsoft.com/office/drawing/2014/main" id="{5561F3B8-D58B-4C37-8BC2-9F5226BB6765}"/>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5" name="Oval 181">
                <a:extLst>
                  <a:ext uri="{FF2B5EF4-FFF2-40B4-BE49-F238E27FC236}">
                    <a16:creationId xmlns:a16="http://schemas.microsoft.com/office/drawing/2014/main" id="{AE6704E8-DF4F-4CB6-8C4B-2DF4B8E56FD2}"/>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6" name="Oval 182">
                <a:extLst>
                  <a:ext uri="{FF2B5EF4-FFF2-40B4-BE49-F238E27FC236}">
                    <a16:creationId xmlns:a16="http://schemas.microsoft.com/office/drawing/2014/main" id="{D882ABF2-ECA3-4C0A-8E6E-671DFC290496}"/>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27" name="Group 183">
              <a:extLst>
                <a:ext uri="{FF2B5EF4-FFF2-40B4-BE49-F238E27FC236}">
                  <a16:creationId xmlns:a16="http://schemas.microsoft.com/office/drawing/2014/main" id="{1A4E2563-C418-4DC0-928A-3F51D3E25365}"/>
                </a:ext>
              </a:extLst>
            </p:cNvPr>
            <p:cNvGrpSpPr>
              <a:grpSpLocks/>
            </p:cNvGrpSpPr>
            <p:nvPr/>
          </p:nvGrpSpPr>
          <p:grpSpPr bwMode="auto">
            <a:xfrm>
              <a:off x="1824" y="1392"/>
              <a:ext cx="336" cy="336"/>
              <a:chOff x="864" y="3696"/>
              <a:chExt cx="336" cy="336"/>
            </a:xfrm>
          </p:grpSpPr>
          <p:sp>
            <p:nvSpPr>
              <p:cNvPr id="6328" name="Rectangle 184">
                <a:extLst>
                  <a:ext uri="{FF2B5EF4-FFF2-40B4-BE49-F238E27FC236}">
                    <a16:creationId xmlns:a16="http://schemas.microsoft.com/office/drawing/2014/main" id="{7F4F746D-3FFD-4150-9605-A00B5BCB63C5}"/>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9" name="Oval 185">
                <a:extLst>
                  <a:ext uri="{FF2B5EF4-FFF2-40B4-BE49-F238E27FC236}">
                    <a16:creationId xmlns:a16="http://schemas.microsoft.com/office/drawing/2014/main" id="{A6C789AC-0518-42DE-989D-634B5464F594}"/>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0" name="Oval 186">
                <a:extLst>
                  <a:ext uri="{FF2B5EF4-FFF2-40B4-BE49-F238E27FC236}">
                    <a16:creationId xmlns:a16="http://schemas.microsoft.com/office/drawing/2014/main" id="{3BAAE2CE-99AA-4A1E-B0AB-4FE588B36B18}"/>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1" name="Oval 187">
                <a:extLst>
                  <a:ext uri="{FF2B5EF4-FFF2-40B4-BE49-F238E27FC236}">
                    <a16:creationId xmlns:a16="http://schemas.microsoft.com/office/drawing/2014/main" id="{94DAE1EF-CDFF-4AE7-9A0C-1B256F762096}"/>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2" name="Oval 188">
                <a:extLst>
                  <a:ext uri="{FF2B5EF4-FFF2-40B4-BE49-F238E27FC236}">
                    <a16:creationId xmlns:a16="http://schemas.microsoft.com/office/drawing/2014/main" id="{2722EDDC-8A02-4483-8072-9329A4E6898A}"/>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333" name="Group 189">
            <a:extLst>
              <a:ext uri="{FF2B5EF4-FFF2-40B4-BE49-F238E27FC236}">
                <a16:creationId xmlns:a16="http://schemas.microsoft.com/office/drawing/2014/main" id="{E5ECE814-BD44-4852-BDE9-F947CFE70D86}"/>
              </a:ext>
            </a:extLst>
          </p:cNvPr>
          <p:cNvGrpSpPr>
            <a:grpSpLocks/>
          </p:cNvGrpSpPr>
          <p:nvPr/>
        </p:nvGrpSpPr>
        <p:grpSpPr bwMode="auto">
          <a:xfrm>
            <a:off x="1371600" y="4114800"/>
            <a:ext cx="2438400" cy="533400"/>
            <a:chOff x="624" y="1392"/>
            <a:chExt cx="1536" cy="336"/>
          </a:xfrm>
        </p:grpSpPr>
        <p:grpSp>
          <p:nvGrpSpPr>
            <p:cNvPr id="6334" name="Group 190">
              <a:extLst>
                <a:ext uri="{FF2B5EF4-FFF2-40B4-BE49-F238E27FC236}">
                  <a16:creationId xmlns:a16="http://schemas.microsoft.com/office/drawing/2014/main" id="{3D833582-7424-4910-9EEA-213A9CB3F6D4}"/>
                </a:ext>
              </a:extLst>
            </p:cNvPr>
            <p:cNvGrpSpPr>
              <a:grpSpLocks/>
            </p:cNvGrpSpPr>
            <p:nvPr/>
          </p:nvGrpSpPr>
          <p:grpSpPr bwMode="auto">
            <a:xfrm>
              <a:off x="624" y="1392"/>
              <a:ext cx="336" cy="336"/>
              <a:chOff x="864" y="3696"/>
              <a:chExt cx="336" cy="336"/>
            </a:xfrm>
          </p:grpSpPr>
          <p:sp>
            <p:nvSpPr>
              <p:cNvPr id="6335" name="Rectangle 191">
                <a:extLst>
                  <a:ext uri="{FF2B5EF4-FFF2-40B4-BE49-F238E27FC236}">
                    <a16:creationId xmlns:a16="http://schemas.microsoft.com/office/drawing/2014/main" id="{6A22113A-E9DB-4DCE-86F2-C5F85E0786D3}"/>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6" name="Oval 192">
                <a:extLst>
                  <a:ext uri="{FF2B5EF4-FFF2-40B4-BE49-F238E27FC236}">
                    <a16:creationId xmlns:a16="http://schemas.microsoft.com/office/drawing/2014/main" id="{8BB64DBB-63AA-474E-8389-9E5BE3EB4261}"/>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7" name="Oval 193">
                <a:extLst>
                  <a:ext uri="{FF2B5EF4-FFF2-40B4-BE49-F238E27FC236}">
                    <a16:creationId xmlns:a16="http://schemas.microsoft.com/office/drawing/2014/main" id="{485B6A44-D12B-4B77-85D5-D8C7D6433B18}"/>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8" name="Oval 194">
                <a:extLst>
                  <a:ext uri="{FF2B5EF4-FFF2-40B4-BE49-F238E27FC236}">
                    <a16:creationId xmlns:a16="http://schemas.microsoft.com/office/drawing/2014/main" id="{1891AF30-950D-4B67-BF9B-3F01F90AC8B5}"/>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 name="Oval 195">
                <a:extLst>
                  <a:ext uri="{FF2B5EF4-FFF2-40B4-BE49-F238E27FC236}">
                    <a16:creationId xmlns:a16="http://schemas.microsoft.com/office/drawing/2014/main" id="{D3C4CF2A-5C7E-4FAD-9EA1-27A127B5E88F}"/>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40" name="Group 196">
              <a:extLst>
                <a:ext uri="{FF2B5EF4-FFF2-40B4-BE49-F238E27FC236}">
                  <a16:creationId xmlns:a16="http://schemas.microsoft.com/office/drawing/2014/main" id="{F3198A2F-AB12-4817-A72B-8E996F4B092E}"/>
                </a:ext>
              </a:extLst>
            </p:cNvPr>
            <p:cNvGrpSpPr>
              <a:grpSpLocks/>
            </p:cNvGrpSpPr>
            <p:nvPr/>
          </p:nvGrpSpPr>
          <p:grpSpPr bwMode="auto">
            <a:xfrm>
              <a:off x="864" y="1392"/>
              <a:ext cx="336" cy="336"/>
              <a:chOff x="864" y="3696"/>
              <a:chExt cx="336" cy="336"/>
            </a:xfrm>
          </p:grpSpPr>
          <p:sp>
            <p:nvSpPr>
              <p:cNvPr id="6341" name="Rectangle 197">
                <a:extLst>
                  <a:ext uri="{FF2B5EF4-FFF2-40B4-BE49-F238E27FC236}">
                    <a16:creationId xmlns:a16="http://schemas.microsoft.com/office/drawing/2014/main" id="{4BD6A35E-5361-4E70-87E6-A330A44A3914}"/>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2" name="Oval 198">
                <a:extLst>
                  <a:ext uri="{FF2B5EF4-FFF2-40B4-BE49-F238E27FC236}">
                    <a16:creationId xmlns:a16="http://schemas.microsoft.com/office/drawing/2014/main" id="{76BEF432-39FB-4C60-A364-1DF5F05EFD95}"/>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3" name="Oval 199">
                <a:extLst>
                  <a:ext uri="{FF2B5EF4-FFF2-40B4-BE49-F238E27FC236}">
                    <a16:creationId xmlns:a16="http://schemas.microsoft.com/office/drawing/2014/main" id="{86F05000-B3BD-4E9D-A844-2254B7385CF1}"/>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4" name="Oval 200">
                <a:extLst>
                  <a:ext uri="{FF2B5EF4-FFF2-40B4-BE49-F238E27FC236}">
                    <a16:creationId xmlns:a16="http://schemas.microsoft.com/office/drawing/2014/main" id="{BA77A892-03E3-4E12-A8F3-C96F98FACFB3}"/>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5" name="Oval 201">
                <a:extLst>
                  <a:ext uri="{FF2B5EF4-FFF2-40B4-BE49-F238E27FC236}">
                    <a16:creationId xmlns:a16="http://schemas.microsoft.com/office/drawing/2014/main" id="{6F6DF96B-08DC-4E26-9242-25DD33105C98}"/>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46" name="Group 202">
              <a:extLst>
                <a:ext uri="{FF2B5EF4-FFF2-40B4-BE49-F238E27FC236}">
                  <a16:creationId xmlns:a16="http://schemas.microsoft.com/office/drawing/2014/main" id="{46D422A2-7E9C-4960-B91A-9A285016B4C4}"/>
                </a:ext>
              </a:extLst>
            </p:cNvPr>
            <p:cNvGrpSpPr>
              <a:grpSpLocks/>
            </p:cNvGrpSpPr>
            <p:nvPr/>
          </p:nvGrpSpPr>
          <p:grpSpPr bwMode="auto">
            <a:xfrm>
              <a:off x="1104" y="1392"/>
              <a:ext cx="336" cy="336"/>
              <a:chOff x="864" y="3696"/>
              <a:chExt cx="336" cy="336"/>
            </a:xfrm>
          </p:grpSpPr>
          <p:sp>
            <p:nvSpPr>
              <p:cNvPr id="6347" name="Rectangle 203">
                <a:extLst>
                  <a:ext uri="{FF2B5EF4-FFF2-40B4-BE49-F238E27FC236}">
                    <a16:creationId xmlns:a16="http://schemas.microsoft.com/office/drawing/2014/main" id="{999FA5FC-5040-4626-B4C7-3D2336D127E5}"/>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8" name="Oval 204">
                <a:extLst>
                  <a:ext uri="{FF2B5EF4-FFF2-40B4-BE49-F238E27FC236}">
                    <a16:creationId xmlns:a16="http://schemas.microsoft.com/office/drawing/2014/main" id="{B6AA41F4-24C3-4834-9BE0-EE328784A62B}"/>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 name="Oval 205">
                <a:extLst>
                  <a:ext uri="{FF2B5EF4-FFF2-40B4-BE49-F238E27FC236}">
                    <a16:creationId xmlns:a16="http://schemas.microsoft.com/office/drawing/2014/main" id="{7A3F6D31-1D77-4587-B19F-22D7C3B86546}"/>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 name="Oval 206">
                <a:extLst>
                  <a:ext uri="{FF2B5EF4-FFF2-40B4-BE49-F238E27FC236}">
                    <a16:creationId xmlns:a16="http://schemas.microsoft.com/office/drawing/2014/main" id="{5865577F-BC66-4CE8-92B7-A45FDBF595FA}"/>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 name="Oval 207">
                <a:extLst>
                  <a:ext uri="{FF2B5EF4-FFF2-40B4-BE49-F238E27FC236}">
                    <a16:creationId xmlns:a16="http://schemas.microsoft.com/office/drawing/2014/main" id="{41CBDDEE-2114-423E-B1E3-ECD8F1E67477}"/>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52" name="Group 208">
              <a:extLst>
                <a:ext uri="{FF2B5EF4-FFF2-40B4-BE49-F238E27FC236}">
                  <a16:creationId xmlns:a16="http://schemas.microsoft.com/office/drawing/2014/main" id="{285C32C4-2C39-42A9-A082-F13BD2063E15}"/>
                </a:ext>
              </a:extLst>
            </p:cNvPr>
            <p:cNvGrpSpPr>
              <a:grpSpLocks/>
            </p:cNvGrpSpPr>
            <p:nvPr/>
          </p:nvGrpSpPr>
          <p:grpSpPr bwMode="auto">
            <a:xfrm>
              <a:off x="1344" y="1392"/>
              <a:ext cx="336" cy="336"/>
              <a:chOff x="864" y="3696"/>
              <a:chExt cx="336" cy="336"/>
            </a:xfrm>
          </p:grpSpPr>
          <p:sp>
            <p:nvSpPr>
              <p:cNvPr id="6353" name="Rectangle 209">
                <a:extLst>
                  <a:ext uri="{FF2B5EF4-FFF2-40B4-BE49-F238E27FC236}">
                    <a16:creationId xmlns:a16="http://schemas.microsoft.com/office/drawing/2014/main" id="{6E40E245-880E-4215-88DC-1FACD1CB63EA}"/>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 name="Oval 210">
                <a:extLst>
                  <a:ext uri="{FF2B5EF4-FFF2-40B4-BE49-F238E27FC236}">
                    <a16:creationId xmlns:a16="http://schemas.microsoft.com/office/drawing/2014/main" id="{FC34AC6E-C293-42CC-AAF5-BCA6BD110237}"/>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5" name="Oval 211">
                <a:extLst>
                  <a:ext uri="{FF2B5EF4-FFF2-40B4-BE49-F238E27FC236}">
                    <a16:creationId xmlns:a16="http://schemas.microsoft.com/office/drawing/2014/main" id="{75714193-A6BA-4974-A713-5A21FF5EC6A8}"/>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6" name="Oval 212">
                <a:extLst>
                  <a:ext uri="{FF2B5EF4-FFF2-40B4-BE49-F238E27FC236}">
                    <a16:creationId xmlns:a16="http://schemas.microsoft.com/office/drawing/2014/main" id="{754C5F92-56E1-4FA3-9AC1-917AEBE22121}"/>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7" name="Oval 213">
                <a:extLst>
                  <a:ext uri="{FF2B5EF4-FFF2-40B4-BE49-F238E27FC236}">
                    <a16:creationId xmlns:a16="http://schemas.microsoft.com/office/drawing/2014/main" id="{FD80D816-BFBD-43C3-82D8-36D28338DD44}"/>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58" name="Group 214">
              <a:extLst>
                <a:ext uri="{FF2B5EF4-FFF2-40B4-BE49-F238E27FC236}">
                  <a16:creationId xmlns:a16="http://schemas.microsoft.com/office/drawing/2014/main" id="{6469C8A1-5C9D-495D-A0CD-AB319ED44009}"/>
                </a:ext>
              </a:extLst>
            </p:cNvPr>
            <p:cNvGrpSpPr>
              <a:grpSpLocks/>
            </p:cNvGrpSpPr>
            <p:nvPr/>
          </p:nvGrpSpPr>
          <p:grpSpPr bwMode="auto">
            <a:xfrm>
              <a:off x="1584" y="1392"/>
              <a:ext cx="336" cy="336"/>
              <a:chOff x="864" y="3696"/>
              <a:chExt cx="336" cy="336"/>
            </a:xfrm>
          </p:grpSpPr>
          <p:sp>
            <p:nvSpPr>
              <p:cNvPr id="6359" name="Rectangle 215">
                <a:extLst>
                  <a:ext uri="{FF2B5EF4-FFF2-40B4-BE49-F238E27FC236}">
                    <a16:creationId xmlns:a16="http://schemas.microsoft.com/office/drawing/2014/main" id="{0342CAFF-29E6-4559-9485-4E355415FF05}"/>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 name="Oval 216">
                <a:extLst>
                  <a:ext uri="{FF2B5EF4-FFF2-40B4-BE49-F238E27FC236}">
                    <a16:creationId xmlns:a16="http://schemas.microsoft.com/office/drawing/2014/main" id="{C88B6D96-5483-4323-96CA-80A82D1625B6}"/>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1" name="Oval 217">
                <a:extLst>
                  <a:ext uri="{FF2B5EF4-FFF2-40B4-BE49-F238E27FC236}">
                    <a16:creationId xmlns:a16="http://schemas.microsoft.com/office/drawing/2014/main" id="{15144B10-0716-494C-9DE4-7826F35CE143}"/>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2" name="Oval 218">
                <a:extLst>
                  <a:ext uri="{FF2B5EF4-FFF2-40B4-BE49-F238E27FC236}">
                    <a16:creationId xmlns:a16="http://schemas.microsoft.com/office/drawing/2014/main" id="{F0FB7A5D-CA7D-4EE2-B85D-862F9D25610F}"/>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3" name="Oval 219">
                <a:extLst>
                  <a:ext uri="{FF2B5EF4-FFF2-40B4-BE49-F238E27FC236}">
                    <a16:creationId xmlns:a16="http://schemas.microsoft.com/office/drawing/2014/main" id="{D905E687-4A08-4998-BB4A-57E37A6FDA34}"/>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64" name="Group 220">
              <a:extLst>
                <a:ext uri="{FF2B5EF4-FFF2-40B4-BE49-F238E27FC236}">
                  <a16:creationId xmlns:a16="http://schemas.microsoft.com/office/drawing/2014/main" id="{6236AD68-764B-40E9-B16E-360CD58BCCCE}"/>
                </a:ext>
              </a:extLst>
            </p:cNvPr>
            <p:cNvGrpSpPr>
              <a:grpSpLocks/>
            </p:cNvGrpSpPr>
            <p:nvPr/>
          </p:nvGrpSpPr>
          <p:grpSpPr bwMode="auto">
            <a:xfrm>
              <a:off x="1824" y="1392"/>
              <a:ext cx="336" cy="336"/>
              <a:chOff x="864" y="3696"/>
              <a:chExt cx="336" cy="336"/>
            </a:xfrm>
          </p:grpSpPr>
          <p:sp>
            <p:nvSpPr>
              <p:cNvPr id="6365" name="Rectangle 221">
                <a:extLst>
                  <a:ext uri="{FF2B5EF4-FFF2-40B4-BE49-F238E27FC236}">
                    <a16:creationId xmlns:a16="http://schemas.microsoft.com/office/drawing/2014/main" id="{0C7EE82F-2D15-4C39-8C67-BAF9C6E1BEAC}"/>
                  </a:ext>
                </a:extLst>
              </p:cNvPr>
              <p:cNvSpPr>
                <a:spLocks noChangeArrowheads="1"/>
              </p:cNvSpPr>
              <p:nvPr/>
            </p:nvSpPr>
            <p:spPr bwMode="auto">
              <a:xfrm>
                <a:off x="912" y="374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6" name="Oval 222">
                <a:extLst>
                  <a:ext uri="{FF2B5EF4-FFF2-40B4-BE49-F238E27FC236}">
                    <a16:creationId xmlns:a16="http://schemas.microsoft.com/office/drawing/2014/main" id="{693262EA-AEE9-4604-B8E4-84863AA1188D}"/>
                  </a:ext>
                </a:extLst>
              </p:cNvPr>
              <p:cNvSpPr>
                <a:spLocks noChangeArrowheads="1"/>
              </p:cNvSpPr>
              <p:nvPr/>
            </p:nvSpPr>
            <p:spPr bwMode="auto">
              <a:xfrm>
                <a:off x="86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7" name="Oval 223">
                <a:extLst>
                  <a:ext uri="{FF2B5EF4-FFF2-40B4-BE49-F238E27FC236}">
                    <a16:creationId xmlns:a16="http://schemas.microsoft.com/office/drawing/2014/main" id="{5E214D73-6055-4B45-886B-10A0A41DD3DB}"/>
                  </a:ext>
                </a:extLst>
              </p:cNvPr>
              <p:cNvSpPr>
                <a:spLocks noChangeArrowheads="1"/>
              </p:cNvSpPr>
              <p:nvPr/>
            </p:nvSpPr>
            <p:spPr bwMode="auto">
              <a:xfrm>
                <a:off x="1104" y="369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8" name="Oval 224">
                <a:extLst>
                  <a:ext uri="{FF2B5EF4-FFF2-40B4-BE49-F238E27FC236}">
                    <a16:creationId xmlns:a16="http://schemas.microsoft.com/office/drawing/2014/main" id="{51A96873-31E0-4FD5-92BB-9CC19EC37584}"/>
                  </a:ext>
                </a:extLst>
              </p:cNvPr>
              <p:cNvSpPr>
                <a:spLocks noChangeArrowheads="1"/>
              </p:cNvSpPr>
              <p:nvPr/>
            </p:nvSpPr>
            <p:spPr bwMode="auto">
              <a:xfrm>
                <a:off x="110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 name="Oval 225">
                <a:extLst>
                  <a:ext uri="{FF2B5EF4-FFF2-40B4-BE49-F238E27FC236}">
                    <a16:creationId xmlns:a16="http://schemas.microsoft.com/office/drawing/2014/main" id="{85ACC63E-55F6-4817-B9F8-7B37D4FB69B8}"/>
                  </a:ext>
                </a:extLst>
              </p:cNvPr>
              <p:cNvSpPr>
                <a:spLocks noChangeArrowheads="1"/>
              </p:cNvSpPr>
              <p:nvPr/>
            </p:nvSpPr>
            <p:spPr bwMode="auto">
              <a:xfrm>
                <a:off x="864" y="3936"/>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472" name="Group 328">
            <a:extLst>
              <a:ext uri="{FF2B5EF4-FFF2-40B4-BE49-F238E27FC236}">
                <a16:creationId xmlns:a16="http://schemas.microsoft.com/office/drawing/2014/main" id="{F8C461A0-27FC-4143-BCFD-B3BF68751C4F}"/>
              </a:ext>
            </a:extLst>
          </p:cNvPr>
          <p:cNvGrpSpPr>
            <a:grpSpLocks/>
          </p:cNvGrpSpPr>
          <p:nvPr/>
        </p:nvGrpSpPr>
        <p:grpSpPr bwMode="auto">
          <a:xfrm>
            <a:off x="5257800" y="4495800"/>
            <a:ext cx="2438400" cy="152400"/>
            <a:chOff x="3408" y="2832"/>
            <a:chExt cx="1536" cy="96"/>
          </a:xfrm>
        </p:grpSpPr>
        <p:grpSp>
          <p:nvGrpSpPr>
            <p:cNvPr id="6430" name="Group 286">
              <a:extLst>
                <a:ext uri="{FF2B5EF4-FFF2-40B4-BE49-F238E27FC236}">
                  <a16:creationId xmlns:a16="http://schemas.microsoft.com/office/drawing/2014/main" id="{F33E1516-BC1D-4E65-A985-D59569F45011}"/>
                </a:ext>
              </a:extLst>
            </p:cNvPr>
            <p:cNvGrpSpPr>
              <a:grpSpLocks/>
            </p:cNvGrpSpPr>
            <p:nvPr/>
          </p:nvGrpSpPr>
          <p:grpSpPr bwMode="auto">
            <a:xfrm>
              <a:off x="3408" y="2832"/>
              <a:ext cx="336" cy="96"/>
              <a:chOff x="3408" y="2832"/>
              <a:chExt cx="336" cy="96"/>
            </a:xfrm>
          </p:grpSpPr>
          <p:sp>
            <p:nvSpPr>
              <p:cNvPr id="6407" name="Line 263">
                <a:extLst>
                  <a:ext uri="{FF2B5EF4-FFF2-40B4-BE49-F238E27FC236}">
                    <a16:creationId xmlns:a16="http://schemas.microsoft.com/office/drawing/2014/main" id="{BCA79386-8BF8-4781-B50A-53736C2C88AF}"/>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5" name="Oval 231">
                <a:extLst>
                  <a:ext uri="{FF2B5EF4-FFF2-40B4-BE49-F238E27FC236}">
                    <a16:creationId xmlns:a16="http://schemas.microsoft.com/office/drawing/2014/main" id="{1913BA40-B98C-4B94-B183-069973A2C837}"/>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6" name="Oval 232">
                <a:extLst>
                  <a:ext uri="{FF2B5EF4-FFF2-40B4-BE49-F238E27FC236}">
                    <a16:creationId xmlns:a16="http://schemas.microsoft.com/office/drawing/2014/main" id="{7DCA03D9-32B5-4E0F-97E9-49900591A81C}"/>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31" name="Group 287">
              <a:extLst>
                <a:ext uri="{FF2B5EF4-FFF2-40B4-BE49-F238E27FC236}">
                  <a16:creationId xmlns:a16="http://schemas.microsoft.com/office/drawing/2014/main" id="{08816461-445D-45E5-942D-6AEDC7204C8C}"/>
                </a:ext>
              </a:extLst>
            </p:cNvPr>
            <p:cNvGrpSpPr>
              <a:grpSpLocks/>
            </p:cNvGrpSpPr>
            <p:nvPr/>
          </p:nvGrpSpPr>
          <p:grpSpPr bwMode="auto">
            <a:xfrm>
              <a:off x="3648" y="2832"/>
              <a:ext cx="336" cy="96"/>
              <a:chOff x="3408" y="2832"/>
              <a:chExt cx="336" cy="96"/>
            </a:xfrm>
          </p:grpSpPr>
          <p:sp>
            <p:nvSpPr>
              <p:cNvPr id="6432" name="Line 288">
                <a:extLst>
                  <a:ext uri="{FF2B5EF4-FFF2-40B4-BE49-F238E27FC236}">
                    <a16:creationId xmlns:a16="http://schemas.microsoft.com/office/drawing/2014/main" id="{B0567533-AE97-4342-867C-B7FE55C28A1E}"/>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3" name="Oval 289">
                <a:extLst>
                  <a:ext uri="{FF2B5EF4-FFF2-40B4-BE49-F238E27FC236}">
                    <a16:creationId xmlns:a16="http://schemas.microsoft.com/office/drawing/2014/main" id="{AAB93D46-94B0-4AEF-B9E3-E654D1EF63E6}"/>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4" name="Oval 290">
                <a:extLst>
                  <a:ext uri="{FF2B5EF4-FFF2-40B4-BE49-F238E27FC236}">
                    <a16:creationId xmlns:a16="http://schemas.microsoft.com/office/drawing/2014/main" id="{92EC04FD-665D-4C48-83EA-4C4DA3481CFE}"/>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35" name="Group 291">
              <a:extLst>
                <a:ext uri="{FF2B5EF4-FFF2-40B4-BE49-F238E27FC236}">
                  <a16:creationId xmlns:a16="http://schemas.microsoft.com/office/drawing/2014/main" id="{F31CCE50-CFD2-4ACC-AB47-F9C5C5662E29}"/>
                </a:ext>
              </a:extLst>
            </p:cNvPr>
            <p:cNvGrpSpPr>
              <a:grpSpLocks/>
            </p:cNvGrpSpPr>
            <p:nvPr/>
          </p:nvGrpSpPr>
          <p:grpSpPr bwMode="auto">
            <a:xfrm>
              <a:off x="3888" y="2832"/>
              <a:ext cx="336" cy="96"/>
              <a:chOff x="3408" y="2832"/>
              <a:chExt cx="336" cy="96"/>
            </a:xfrm>
          </p:grpSpPr>
          <p:sp>
            <p:nvSpPr>
              <p:cNvPr id="6436" name="Line 292">
                <a:extLst>
                  <a:ext uri="{FF2B5EF4-FFF2-40B4-BE49-F238E27FC236}">
                    <a16:creationId xmlns:a16="http://schemas.microsoft.com/office/drawing/2014/main" id="{0D1EEBFD-8C7D-49A8-A7F0-92284BC02744}"/>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7" name="Oval 293">
                <a:extLst>
                  <a:ext uri="{FF2B5EF4-FFF2-40B4-BE49-F238E27FC236}">
                    <a16:creationId xmlns:a16="http://schemas.microsoft.com/office/drawing/2014/main" id="{51FAA4DC-F12D-431E-97D4-92C06792BF48}"/>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8" name="Oval 294">
                <a:extLst>
                  <a:ext uri="{FF2B5EF4-FFF2-40B4-BE49-F238E27FC236}">
                    <a16:creationId xmlns:a16="http://schemas.microsoft.com/office/drawing/2014/main" id="{68457750-6AE7-4783-882B-168D97C39688}"/>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39" name="Group 295">
              <a:extLst>
                <a:ext uri="{FF2B5EF4-FFF2-40B4-BE49-F238E27FC236}">
                  <a16:creationId xmlns:a16="http://schemas.microsoft.com/office/drawing/2014/main" id="{AED2CE85-BF81-4269-A130-12B7AD1526C8}"/>
                </a:ext>
              </a:extLst>
            </p:cNvPr>
            <p:cNvGrpSpPr>
              <a:grpSpLocks/>
            </p:cNvGrpSpPr>
            <p:nvPr/>
          </p:nvGrpSpPr>
          <p:grpSpPr bwMode="auto">
            <a:xfrm>
              <a:off x="4128" y="2832"/>
              <a:ext cx="336" cy="96"/>
              <a:chOff x="3408" y="2832"/>
              <a:chExt cx="336" cy="96"/>
            </a:xfrm>
          </p:grpSpPr>
          <p:sp>
            <p:nvSpPr>
              <p:cNvPr id="6440" name="Line 296">
                <a:extLst>
                  <a:ext uri="{FF2B5EF4-FFF2-40B4-BE49-F238E27FC236}">
                    <a16:creationId xmlns:a16="http://schemas.microsoft.com/office/drawing/2014/main" id="{F16A5774-79DB-41E1-ABC4-A71270BC0B2E}"/>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1" name="Oval 297">
                <a:extLst>
                  <a:ext uri="{FF2B5EF4-FFF2-40B4-BE49-F238E27FC236}">
                    <a16:creationId xmlns:a16="http://schemas.microsoft.com/office/drawing/2014/main" id="{1A3ECE01-5A2A-4138-8000-756B30FD8FC7}"/>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 name="Oval 298">
                <a:extLst>
                  <a:ext uri="{FF2B5EF4-FFF2-40B4-BE49-F238E27FC236}">
                    <a16:creationId xmlns:a16="http://schemas.microsoft.com/office/drawing/2014/main" id="{532912AB-890F-41BC-8B80-AC6A50EF0937}"/>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43" name="Group 299">
              <a:extLst>
                <a:ext uri="{FF2B5EF4-FFF2-40B4-BE49-F238E27FC236}">
                  <a16:creationId xmlns:a16="http://schemas.microsoft.com/office/drawing/2014/main" id="{66D656B1-934E-47D5-B659-A3E3CA9F1EC7}"/>
                </a:ext>
              </a:extLst>
            </p:cNvPr>
            <p:cNvGrpSpPr>
              <a:grpSpLocks/>
            </p:cNvGrpSpPr>
            <p:nvPr/>
          </p:nvGrpSpPr>
          <p:grpSpPr bwMode="auto">
            <a:xfrm>
              <a:off x="4368" y="2832"/>
              <a:ext cx="336" cy="96"/>
              <a:chOff x="3408" y="2832"/>
              <a:chExt cx="336" cy="96"/>
            </a:xfrm>
          </p:grpSpPr>
          <p:sp>
            <p:nvSpPr>
              <p:cNvPr id="6444" name="Line 300">
                <a:extLst>
                  <a:ext uri="{FF2B5EF4-FFF2-40B4-BE49-F238E27FC236}">
                    <a16:creationId xmlns:a16="http://schemas.microsoft.com/office/drawing/2014/main" id="{778173F6-C9FC-4E97-BF45-86D978D51A65}"/>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5" name="Oval 301">
                <a:extLst>
                  <a:ext uri="{FF2B5EF4-FFF2-40B4-BE49-F238E27FC236}">
                    <a16:creationId xmlns:a16="http://schemas.microsoft.com/office/drawing/2014/main" id="{DD9EF235-571B-42A2-A431-57DD3D64DE9C}"/>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6" name="Oval 302">
                <a:extLst>
                  <a:ext uri="{FF2B5EF4-FFF2-40B4-BE49-F238E27FC236}">
                    <a16:creationId xmlns:a16="http://schemas.microsoft.com/office/drawing/2014/main" id="{3B4E2BCB-8A5E-44DA-ADB0-A0330F2CBE21}"/>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47" name="Group 303">
              <a:extLst>
                <a:ext uri="{FF2B5EF4-FFF2-40B4-BE49-F238E27FC236}">
                  <a16:creationId xmlns:a16="http://schemas.microsoft.com/office/drawing/2014/main" id="{46F89C1F-7CD0-4EE5-91D3-ABF41C767CD3}"/>
                </a:ext>
              </a:extLst>
            </p:cNvPr>
            <p:cNvGrpSpPr>
              <a:grpSpLocks/>
            </p:cNvGrpSpPr>
            <p:nvPr/>
          </p:nvGrpSpPr>
          <p:grpSpPr bwMode="auto">
            <a:xfrm>
              <a:off x="4608" y="2832"/>
              <a:ext cx="336" cy="96"/>
              <a:chOff x="3408" y="2832"/>
              <a:chExt cx="336" cy="96"/>
            </a:xfrm>
          </p:grpSpPr>
          <p:sp>
            <p:nvSpPr>
              <p:cNvPr id="6448" name="Line 304">
                <a:extLst>
                  <a:ext uri="{FF2B5EF4-FFF2-40B4-BE49-F238E27FC236}">
                    <a16:creationId xmlns:a16="http://schemas.microsoft.com/office/drawing/2014/main" id="{3D7D1866-2B14-422C-85C9-094FFC1D2080}"/>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9" name="Oval 305">
                <a:extLst>
                  <a:ext uri="{FF2B5EF4-FFF2-40B4-BE49-F238E27FC236}">
                    <a16:creationId xmlns:a16="http://schemas.microsoft.com/office/drawing/2014/main" id="{0B53C104-45C9-4964-BB3D-3485D30BE6C2}"/>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0" name="Oval 306">
                <a:extLst>
                  <a:ext uri="{FF2B5EF4-FFF2-40B4-BE49-F238E27FC236}">
                    <a16:creationId xmlns:a16="http://schemas.microsoft.com/office/drawing/2014/main" id="{FFDD39C8-7B52-4861-B7D4-1BC0CE3732A2}"/>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473" name="Group 329">
            <a:extLst>
              <a:ext uri="{FF2B5EF4-FFF2-40B4-BE49-F238E27FC236}">
                <a16:creationId xmlns:a16="http://schemas.microsoft.com/office/drawing/2014/main" id="{3C65C521-4B79-4AA3-87F5-A2A6C48C09E9}"/>
              </a:ext>
            </a:extLst>
          </p:cNvPr>
          <p:cNvGrpSpPr>
            <a:grpSpLocks/>
          </p:cNvGrpSpPr>
          <p:nvPr/>
        </p:nvGrpSpPr>
        <p:grpSpPr bwMode="auto">
          <a:xfrm>
            <a:off x="7543800" y="2209800"/>
            <a:ext cx="152400" cy="2438400"/>
            <a:chOff x="3408" y="1152"/>
            <a:chExt cx="96" cy="1536"/>
          </a:xfrm>
        </p:grpSpPr>
        <p:grpSp>
          <p:nvGrpSpPr>
            <p:cNvPr id="6451" name="Group 307">
              <a:extLst>
                <a:ext uri="{FF2B5EF4-FFF2-40B4-BE49-F238E27FC236}">
                  <a16:creationId xmlns:a16="http://schemas.microsoft.com/office/drawing/2014/main" id="{B18C9DD0-B108-4C00-AF44-1C96C60C015D}"/>
                </a:ext>
              </a:extLst>
            </p:cNvPr>
            <p:cNvGrpSpPr>
              <a:grpSpLocks/>
            </p:cNvGrpSpPr>
            <p:nvPr/>
          </p:nvGrpSpPr>
          <p:grpSpPr bwMode="auto">
            <a:xfrm>
              <a:off x="3408" y="2352"/>
              <a:ext cx="96" cy="336"/>
              <a:chOff x="3408" y="2352"/>
              <a:chExt cx="96" cy="336"/>
            </a:xfrm>
          </p:grpSpPr>
          <p:sp>
            <p:nvSpPr>
              <p:cNvPr id="6408" name="Line 264">
                <a:extLst>
                  <a:ext uri="{FF2B5EF4-FFF2-40B4-BE49-F238E27FC236}">
                    <a16:creationId xmlns:a16="http://schemas.microsoft.com/office/drawing/2014/main" id="{CD21950C-8441-4984-9E90-666A4C21F7DA}"/>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3" name="Oval 229">
                <a:extLst>
                  <a:ext uri="{FF2B5EF4-FFF2-40B4-BE49-F238E27FC236}">
                    <a16:creationId xmlns:a16="http://schemas.microsoft.com/office/drawing/2014/main" id="{70E3D5AA-F885-4348-BCAF-3BCE62598C42}"/>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4" name="Oval 230">
                <a:extLst>
                  <a:ext uri="{FF2B5EF4-FFF2-40B4-BE49-F238E27FC236}">
                    <a16:creationId xmlns:a16="http://schemas.microsoft.com/office/drawing/2014/main" id="{6F94E9E8-0613-48D2-942E-6D7191B8D3DF}"/>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52" name="Group 308">
              <a:extLst>
                <a:ext uri="{FF2B5EF4-FFF2-40B4-BE49-F238E27FC236}">
                  <a16:creationId xmlns:a16="http://schemas.microsoft.com/office/drawing/2014/main" id="{AC4EECD4-4481-40AB-86CB-FE619792554C}"/>
                </a:ext>
              </a:extLst>
            </p:cNvPr>
            <p:cNvGrpSpPr>
              <a:grpSpLocks/>
            </p:cNvGrpSpPr>
            <p:nvPr/>
          </p:nvGrpSpPr>
          <p:grpSpPr bwMode="auto">
            <a:xfrm>
              <a:off x="3408" y="2112"/>
              <a:ext cx="96" cy="336"/>
              <a:chOff x="3408" y="2352"/>
              <a:chExt cx="96" cy="336"/>
            </a:xfrm>
          </p:grpSpPr>
          <p:sp>
            <p:nvSpPr>
              <p:cNvPr id="6453" name="Line 309">
                <a:extLst>
                  <a:ext uri="{FF2B5EF4-FFF2-40B4-BE49-F238E27FC236}">
                    <a16:creationId xmlns:a16="http://schemas.microsoft.com/office/drawing/2014/main" id="{9AB3816D-3CF4-4EAC-8D06-2D1D5164F6AC}"/>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 name="Oval 310">
                <a:extLst>
                  <a:ext uri="{FF2B5EF4-FFF2-40B4-BE49-F238E27FC236}">
                    <a16:creationId xmlns:a16="http://schemas.microsoft.com/office/drawing/2014/main" id="{97BB2452-A45C-4858-80F7-71177638C1EC}"/>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 name="Oval 311">
                <a:extLst>
                  <a:ext uri="{FF2B5EF4-FFF2-40B4-BE49-F238E27FC236}">
                    <a16:creationId xmlns:a16="http://schemas.microsoft.com/office/drawing/2014/main" id="{2BFE6A14-18FD-4071-9813-E48F7E7F8272}"/>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56" name="Group 312">
              <a:extLst>
                <a:ext uri="{FF2B5EF4-FFF2-40B4-BE49-F238E27FC236}">
                  <a16:creationId xmlns:a16="http://schemas.microsoft.com/office/drawing/2014/main" id="{3DEFD564-BF72-4376-8118-7A84A31AB6D3}"/>
                </a:ext>
              </a:extLst>
            </p:cNvPr>
            <p:cNvGrpSpPr>
              <a:grpSpLocks/>
            </p:cNvGrpSpPr>
            <p:nvPr/>
          </p:nvGrpSpPr>
          <p:grpSpPr bwMode="auto">
            <a:xfrm>
              <a:off x="3408" y="1872"/>
              <a:ext cx="96" cy="336"/>
              <a:chOff x="3408" y="2352"/>
              <a:chExt cx="96" cy="336"/>
            </a:xfrm>
          </p:grpSpPr>
          <p:sp>
            <p:nvSpPr>
              <p:cNvPr id="6457" name="Line 313">
                <a:extLst>
                  <a:ext uri="{FF2B5EF4-FFF2-40B4-BE49-F238E27FC236}">
                    <a16:creationId xmlns:a16="http://schemas.microsoft.com/office/drawing/2014/main" id="{2D2C7F30-F8D5-4AB9-93F4-EA6DDCEEEEC8}"/>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 name="Oval 314">
                <a:extLst>
                  <a:ext uri="{FF2B5EF4-FFF2-40B4-BE49-F238E27FC236}">
                    <a16:creationId xmlns:a16="http://schemas.microsoft.com/office/drawing/2014/main" id="{FD1E881C-C05A-40BE-B948-D1FD83947DCC}"/>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 name="Oval 315">
                <a:extLst>
                  <a:ext uri="{FF2B5EF4-FFF2-40B4-BE49-F238E27FC236}">
                    <a16:creationId xmlns:a16="http://schemas.microsoft.com/office/drawing/2014/main" id="{BAFB08E1-5E99-4279-ACEA-F299DA89F25D}"/>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60" name="Group 316">
              <a:extLst>
                <a:ext uri="{FF2B5EF4-FFF2-40B4-BE49-F238E27FC236}">
                  <a16:creationId xmlns:a16="http://schemas.microsoft.com/office/drawing/2014/main" id="{543BDC81-D001-4C5B-BEA2-60A69E059D1B}"/>
                </a:ext>
              </a:extLst>
            </p:cNvPr>
            <p:cNvGrpSpPr>
              <a:grpSpLocks/>
            </p:cNvGrpSpPr>
            <p:nvPr/>
          </p:nvGrpSpPr>
          <p:grpSpPr bwMode="auto">
            <a:xfrm>
              <a:off x="3408" y="1632"/>
              <a:ext cx="96" cy="336"/>
              <a:chOff x="3408" y="2352"/>
              <a:chExt cx="96" cy="336"/>
            </a:xfrm>
          </p:grpSpPr>
          <p:sp>
            <p:nvSpPr>
              <p:cNvPr id="6461" name="Line 317">
                <a:extLst>
                  <a:ext uri="{FF2B5EF4-FFF2-40B4-BE49-F238E27FC236}">
                    <a16:creationId xmlns:a16="http://schemas.microsoft.com/office/drawing/2014/main" id="{C897177D-3426-43A1-A917-42DDCB7AF777}"/>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 name="Oval 318">
                <a:extLst>
                  <a:ext uri="{FF2B5EF4-FFF2-40B4-BE49-F238E27FC236}">
                    <a16:creationId xmlns:a16="http://schemas.microsoft.com/office/drawing/2014/main" id="{F040F814-BED8-4504-8680-985A6AFDC715}"/>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 name="Oval 319">
                <a:extLst>
                  <a:ext uri="{FF2B5EF4-FFF2-40B4-BE49-F238E27FC236}">
                    <a16:creationId xmlns:a16="http://schemas.microsoft.com/office/drawing/2014/main" id="{EFFD41E7-E6FC-4523-B2D3-74DF585A05CF}"/>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64" name="Group 320">
              <a:extLst>
                <a:ext uri="{FF2B5EF4-FFF2-40B4-BE49-F238E27FC236}">
                  <a16:creationId xmlns:a16="http://schemas.microsoft.com/office/drawing/2014/main" id="{18C70ACD-E59A-43A1-AE94-CEC62DC6F440}"/>
                </a:ext>
              </a:extLst>
            </p:cNvPr>
            <p:cNvGrpSpPr>
              <a:grpSpLocks/>
            </p:cNvGrpSpPr>
            <p:nvPr/>
          </p:nvGrpSpPr>
          <p:grpSpPr bwMode="auto">
            <a:xfrm>
              <a:off x="3408" y="1392"/>
              <a:ext cx="96" cy="336"/>
              <a:chOff x="3408" y="2352"/>
              <a:chExt cx="96" cy="336"/>
            </a:xfrm>
          </p:grpSpPr>
          <p:sp>
            <p:nvSpPr>
              <p:cNvPr id="6465" name="Line 321">
                <a:extLst>
                  <a:ext uri="{FF2B5EF4-FFF2-40B4-BE49-F238E27FC236}">
                    <a16:creationId xmlns:a16="http://schemas.microsoft.com/office/drawing/2014/main" id="{86A30DA4-4B5F-438F-BB83-8D827F076B2D}"/>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6" name="Oval 322">
                <a:extLst>
                  <a:ext uri="{FF2B5EF4-FFF2-40B4-BE49-F238E27FC236}">
                    <a16:creationId xmlns:a16="http://schemas.microsoft.com/office/drawing/2014/main" id="{9253CD37-959B-401E-8989-92A00F1B5169}"/>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 name="Oval 323">
                <a:extLst>
                  <a:ext uri="{FF2B5EF4-FFF2-40B4-BE49-F238E27FC236}">
                    <a16:creationId xmlns:a16="http://schemas.microsoft.com/office/drawing/2014/main" id="{150DD1CA-7C75-442C-88C2-BE77AB3E5CEA}"/>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68" name="Group 324">
              <a:extLst>
                <a:ext uri="{FF2B5EF4-FFF2-40B4-BE49-F238E27FC236}">
                  <a16:creationId xmlns:a16="http://schemas.microsoft.com/office/drawing/2014/main" id="{11C36D1B-C896-4264-80AE-155990649FFD}"/>
                </a:ext>
              </a:extLst>
            </p:cNvPr>
            <p:cNvGrpSpPr>
              <a:grpSpLocks/>
            </p:cNvGrpSpPr>
            <p:nvPr/>
          </p:nvGrpSpPr>
          <p:grpSpPr bwMode="auto">
            <a:xfrm>
              <a:off x="3408" y="1152"/>
              <a:ext cx="96" cy="336"/>
              <a:chOff x="3408" y="2352"/>
              <a:chExt cx="96" cy="336"/>
            </a:xfrm>
          </p:grpSpPr>
          <p:sp>
            <p:nvSpPr>
              <p:cNvPr id="6469" name="Line 325">
                <a:extLst>
                  <a:ext uri="{FF2B5EF4-FFF2-40B4-BE49-F238E27FC236}">
                    <a16:creationId xmlns:a16="http://schemas.microsoft.com/office/drawing/2014/main" id="{0B368DC7-B6B9-4E5C-99E4-75FFF091C6D3}"/>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0" name="Oval 326">
                <a:extLst>
                  <a:ext uri="{FF2B5EF4-FFF2-40B4-BE49-F238E27FC236}">
                    <a16:creationId xmlns:a16="http://schemas.microsoft.com/office/drawing/2014/main" id="{DB08C463-C114-4036-B968-C42B55A08530}"/>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1" name="Oval 327">
                <a:extLst>
                  <a:ext uri="{FF2B5EF4-FFF2-40B4-BE49-F238E27FC236}">
                    <a16:creationId xmlns:a16="http://schemas.microsoft.com/office/drawing/2014/main" id="{8338F788-C55A-4788-824C-F79AAF1614A1}"/>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474" name="Group 330">
            <a:extLst>
              <a:ext uri="{FF2B5EF4-FFF2-40B4-BE49-F238E27FC236}">
                <a16:creationId xmlns:a16="http://schemas.microsoft.com/office/drawing/2014/main" id="{38E0620A-FB3D-44E8-AF4A-75737DB7B9F2}"/>
              </a:ext>
            </a:extLst>
          </p:cNvPr>
          <p:cNvGrpSpPr>
            <a:grpSpLocks/>
          </p:cNvGrpSpPr>
          <p:nvPr/>
        </p:nvGrpSpPr>
        <p:grpSpPr bwMode="auto">
          <a:xfrm>
            <a:off x="5257800" y="2209800"/>
            <a:ext cx="2438400" cy="152400"/>
            <a:chOff x="3408" y="2832"/>
            <a:chExt cx="1536" cy="96"/>
          </a:xfrm>
        </p:grpSpPr>
        <p:grpSp>
          <p:nvGrpSpPr>
            <p:cNvPr id="6475" name="Group 331">
              <a:extLst>
                <a:ext uri="{FF2B5EF4-FFF2-40B4-BE49-F238E27FC236}">
                  <a16:creationId xmlns:a16="http://schemas.microsoft.com/office/drawing/2014/main" id="{DB96C571-5105-4E6F-B2E1-2EF825005CC6}"/>
                </a:ext>
              </a:extLst>
            </p:cNvPr>
            <p:cNvGrpSpPr>
              <a:grpSpLocks/>
            </p:cNvGrpSpPr>
            <p:nvPr/>
          </p:nvGrpSpPr>
          <p:grpSpPr bwMode="auto">
            <a:xfrm>
              <a:off x="3408" y="2832"/>
              <a:ext cx="336" cy="96"/>
              <a:chOff x="3408" y="2832"/>
              <a:chExt cx="336" cy="96"/>
            </a:xfrm>
          </p:grpSpPr>
          <p:sp>
            <p:nvSpPr>
              <p:cNvPr id="6476" name="Line 332">
                <a:extLst>
                  <a:ext uri="{FF2B5EF4-FFF2-40B4-BE49-F238E27FC236}">
                    <a16:creationId xmlns:a16="http://schemas.microsoft.com/office/drawing/2014/main" id="{52B87E5F-C2D9-4FC0-9DAA-36C0DB8F0087}"/>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7" name="Oval 333">
                <a:extLst>
                  <a:ext uri="{FF2B5EF4-FFF2-40B4-BE49-F238E27FC236}">
                    <a16:creationId xmlns:a16="http://schemas.microsoft.com/office/drawing/2014/main" id="{D65CDBD1-F1D3-4BCA-BD8E-DA485811715A}"/>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8" name="Oval 334">
                <a:extLst>
                  <a:ext uri="{FF2B5EF4-FFF2-40B4-BE49-F238E27FC236}">
                    <a16:creationId xmlns:a16="http://schemas.microsoft.com/office/drawing/2014/main" id="{607F6858-9CA3-4B12-AE6E-1265D264195B}"/>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79" name="Group 335">
              <a:extLst>
                <a:ext uri="{FF2B5EF4-FFF2-40B4-BE49-F238E27FC236}">
                  <a16:creationId xmlns:a16="http://schemas.microsoft.com/office/drawing/2014/main" id="{225F8797-C505-4213-8F0B-7DAA5780FF59}"/>
                </a:ext>
              </a:extLst>
            </p:cNvPr>
            <p:cNvGrpSpPr>
              <a:grpSpLocks/>
            </p:cNvGrpSpPr>
            <p:nvPr/>
          </p:nvGrpSpPr>
          <p:grpSpPr bwMode="auto">
            <a:xfrm>
              <a:off x="3648" y="2832"/>
              <a:ext cx="336" cy="96"/>
              <a:chOff x="3408" y="2832"/>
              <a:chExt cx="336" cy="96"/>
            </a:xfrm>
          </p:grpSpPr>
          <p:sp>
            <p:nvSpPr>
              <p:cNvPr id="6480" name="Line 336">
                <a:extLst>
                  <a:ext uri="{FF2B5EF4-FFF2-40B4-BE49-F238E27FC236}">
                    <a16:creationId xmlns:a16="http://schemas.microsoft.com/office/drawing/2014/main" id="{2DBE5AAE-322B-4EE4-A89A-E84F399AB138}"/>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1" name="Oval 337">
                <a:extLst>
                  <a:ext uri="{FF2B5EF4-FFF2-40B4-BE49-F238E27FC236}">
                    <a16:creationId xmlns:a16="http://schemas.microsoft.com/office/drawing/2014/main" id="{F6514BBE-4CAD-4074-AFB3-55899D03A041}"/>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 name="Oval 338">
                <a:extLst>
                  <a:ext uri="{FF2B5EF4-FFF2-40B4-BE49-F238E27FC236}">
                    <a16:creationId xmlns:a16="http://schemas.microsoft.com/office/drawing/2014/main" id="{5C5A3230-36CF-4B0B-BB8E-38389FDCDBD7}"/>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83" name="Group 339">
              <a:extLst>
                <a:ext uri="{FF2B5EF4-FFF2-40B4-BE49-F238E27FC236}">
                  <a16:creationId xmlns:a16="http://schemas.microsoft.com/office/drawing/2014/main" id="{4979C438-AC31-4432-A498-0AAC356C10B9}"/>
                </a:ext>
              </a:extLst>
            </p:cNvPr>
            <p:cNvGrpSpPr>
              <a:grpSpLocks/>
            </p:cNvGrpSpPr>
            <p:nvPr/>
          </p:nvGrpSpPr>
          <p:grpSpPr bwMode="auto">
            <a:xfrm>
              <a:off x="3888" y="2832"/>
              <a:ext cx="336" cy="96"/>
              <a:chOff x="3408" y="2832"/>
              <a:chExt cx="336" cy="96"/>
            </a:xfrm>
          </p:grpSpPr>
          <p:sp>
            <p:nvSpPr>
              <p:cNvPr id="6484" name="Line 340">
                <a:extLst>
                  <a:ext uri="{FF2B5EF4-FFF2-40B4-BE49-F238E27FC236}">
                    <a16:creationId xmlns:a16="http://schemas.microsoft.com/office/drawing/2014/main" id="{DC0EF80B-211E-4A40-A97D-AA7A31B40815}"/>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5" name="Oval 341">
                <a:extLst>
                  <a:ext uri="{FF2B5EF4-FFF2-40B4-BE49-F238E27FC236}">
                    <a16:creationId xmlns:a16="http://schemas.microsoft.com/office/drawing/2014/main" id="{0D21C151-58B0-4BA9-B22E-689687428C3A}"/>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6" name="Oval 342">
                <a:extLst>
                  <a:ext uri="{FF2B5EF4-FFF2-40B4-BE49-F238E27FC236}">
                    <a16:creationId xmlns:a16="http://schemas.microsoft.com/office/drawing/2014/main" id="{E8CFC820-69B4-48CA-B8D3-0E9848B8AE8E}"/>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87" name="Group 343">
              <a:extLst>
                <a:ext uri="{FF2B5EF4-FFF2-40B4-BE49-F238E27FC236}">
                  <a16:creationId xmlns:a16="http://schemas.microsoft.com/office/drawing/2014/main" id="{222C413B-327C-41E1-BC7C-5D4C2DCEBA29}"/>
                </a:ext>
              </a:extLst>
            </p:cNvPr>
            <p:cNvGrpSpPr>
              <a:grpSpLocks/>
            </p:cNvGrpSpPr>
            <p:nvPr/>
          </p:nvGrpSpPr>
          <p:grpSpPr bwMode="auto">
            <a:xfrm>
              <a:off x="4128" y="2832"/>
              <a:ext cx="336" cy="96"/>
              <a:chOff x="3408" y="2832"/>
              <a:chExt cx="336" cy="96"/>
            </a:xfrm>
          </p:grpSpPr>
          <p:sp>
            <p:nvSpPr>
              <p:cNvPr id="6488" name="Line 344">
                <a:extLst>
                  <a:ext uri="{FF2B5EF4-FFF2-40B4-BE49-F238E27FC236}">
                    <a16:creationId xmlns:a16="http://schemas.microsoft.com/office/drawing/2014/main" id="{D77C4C10-7B08-4075-AC31-C341621CDC16}"/>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9" name="Oval 345">
                <a:extLst>
                  <a:ext uri="{FF2B5EF4-FFF2-40B4-BE49-F238E27FC236}">
                    <a16:creationId xmlns:a16="http://schemas.microsoft.com/office/drawing/2014/main" id="{7252B57F-B5CC-44CB-9D96-8862101018F5}"/>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0" name="Oval 346">
                <a:extLst>
                  <a:ext uri="{FF2B5EF4-FFF2-40B4-BE49-F238E27FC236}">
                    <a16:creationId xmlns:a16="http://schemas.microsoft.com/office/drawing/2014/main" id="{9E6F761F-EDF8-40ED-B020-B19FB78D5960}"/>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91" name="Group 347">
              <a:extLst>
                <a:ext uri="{FF2B5EF4-FFF2-40B4-BE49-F238E27FC236}">
                  <a16:creationId xmlns:a16="http://schemas.microsoft.com/office/drawing/2014/main" id="{771D49F7-4B4B-4903-8EFE-EA8F9948709A}"/>
                </a:ext>
              </a:extLst>
            </p:cNvPr>
            <p:cNvGrpSpPr>
              <a:grpSpLocks/>
            </p:cNvGrpSpPr>
            <p:nvPr/>
          </p:nvGrpSpPr>
          <p:grpSpPr bwMode="auto">
            <a:xfrm>
              <a:off x="4368" y="2832"/>
              <a:ext cx="336" cy="96"/>
              <a:chOff x="3408" y="2832"/>
              <a:chExt cx="336" cy="96"/>
            </a:xfrm>
          </p:grpSpPr>
          <p:sp>
            <p:nvSpPr>
              <p:cNvPr id="6492" name="Line 348">
                <a:extLst>
                  <a:ext uri="{FF2B5EF4-FFF2-40B4-BE49-F238E27FC236}">
                    <a16:creationId xmlns:a16="http://schemas.microsoft.com/office/drawing/2014/main" id="{E7478B7F-AA89-4CA9-B2F2-0A49353ACEA6}"/>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3" name="Oval 349">
                <a:extLst>
                  <a:ext uri="{FF2B5EF4-FFF2-40B4-BE49-F238E27FC236}">
                    <a16:creationId xmlns:a16="http://schemas.microsoft.com/office/drawing/2014/main" id="{4E1AF991-0FE7-4E93-81A6-68F7CFAC531A}"/>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4" name="Oval 350">
                <a:extLst>
                  <a:ext uri="{FF2B5EF4-FFF2-40B4-BE49-F238E27FC236}">
                    <a16:creationId xmlns:a16="http://schemas.microsoft.com/office/drawing/2014/main" id="{C989CC3E-CEAD-48D4-90BD-9A973DEA9EB2}"/>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95" name="Group 351">
              <a:extLst>
                <a:ext uri="{FF2B5EF4-FFF2-40B4-BE49-F238E27FC236}">
                  <a16:creationId xmlns:a16="http://schemas.microsoft.com/office/drawing/2014/main" id="{D89B662A-8756-469C-B702-543AF7DE3C06}"/>
                </a:ext>
              </a:extLst>
            </p:cNvPr>
            <p:cNvGrpSpPr>
              <a:grpSpLocks/>
            </p:cNvGrpSpPr>
            <p:nvPr/>
          </p:nvGrpSpPr>
          <p:grpSpPr bwMode="auto">
            <a:xfrm>
              <a:off x="4608" y="2832"/>
              <a:ext cx="336" cy="96"/>
              <a:chOff x="3408" y="2832"/>
              <a:chExt cx="336" cy="96"/>
            </a:xfrm>
          </p:grpSpPr>
          <p:sp>
            <p:nvSpPr>
              <p:cNvPr id="6496" name="Line 352">
                <a:extLst>
                  <a:ext uri="{FF2B5EF4-FFF2-40B4-BE49-F238E27FC236}">
                    <a16:creationId xmlns:a16="http://schemas.microsoft.com/office/drawing/2014/main" id="{B109893E-EED8-451C-9521-610B07B94860}"/>
                  </a:ext>
                </a:extLst>
              </p:cNvPr>
              <p:cNvSpPr>
                <a:spLocks noChangeShapeType="1"/>
              </p:cNvSpPr>
              <p:nvPr/>
            </p:nvSpPr>
            <p:spPr bwMode="auto">
              <a:xfrm>
                <a:off x="3456" y="2880"/>
                <a:ext cx="24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7" name="Oval 353">
                <a:extLst>
                  <a:ext uri="{FF2B5EF4-FFF2-40B4-BE49-F238E27FC236}">
                    <a16:creationId xmlns:a16="http://schemas.microsoft.com/office/drawing/2014/main" id="{BC87BD4B-2F62-42D0-8F6E-22EAFEA44E84}"/>
                  </a:ext>
                </a:extLst>
              </p:cNvPr>
              <p:cNvSpPr>
                <a:spLocks noChangeArrowheads="1"/>
              </p:cNvSpPr>
              <p:nvPr/>
            </p:nvSpPr>
            <p:spPr bwMode="auto">
              <a:xfrm>
                <a:off x="364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8" name="Oval 354">
                <a:extLst>
                  <a:ext uri="{FF2B5EF4-FFF2-40B4-BE49-F238E27FC236}">
                    <a16:creationId xmlns:a16="http://schemas.microsoft.com/office/drawing/2014/main" id="{379A0EF3-0ADC-4379-BD4C-A1958BAF071C}"/>
                  </a:ext>
                </a:extLst>
              </p:cNvPr>
              <p:cNvSpPr>
                <a:spLocks noChangeArrowheads="1"/>
              </p:cNvSpPr>
              <p:nvPr/>
            </p:nvSpPr>
            <p:spPr bwMode="auto">
              <a:xfrm>
                <a:off x="3408" y="283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499" name="Group 355">
            <a:extLst>
              <a:ext uri="{FF2B5EF4-FFF2-40B4-BE49-F238E27FC236}">
                <a16:creationId xmlns:a16="http://schemas.microsoft.com/office/drawing/2014/main" id="{62C2BB6B-91D1-4AD0-AA1F-304402CA4CE1}"/>
              </a:ext>
            </a:extLst>
          </p:cNvPr>
          <p:cNvGrpSpPr>
            <a:grpSpLocks/>
          </p:cNvGrpSpPr>
          <p:nvPr/>
        </p:nvGrpSpPr>
        <p:grpSpPr bwMode="auto">
          <a:xfrm>
            <a:off x="5257800" y="2209800"/>
            <a:ext cx="152400" cy="2438400"/>
            <a:chOff x="3408" y="1152"/>
            <a:chExt cx="96" cy="1536"/>
          </a:xfrm>
        </p:grpSpPr>
        <p:grpSp>
          <p:nvGrpSpPr>
            <p:cNvPr id="6500" name="Group 356">
              <a:extLst>
                <a:ext uri="{FF2B5EF4-FFF2-40B4-BE49-F238E27FC236}">
                  <a16:creationId xmlns:a16="http://schemas.microsoft.com/office/drawing/2014/main" id="{9B598BE5-771B-433B-8380-7BE7F90BB70F}"/>
                </a:ext>
              </a:extLst>
            </p:cNvPr>
            <p:cNvGrpSpPr>
              <a:grpSpLocks/>
            </p:cNvGrpSpPr>
            <p:nvPr/>
          </p:nvGrpSpPr>
          <p:grpSpPr bwMode="auto">
            <a:xfrm>
              <a:off x="3408" y="2352"/>
              <a:ext cx="96" cy="336"/>
              <a:chOff x="3408" y="2352"/>
              <a:chExt cx="96" cy="336"/>
            </a:xfrm>
          </p:grpSpPr>
          <p:sp>
            <p:nvSpPr>
              <p:cNvPr id="6501" name="Line 357">
                <a:extLst>
                  <a:ext uri="{FF2B5EF4-FFF2-40B4-BE49-F238E27FC236}">
                    <a16:creationId xmlns:a16="http://schemas.microsoft.com/office/drawing/2014/main" id="{28B48A93-9C6A-4E4D-BBBC-04FB9B80F868}"/>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2" name="Oval 358">
                <a:extLst>
                  <a:ext uri="{FF2B5EF4-FFF2-40B4-BE49-F238E27FC236}">
                    <a16:creationId xmlns:a16="http://schemas.microsoft.com/office/drawing/2014/main" id="{E8FF089D-8AC6-45C4-8849-6EC1F51B5163}"/>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3" name="Oval 359">
                <a:extLst>
                  <a:ext uri="{FF2B5EF4-FFF2-40B4-BE49-F238E27FC236}">
                    <a16:creationId xmlns:a16="http://schemas.microsoft.com/office/drawing/2014/main" id="{5D73D2DD-641A-46AA-8669-13000A77FDAE}"/>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04" name="Group 360">
              <a:extLst>
                <a:ext uri="{FF2B5EF4-FFF2-40B4-BE49-F238E27FC236}">
                  <a16:creationId xmlns:a16="http://schemas.microsoft.com/office/drawing/2014/main" id="{77318A4F-B902-4682-98BE-0EDC276E4C6E}"/>
                </a:ext>
              </a:extLst>
            </p:cNvPr>
            <p:cNvGrpSpPr>
              <a:grpSpLocks/>
            </p:cNvGrpSpPr>
            <p:nvPr/>
          </p:nvGrpSpPr>
          <p:grpSpPr bwMode="auto">
            <a:xfrm>
              <a:off x="3408" y="2112"/>
              <a:ext cx="96" cy="336"/>
              <a:chOff x="3408" y="2352"/>
              <a:chExt cx="96" cy="336"/>
            </a:xfrm>
          </p:grpSpPr>
          <p:sp>
            <p:nvSpPr>
              <p:cNvPr id="6505" name="Line 361">
                <a:extLst>
                  <a:ext uri="{FF2B5EF4-FFF2-40B4-BE49-F238E27FC236}">
                    <a16:creationId xmlns:a16="http://schemas.microsoft.com/office/drawing/2014/main" id="{FFE6E778-7D88-477A-B43B-A0B04067B577}"/>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6" name="Oval 362">
                <a:extLst>
                  <a:ext uri="{FF2B5EF4-FFF2-40B4-BE49-F238E27FC236}">
                    <a16:creationId xmlns:a16="http://schemas.microsoft.com/office/drawing/2014/main" id="{E856AF9B-3A15-4E37-96B8-751C42E39FAA}"/>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7" name="Oval 363">
                <a:extLst>
                  <a:ext uri="{FF2B5EF4-FFF2-40B4-BE49-F238E27FC236}">
                    <a16:creationId xmlns:a16="http://schemas.microsoft.com/office/drawing/2014/main" id="{58A2247B-E95E-43D2-B1B5-F333585D0A37}"/>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08" name="Group 364">
              <a:extLst>
                <a:ext uri="{FF2B5EF4-FFF2-40B4-BE49-F238E27FC236}">
                  <a16:creationId xmlns:a16="http://schemas.microsoft.com/office/drawing/2014/main" id="{AAD4F8BF-DB09-491E-AEAE-2B98B7234B68}"/>
                </a:ext>
              </a:extLst>
            </p:cNvPr>
            <p:cNvGrpSpPr>
              <a:grpSpLocks/>
            </p:cNvGrpSpPr>
            <p:nvPr/>
          </p:nvGrpSpPr>
          <p:grpSpPr bwMode="auto">
            <a:xfrm>
              <a:off x="3408" y="1872"/>
              <a:ext cx="96" cy="336"/>
              <a:chOff x="3408" y="2352"/>
              <a:chExt cx="96" cy="336"/>
            </a:xfrm>
          </p:grpSpPr>
          <p:sp>
            <p:nvSpPr>
              <p:cNvPr id="6509" name="Line 365">
                <a:extLst>
                  <a:ext uri="{FF2B5EF4-FFF2-40B4-BE49-F238E27FC236}">
                    <a16:creationId xmlns:a16="http://schemas.microsoft.com/office/drawing/2014/main" id="{E3201DD3-0D0F-4451-8094-5B87ECA88E03}"/>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0" name="Oval 366">
                <a:extLst>
                  <a:ext uri="{FF2B5EF4-FFF2-40B4-BE49-F238E27FC236}">
                    <a16:creationId xmlns:a16="http://schemas.microsoft.com/office/drawing/2014/main" id="{72A9DA6F-97C9-4986-8C10-1BF8A8EAE609}"/>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1" name="Oval 367">
                <a:extLst>
                  <a:ext uri="{FF2B5EF4-FFF2-40B4-BE49-F238E27FC236}">
                    <a16:creationId xmlns:a16="http://schemas.microsoft.com/office/drawing/2014/main" id="{BB7D4337-39DC-4D22-BDCD-184C99EF1812}"/>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12" name="Group 368">
              <a:extLst>
                <a:ext uri="{FF2B5EF4-FFF2-40B4-BE49-F238E27FC236}">
                  <a16:creationId xmlns:a16="http://schemas.microsoft.com/office/drawing/2014/main" id="{A68E6D61-3003-4490-A1EF-719B1C6756DE}"/>
                </a:ext>
              </a:extLst>
            </p:cNvPr>
            <p:cNvGrpSpPr>
              <a:grpSpLocks/>
            </p:cNvGrpSpPr>
            <p:nvPr/>
          </p:nvGrpSpPr>
          <p:grpSpPr bwMode="auto">
            <a:xfrm>
              <a:off x="3408" y="1632"/>
              <a:ext cx="96" cy="336"/>
              <a:chOff x="3408" y="2352"/>
              <a:chExt cx="96" cy="336"/>
            </a:xfrm>
          </p:grpSpPr>
          <p:sp>
            <p:nvSpPr>
              <p:cNvPr id="6513" name="Line 369">
                <a:extLst>
                  <a:ext uri="{FF2B5EF4-FFF2-40B4-BE49-F238E27FC236}">
                    <a16:creationId xmlns:a16="http://schemas.microsoft.com/office/drawing/2014/main" id="{D47929A3-7BDD-4EF0-8DF5-484477C2CAC2}"/>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4" name="Oval 370">
                <a:extLst>
                  <a:ext uri="{FF2B5EF4-FFF2-40B4-BE49-F238E27FC236}">
                    <a16:creationId xmlns:a16="http://schemas.microsoft.com/office/drawing/2014/main" id="{B1ECDDB5-DD36-4ECA-A754-16414183C35F}"/>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5" name="Oval 371">
                <a:extLst>
                  <a:ext uri="{FF2B5EF4-FFF2-40B4-BE49-F238E27FC236}">
                    <a16:creationId xmlns:a16="http://schemas.microsoft.com/office/drawing/2014/main" id="{12512B42-251B-40C1-A444-CE7C0F3F0391}"/>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16" name="Group 372">
              <a:extLst>
                <a:ext uri="{FF2B5EF4-FFF2-40B4-BE49-F238E27FC236}">
                  <a16:creationId xmlns:a16="http://schemas.microsoft.com/office/drawing/2014/main" id="{267A3D67-360A-478D-81BA-CB2DA108C755}"/>
                </a:ext>
              </a:extLst>
            </p:cNvPr>
            <p:cNvGrpSpPr>
              <a:grpSpLocks/>
            </p:cNvGrpSpPr>
            <p:nvPr/>
          </p:nvGrpSpPr>
          <p:grpSpPr bwMode="auto">
            <a:xfrm>
              <a:off x="3408" y="1392"/>
              <a:ext cx="96" cy="336"/>
              <a:chOff x="3408" y="2352"/>
              <a:chExt cx="96" cy="336"/>
            </a:xfrm>
          </p:grpSpPr>
          <p:sp>
            <p:nvSpPr>
              <p:cNvPr id="6517" name="Line 373">
                <a:extLst>
                  <a:ext uri="{FF2B5EF4-FFF2-40B4-BE49-F238E27FC236}">
                    <a16:creationId xmlns:a16="http://schemas.microsoft.com/office/drawing/2014/main" id="{89EE6A32-AF35-4EFD-A46A-EAABC657D158}"/>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8" name="Oval 374">
                <a:extLst>
                  <a:ext uri="{FF2B5EF4-FFF2-40B4-BE49-F238E27FC236}">
                    <a16:creationId xmlns:a16="http://schemas.microsoft.com/office/drawing/2014/main" id="{26C1753E-D5A6-48CF-9371-300BE3D383E9}"/>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9" name="Oval 375">
                <a:extLst>
                  <a:ext uri="{FF2B5EF4-FFF2-40B4-BE49-F238E27FC236}">
                    <a16:creationId xmlns:a16="http://schemas.microsoft.com/office/drawing/2014/main" id="{9A5D8F2C-8365-4ECC-8090-8F0B4E677B98}"/>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20" name="Group 376">
              <a:extLst>
                <a:ext uri="{FF2B5EF4-FFF2-40B4-BE49-F238E27FC236}">
                  <a16:creationId xmlns:a16="http://schemas.microsoft.com/office/drawing/2014/main" id="{B850102A-D673-484E-B1DD-4F6A0FB06C93}"/>
                </a:ext>
              </a:extLst>
            </p:cNvPr>
            <p:cNvGrpSpPr>
              <a:grpSpLocks/>
            </p:cNvGrpSpPr>
            <p:nvPr/>
          </p:nvGrpSpPr>
          <p:grpSpPr bwMode="auto">
            <a:xfrm>
              <a:off x="3408" y="1152"/>
              <a:ext cx="96" cy="336"/>
              <a:chOff x="3408" y="2352"/>
              <a:chExt cx="96" cy="336"/>
            </a:xfrm>
          </p:grpSpPr>
          <p:sp>
            <p:nvSpPr>
              <p:cNvPr id="6521" name="Line 377">
                <a:extLst>
                  <a:ext uri="{FF2B5EF4-FFF2-40B4-BE49-F238E27FC236}">
                    <a16:creationId xmlns:a16="http://schemas.microsoft.com/office/drawing/2014/main" id="{D1603720-0EF2-495A-B440-1717A74EBD93}"/>
                  </a:ext>
                </a:extLst>
              </p:cNvPr>
              <p:cNvSpPr>
                <a:spLocks noChangeShapeType="1"/>
              </p:cNvSpPr>
              <p:nvPr/>
            </p:nvSpPr>
            <p:spPr bwMode="auto">
              <a:xfrm flipV="1">
                <a:off x="3456" y="2400"/>
                <a:ext cx="0" cy="24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2" name="Oval 378">
                <a:extLst>
                  <a:ext uri="{FF2B5EF4-FFF2-40B4-BE49-F238E27FC236}">
                    <a16:creationId xmlns:a16="http://schemas.microsoft.com/office/drawing/2014/main" id="{CC30FD2D-CA68-4001-ABB6-4427EBA51C74}"/>
                  </a:ext>
                </a:extLst>
              </p:cNvPr>
              <p:cNvSpPr>
                <a:spLocks noChangeArrowheads="1"/>
              </p:cNvSpPr>
              <p:nvPr/>
            </p:nvSpPr>
            <p:spPr bwMode="auto">
              <a:xfrm>
                <a:off x="3408" y="259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 name="Oval 379">
                <a:extLst>
                  <a:ext uri="{FF2B5EF4-FFF2-40B4-BE49-F238E27FC236}">
                    <a16:creationId xmlns:a16="http://schemas.microsoft.com/office/drawing/2014/main" id="{ACFE1891-D230-4616-9D22-E94F5AB0331C}"/>
                  </a:ext>
                </a:extLst>
              </p:cNvPr>
              <p:cNvSpPr>
                <a:spLocks noChangeArrowheads="1"/>
              </p:cNvSpPr>
              <p:nvPr/>
            </p:nvSpPr>
            <p:spPr bwMode="auto">
              <a:xfrm>
                <a:off x="3408" y="2352"/>
                <a:ext cx="96" cy="96"/>
              </a:xfrm>
              <a:prstGeom prst="ellipse">
                <a:avLst/>
              </a:pr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524" name="Text Box 380">
            <a:extLst>
              <a:ext uri="{FF2B5EF4-FFF2-40B4-BE49-F238E27FC236}">
                <a16:creationId xmlns:a16="http://schemas.microsoft.com/office/drawing/2014/main" id="{2201DBB6-5A4F-44BB-9D24-4D8275A02152}"/>
              </a:ext>
            </a:extLst>
          </p:cNvPr>
          <p:cNvSpPr txBox="1">
            <a:spLocks noChangeArrowheads="1"/>
          </p:cNvSpPr>
          <p:nvPr/>
        </p:nvSpPr>
        <p:spPr bwMode="auto">
          <a:xfrm>
            <a:off x="533400" y="5073650"/>
            <a:ext cx="396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domain discretization</a:t>
            </a:r>
          </a:p>
          <a:p>
            <a:pPr algn="ctr">
              <a:spcBef>
                <a:spcPct val="0"/>
              </a:spcBef>
              <a:buClrTx/>
            </a:pPr>
            <a:r>
              <a:rPr lang="en-GB" altLang="en-US" sz="2800">
                <a:solidFill>
                  <a:srgbClr val="99FF99"/>
                </a:solidFill>
              </a:rPr>
              <a:t>(finite elements)</a:t>
            </a:r>
          </a:p>
        </p:txBody>
      </p:sp>
      <p:sp>
        <p:nvSpPr>
          <p:cNvPr id="6525" name="Text Box 381">
            <a:extLst>
              <a:ext uri="{FF2B5EF4-FFF2-40B4-BE49-F238E27FC236}">
                <a16:creationId xmlns:a16="http://schemas.microsoft.com/office/drawing/2014/main" id="{64F23BC6-F9C2-4CBC-9E6A-C86B446BE0BF}"/>
              </a:ext>
            </a:extLst>
          </p:cNvPr>
          <p:cNvSpPr txBox="1">
            <a:spLocks noChangeArrowheads="1"/>
          </p:cNvSpPr>
          <p:nvPr/>
        </p:nvSpPr>
        <p:spPr bwMode="auto">
          <a:xfrm>
            <a:off x="4648200" y="5073650"/>
            <a:ext cx="396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boundary discretization</a:t>
            </a:r>
          </a:p>
          <a:p>
            <a:pPr algn="ctr">
              <a:spcBef>
                <a:spcPct val="0"/>
              </a:spcBef>
              <a:buClrTx/>
            </a:pPr>
            <a:r>
              <a:rPr lang="en-GB" altLang="en-US" sz="2800">
                <a:solidFill>
                  <a:srgbClr val="99FF99"/>
                </a:solidFill>
              </a:rPr>
              <a:t>(boundary 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333"/>
                                        </p:tgtEl>
                                        <p:attrNameLst>
                                          <p:attrName>style.visibility</p:attrName>
                                        </p:attrNameLst>
                                      </p:cBhvr>
                                      <p:to>
                                        <p:strVal val="visible"/>
                                      </p:to>
                                    </p:set>
                                    <p:animEffect transition="in" filter="barn(inVertical)">
                                      <p:cBhvr>
                                        <p:cTn id="7" dur="500"/>
                                        <p:tgtEl>
                                          <p:spTgt spid="6333"/>
                                        </p:tgtEl>
                                      </p:cBhvr>
                                    </p:animEffect>
                                  </p:childTnLst>
                                </p:cTn>
                              </p:par>
                            </p:childTnLst>
                          </p:cTn>
                        </p:par>
                        <p:par>
                          <p:cTn id="8" fill="hold" nodeType="afterGroup">
                            <p:stCondLst>
                              <p:cond delay="500"/>
                            </p:stCondLst>
                            <p:childTnLst>
                              <p:par>
                                <p:cTn id="9" presetID="16" presetClass="entr" presetSubtype="21" fill="hold" nodeType="afterEffect">
                                  <p:stCondLst>
                                    <p:cond delay="0"/>
                                  </p:stCondLst>
                                  <p:childTnLst>
                                    <p:set>
                                      <p:cBhvr>
                                        <p:cTn id="10" dur="1" fill="hold">
                                          <p:stCondLst>
                                            <p:cond delay="0"/>
                                          </p:stCondLst>
                                        </p:cTn>
                                        <p:tgtEl>
                                          <p:spTgt spid="6296"/>
                                        </p:tgtEl>
                                        <p:attrNameLst>
                                          <p:attrName>style.visibility</p:attrName>
                                        </p:attrNameLst>
                                      </p:cBhvr>
                                      <p:to>
                                        <p:strVal val="visible"/>
                                      </p:to>
                                    </p:set>
                                    <p:animEffect transition="in" filter="barn(inVertical)">
                                      <p:cBhvr>
                                        <p:cTn id="11" dur="500"/>
                                        <p:tgtEl>
                                          <p:spTgt spid="6296"/>
                                        </p:tgtEl>
                                      </p:cBhvr>
                                    </p:animEffect>
                                  </p:childTnLst>
                                </p:cTn>
                              </p:par>
                            </p:childTnLst>
                          </p:cTn>
                        </p:par>
                        <p:par>
                          <p:cTn id="12" fill="hold" nodeType="afterGroup">
                            <p:stCondLst>
                              <p:cond delay="1000"/>
                            </p:stCondLst>
                            <p:childTnLst>
                              <p:par>
                                <p:cTn id="13" presetID="16" presetClass="entr" presetSubtype="21" fill="hold" nodeType="afterEffect">
                                  <p:stCondLst>
                                    <p:cond delay="0"/>
                                  </p:stCondLst>
                                  <p:childTnLst>
                                    <p:set>
                                      <p:cBhvr>
                                        <p:cTn id="14" dur="1" fill="hold">
                                          <p:stCondLst>
                                            <p:cond delay="0"/>
                                          </p:stCondLst>
                                        </p:cTn>
                                        <p:tgtEl>
                                          <p:spTgt spid="6259"/>
                                        </p:tgtEl>
                                        <p:attrNameLst>
                                          <p:attrName>style.visibility</p:attrName>
                                        </p:attrNameLst>
                                      </p:cBhvr>
                                      <p:to>
                                        <p:strVal val="visible"/>
                                      </p:to>
                                    </p:set>
                                    <p:animEffect transition="in" filter="barn(inVertical)">
                                      <p:cBhvr>
                                        <p:cTn id="15" dur="500"/>
                                        <p:tgtEl>
                                          <p:spTgt spid="6259"/>
                                        </p:tgtEl>
                                      </p:cBhvr>
                                    </p:animEffect>
                                  </p:childTnLst>
                                </p:cTn>
                              </p:par>
                            </p:childTnLst>
                          </p:cTn>
                        </p:par>
                        <p:par>
                          <p:cTn id="16" fill="hold" nodeType="afterGroup">
                            <p:stCondLst>
                              <p:cond delay="1500"/>
                            </p:stCondLst>
                            <p:childTnLst>
                              <p:par>
                                <p:cTn id="17" presetID="16" presetClass="entr" presetSubtype="21" fill="hold" nodeType="afterEffect">
                                  <p:stCondLst>
                                    <p:cond delay="0"/>
                                  </p:stCondLst>
                                  <p:childTnLst>
                                    <p:set>
                                      <p:cBhvr>
                                        <p:cTn id="18" dur="1" fill="hold">
                                          <p:stCondLst>
                                            <p:cond delay="0"/>
                                          </p:stCondLst>
                                        </p:cTn>
                                        <p:tgtEl>
                                          <p:spTgt spid="6222"/>
                                        </p:tgtEl>
                                        <p:attrNameLst>
                                          <p:attrName>style.visibility</p:attrName>
                                        </p:attrNameLst>
                                      </p:cBhvr>
                                      <p:to>
                                        <p:strVal val="visible"/>
                                      </p:to>
                                    </p:set>
                                    <p:animEffect transition="in" filter="barn(inVertical)">
                                      <p:cBhvr>
                                        <p:cTn id="19" dur="500"/>
                                        <p:tgtEl>
                                          <p:spTgt spid="6222"/>
                                        </p:tgtEl>
                                      </p:cBhvr>
                                    </p:animEffect>
                                  </p:childTnLst>
                                </p:cTn>
                              </p:par>
                            </p:childTnLst>
                          </p:cTn>
                        </p:par>
                        <p:par>
                          <p:cTn id="20" fill="hold" nodeType="afterGroup">
                            <p:stCondLst>
                              <p:cond delay="2000"/>
                            </p:stCondLst>
                            <p:childTnLst>
                              <p:par>
                                <p:cTn id="21" presetID="16" presetClass="entr" presetSubtype="21" fill="hold" nodeType="afterEffect">
                                  <p:stCondLst>
                                    <p:cond delay="0"/>
                                  </p:stCondLst>
                                  <p:childTnLst>
                                    <p:set>
                                      <p:cBhvr>
                                        <p:cTn id="22" dur="1" fill="hold">
                                          <p:stCondLst>
                                            <p:cond delay="0"/>
                                          </p:stCondLst>
                                        </p:cTn>
                                        <p:tgtEl>
                                          <p:spTgt spid="6185"/>
                                        </p:tgtEl>
                                        <p:attrNameLst>
                                          <p:attrName>style.visibility</p:attrName>
                                        </p:attrNameLst>
                                      </p:cBhvr>
                                      <p:to>
                                        <p:strVal val="visible"/>
                                      </p:to>
                                    </p:set>
                                    <p:animEffect transition="in" filter="barn(inVertical)">
                                      <p:cBhvr>
                                        <p:cTn id="23" dur="500"/>
                                        <p:tgtEl>
                                          <p:spTgt spid="6185"/>
                                        </p:tgtEl>
                                      </p:cBhvr>
                                    </p:animEffect>
                                  </p:childTnLst>
                                </p:cTn>
                              </p:par>
                            </p:childTnLst>
                          </p:cTn>
                        </p:par>
                        <p:par>
                          <p:cTn id="24" fill="hold" nodeType="afterGroup">
                            <p:stCondLst>
                              <p:cond delay="2500"/>
                            </p:stCondLst>
                            <p:childTnLst>
                              <p:par>
                                <p:cTn id="25" presetID="16" presetClass="entr" presetSubtype="21" fill="hold" nodeType="afterEffect">
                                  <p:stCondLst>
                                    <p:cond delay="0"/>
                                  </p:stCondLst>
                                  <p:childTnLst>
                                    <p:set>
                                      <p:cBhvr>
                                        <p:cTn id="26" dur="1" fill="hold">
                                          <p:stCondLst>
                                            <p:cond delay="0"/>
                                          </p:stCondLst>
                                        </p:cTn>
                                        <p:tgtEl>
                                          <p:spTgt spid="6184"/>
                                        </p:tgtEl>
                                        <p:attrNameLst>
                                          <p:attrName>style.visibility</p:attrName>
                                        </p:attrNameLst>
                                      </p:cBhvr>
                                      <p:to>
                                        <p:strVal val="visible"/>
                                      </p:to>
                                    </p:set>
                                    <p:animEffect transition="in" filter="barn(inVertical)">
                                      <p:cBhvr>
                                        <p:cTn id="27" dur="500"/>
                                        <p:tgtEl>
                                          <p:spTgt spid="6184"/>
                                        </p:tgtEl>
                                      </p:cBhvr>
                                    </p:animEffect>
                                  </p:childTnLst>
                                </p:cTn>
                              </p:par>
                            </p:childTnLst>
                          </p:cTn>
                        </p:par>
                        <p:par>
                          <p:cTn id="28" fill="hold" nodeType="afterGroup">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652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6" fill="hold" nodeType="clickEffect">
                                  <p:stCondLst>
                                    <p:cond delay="0"/>
                                  </p:stCondLst>
                                  <p:childTnLst>
                                    <p:set>
                                      <p:cBhvr>
                                        <p:cTn id="34" dur="1" fill="hold">
                                          <p:stCondLst>
                                            <p:cond delay="0"/>
                                          </p:stCondLst>
                                        </p:cTn>
                                        <p:tgtEl>
                                          <p:spTgt spid="6472"/>
                                        </p:tgtEl>
                                        <p:attrNameLst>
                                          <p:attrName>style.visibility</p:attrName>
                                        </p:attrNameLst>
                                      </p:cBhvr>
                                      <p:to>
                                        <p:strVal val="visible"/>
                                      </p:to>
                                    </p:set>
                                    <p:animEffect transition="in" filter="barn(inHorizontal)">
                                      <p:cBhvr>
                                        <p:cTn id="35" dur="500"/>
                                        <p:tgtEl>
                                          <p:spTgt spid="6472"/>
                                        </p:tgtEl>
                                      </p:cBhvr>
                                    </p:animEffect>
                                  </p:childTnLst>
                                </p:cTn>
                              </p:par>
                            </p:childTnLst>
                          </p:cTn>
                        </p:par>
                        <p:par>
                          <p:cTn id="36" fill="hold" nodeType="afterGroup">
                            <p:stCondLst>
                              <p:cond delay="500"/>
                            </p:stCondLst>
                            <p:childTnLst>
                              <p:par>
                                <p:cTn id="37" presetID="16" presetClass="entr" presetSubtype="21" fill="hold" nodeType="afterEffect">
                                  <p:stCondLst>
                                    <p:cond delay="0"/>
                                  </p:stCondLst>
                                  <p:childTnLst>
                                    <p:set>
                                      <p:cBhvr>
                                        <p:cTn id="38" dur="1" fill="hold">
                                          <p:stCondLst>
                                            <p:cond delay="0"/>
                                          </p:stCondLst>
                                        </p:cTn>
                                        <p:tgtEl>
                                          <p:spTgt spid="6473"/>
                                        </p:tgtEl>
                                        <p:attrNameLst>
                                          <p:attrName>style.visibility</p:attrName>
                                        </p:attrNameLst>
                                      </p:cBhvr>
                                      <p:to>
                                        <p:strVal val="visible"/>
                                      </p:to>
                                    </p:set>
                                    <p:animEffect transition="in" filter="barn(inVertical)">
                                      <p:cBhvr>
                                        <p:cTn id="39" dur="500"/>
                                        <p:tgtEl>
                                          <p:spTgt spid="6473"/>
                                        </p:tgtEl>
                                      </p:cBhvr>
                                    </p:animEffect>
                                  </p:childTnLst>
                                </p:cTn>
                              </p:par>
                            </p:childTnLst>
                          </p:cTn>
                        </p:par>
                        <p:par>
                          <p:cTn id="40" fill="hold" nodeType="afterGroup">
                            <p:stCondLst>
                              <p:cond delay="1000"/>
                            </p:stCondLst>
                            <p:childTnLst>
                              <p:par>
                                <p:cTn id="41" presetID="16" presetClass="entr" presetSubtype="26" fill="hold" nodeType="afterEffect">
                                  <p:stCondLst>
                                    <p:cond delay="0"/>
                                  </p:stCondLst>
                                  <p:childTnLst>
                                    <p:set>
                                      <p:cBhvr>
                                        <p:cTn id="42" dur="1" fill="hold">
                                          <p:stCondLst>
                                            <p:cond delay="0"/>
                                          </p:stCondLst>
                                        </p:cTn>
                                        <p:tgtEl>
                                          <p:spTgt spid="6474"/>
                                        </p:tgtEl>
                                        <p:attrNameLst>
                                          <p:attrName>style.visibility</p:attrName>
                                        </p:attrNameLst>
                                      </p:cBhvr>
                                      <p:to>
                                        <p:strVal val="visible"/>
                                      </p:to>
                                    </p:set>
                                    <p:animEffect transition="in" filter="barn(inHorizontal)">
                                      <p:cBhvr>
                                        <p:cTn id="43" dur="500"/>
                                        <p:tgtEl>
                                          <p:spTgt spid="6474"/>
                                        </p:tgtEl>
                                      </p:cBhvr>
                                    </p:animEffect>
                                  </p:childTnLst>
                                </p:cTn>
                              </p:par>
                            </p:childTnLst>
                          </p:cTn>
                        </p:par>
                        <p:par>
                          <p:cTn id="44" fill="hold" nodeType="afterGroup">
                            <p:stCondLst>
                              <p:cond delay="1500"/>
                            </p:stCondLst>
                            <p:childTnLst>
                              <p:par>
                                <p:cTn id="45" presetID="16" presetClass="entr" presetSubtype="21" fill="hold" nodeType="afterEffect">
                                  <p:stCondLst>
                                    <p:cond delay="0"/>
                                  </p:stCondLst>
                                  <p:childTnLst>
                                    <p:set>
                                      <p:cBhvr>
                                        <p:cTn id="46" dur="1" fill="hold">
                                          <p:stCondLst>
                                            <p:cond delay="0"/>
                                          </p:stCondLst>
                                        </p:cTn>
                                        <p:tgtEl>
                                          <p:spTgt spid="6499"/>
                                        </p:tgtEl>
                                        <p:attrNameLst>
                                          <p:attrName>style.visibility</p:attrName>
                                        </p:attrNameLst>
                                      </p:cBhvr>
                                      <p:to>
                                        <p:strVal val="visible"/>
                                      </p:to>
                                    </p:set>
                                    <p:animEffect transition="in" filter="barn(inVertical)">
                                      <p:cBhvr>
                                        <p:cTn id="47" dur="500"/>
                                        <p:tgtEl>
                                          <p:spTgt spid="6499"/>
                                        </p:tgtEl>
                                      </p:cBhvr>
                                    </p:animEffect>
                                  </p:childTnLst>
                                </p:cTn>
                              </p:par>
                            </p:childTnLst>
                          </p:cTn>
                        </p:par>
                        <p:par>
                          <p:cTn id="48" fill="hold" nodeType="afterGroup">
                            <p:stCondLst>
                              <p:cond delay="2000"/>
                            </p:stCondLst>
                            <p:childTnLst>
                              <p:par>
                                <p:cTn id="49" presetID="1" presetClass="entr" presetSubtype="0" fill="hold" grpId="0" nodeType="afterEffect">
                                  <p:stCondLst>
                                    <p:cond delay="0"/>
                                  </p:stCondLst>
                                  <p:childTnLst>
                                    <p:set>
                                      <p:cBhvr>
                                        <p:cTn id="50" dur="1" fill="hold">
                                          <p:stCondLst>
                                            <p:cond delay="499"/>
                                          </p:stCondLst>
                                        </p:cTn>
                                        <p:tgtEl>
                                          <p:spTgt spid="6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4" grpId="0" autoUpdateAnimBg="0"/>
      <p:bldP spid="652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DACDE0A-372E-457F-A768-A56BB09B549F}"/>
              </a:ext>
            </a:extLst>
          </p:cNvPr>
          <p:cNvSpPr>
            <a:spLocks noGrp="1" noChangeArrowheads="1"/>
          </p:cNvSpPr>
          <p:nvPr>
            <p:ph type="title"/>
          </p:nvPr>
        </p:nvSpPr>
        <p:spPr/>
        <p:txBody>
          <a:bodyPr/>
          <a:lstStyle/>
          <a:p>
            <a:r>
              <a:rPr lang="en-GB" altLang="en-US"/>
              <a:t>Types of Green’s Function</a:t>
            </a:r>
          </a:p>
        </p:txBody>
      </p:sp>
      <p:sp>
        <p:nvSpPr>
          <p:cNvPr id="62467" name="Rectangle 3">
            <a:extLst>
              <a:ext uri="{FF2B5EF4-FFF2-40B4-BE49-F238E27FC236}">
                <a16:creationId xmlns:a16="http://schemas.microsoft.com/office/drawing/2014/main" id="{B7045342-A48E-4A22-A4B3-CED7047ACC49}"/>
              </a:ext>
            </a:extLst>
          </p:cNvPr>
          <p:cNvSpPr>
            <a:spLocks noGrp="1" noChangeArrowheads="1"/>
          </p:cNvSpPr>
          <p:nvPr>
            <p:ph type="body" idx="1"/>
          </p:nvPr>
        </p:nvSpPr>
        <p:spPr>
          <a:xfrm>
            <a:off x="457200" y="1447800"/>
            <a:ext cx="7772400" cy="2133600"/>
          </a:xfrm>
        </p:spPr>
        <p:txBody>
          <a:bodyPr/>
          <a:lstStyle/>
          <a:p>
            <a:pPr>
              <a:lnSpc>
                <a:spcPct val="90000"/>
              </a:lnSpc>
              <a:buClr>
                <a:srgbClr val="99FF99"/>
              </a:buClr>
            </a:pPr>
            <a:r>
              <a:rPr lang="en-GB" altLang="en-US" sz="2400"/>
              <a:t>The “particular solution” of this equation (that does not account for the boundary conditions)  is known as the “</a:t>
            </a:r>
            <a:r>
              <a:rPr lang="en-GB" altLang="en-US" sz="2400" b="1">
                <a:solidFill>
                  <a:srgbClr val="FF5050"/>
                </a:solidFill>
              </a:rPr>
              <a:t>Free Space Green’s function”</a:t>
            </a:r>
          </a:p>
          <a:p>
            <a:pPr>
              <a:lnSpc>
                <a:spcPct val="90000"/>
              </a:lnSpc>
              <a:buClr>
                <a:srgbClr val="99FF99"/>
              </a:buClr>
            </a:pPr>
            <a:r>
              <a:rPr lang="en-GB" altLang="en-US" sz="2400"/>
              <a:t>e.g.,                             in Example 2</a:t>
            </a:r>
          </a:p>
          <a:p>
            <a:pPr>
              <a:lnSpc>
                <a:spcPct val="90000"/>
              </a:lnSpc>
              <a:buClr>
                <a:srgbClr val="99FF99"/>
              </a:buClr>
            </a:pPr>
            <a:r>
              <a:rPr lang="en-GB" altLang="en-US" sz="2400"/>
              <a:t>The homogeneous solution </a:t>
            </a:r>
            <a:r>
              <a:rPr lang="en-GB" altLang="en-US" sz="2400">
                <a:solidFill>
                  <a:srgbClr val="99FF99"/>
                </a:solidFill>
              </a:rPr>
              <a:t>G</a:t>
            </a:r>
            <a:r>
              <a:rPr lang="en-GB" altLang="en-US" sz="2400" baseline="-25000">
                <a:solidFill>
                  <a:srgbClr val="99FF99"/>
                </a:solidFill>
              </a:rPr>
              <a:t>H</a:t>
            </a:r>
            <a:r>
              <a:rPr lang="en-GB" altLang="en-US" sz="2400">
                <a:solidFill>
                  <a:srgbClr val="99FF99"/>
                </a:solidFill>
              </a:rPr>
              <a:t> (</a:t>
            </a:r>
            <a:r>
              <a:rPr lang="en-GB" altLang="en-US" sz="2400" b="1" i="1">
                <a:solidFill>
                  <a:srgbClr val="99FF99"/>
                </a:solidFill>
              </a:rPr>
              <a:t>x</a:t>
            </a:r>
            <a:r>
              <a:rPr lang="en-GB" altLang="en-US" sz="2400">
                <a:solidFill>
                  <a:srgbClr val="99FF99"/>
                </a:solidFill>
              </a:rPr>
              <a:t>, </a:t>
            </a:r>
            <a:r>
              <a:rPr lang="en-GB" altLang="en-US" sz="2400" b="1" i="1">
                <a:solidFill>
                  <a:srgbClr val="99FF99"/>
                </a:solidFill>
              </a:rPr>
              <a:t>y</a:t>
            </a:r>
            <a:r>
              <a:rPr lang="en-GB" altLang="en-US" sz="2400">
                <a:solidFill>
                  <a:srgbClr val="99FF99"/>
                </a:solidFill>
              </a:rPr>
              <a:t>)</a:t>
            </a:r>
            <a:r>
              <a:rPr lang="en-GB" altLang="en-US" sz="2400"/>
              <a:t> satisfies</a:t>
            </a:r>
          </a:p>
          <a:p>
            <a:pPr>
              <a:lnSpc>
                <a:spcPct val="90000"/>
              </a:lnSpc>
              <a:buClr>
                <a:srgbClr val="99FF99"/>
              </a:buClr>
              <a:buFontTx/>
              <a:buNone/>
            </a:pPr>
            <a:r>
              <a:rPr lang="en-GB" altLang="en-US" sz="2400" i="1">
                <a:solidFill>
                  <a:srgbClr val="99FF99"/>
                </a:solidFill>
              </a:rPr>
              <a:t>LG</a:t>
            </a:r>
            <a:r>
              <a:rPr lang="en-GB" altLang="en-US" sz="2400" i="1" baseline="-25000">
                <a:solidFill>
                  <a:srgbClr val="99FF99"/>
                </a:solidFill>
              </a:rPr>
              <a:t>H</a:t>
            </a:r>
            <a:r>
              <a:rPr lang="en-GB" altLang="en-US" sz="2400">
                <a:solidFill>
                  <a:srgbClr val="99FF99"/>
                </a:solidFill>
              </a:rPr>
              <a:t>(</a:t>
            </a:r>
            <a:r>
              <a:rPr lang="en-GB" altLang="en-US" sz="2400" b="1" i="1">
                <a:solidFill>
                  <a:srgbClr val="99FF99"/>
                </a:solidFill>
              </a:rPr>
              <a:t>x</a:t>
            </a:r>
            <a:r>
              <a:rPr lang="en-GB" altLang="en-US" sz="2400">
                <a:solidFill>
                  <a:srgbClr val="99FF99"/>
                </a:solidFill>
              </a:rPr>
              <a:t>, </a:t>
            </a:r>
            <a:r>
              <a:rPr lang="en-GB" altLang="en-US" sz="2400" b="1" i="1">
                <a:solidFill>
                  <a:srgbClr val="99FF99"/>
                </a:solidFill>
              </a:rPr>
              <a:t>y</a:t>
            </a:r>
            <a:r>
              <a:rPr lang="en-GB" altLang="en-US" sz="2400">
                <a:solidFill>
                  <a:srgbClr val="99FF99"/>
                </a:solidFill>
              </a:rPr>
              <a:t>) = </a:t>
            </a:r>
            <a:r>
              <a:rPr lang="en-GB" altLang="en-US" sz="2400">
                <a:solidFill>
                  <a:srgbClr val="99FF99"/>
                </a:solidFill>
                <a:sym typeface="Symbol" panose="05050102010706020507" pitchFamily="18" charset="2"/>
              </a:rPr>
              <a:t>0</a:t>
            </a:r>
          </a:p>
          <a:p>
            <a:pPr>
              <a:lnSpc>
                <a:spcPct val="90000"/>
              </a:lnSpc>
              <a:buClr>
                <a:srgbClr val="99FF99"/>
              </a:buClr>
              <a:buFontTx/>
              <a:buNone/>
            </a:pPr>
            <a:r>
              <a:rPr lang="en-GB" altLang="en-US" sz="2400"/>
              <a:t> and may be used to satisfy the boundary conditions.</a:t>
            </a:r>
          </a:p>
          <a:p>
            <a:pPr>
              <a:lnSpc>
                <a:spcPct val="90000"/>
              </a:lnSpc>
              <a:buClr>
                <a:srgbClr val="99FF99"/>
              </a:buClr>
              <a:buFontTx/>
              <a:buNone/>
            </a:pPr>
            <a:r>
              <a:rPr lang="en-GB" altLang="en-US" sz="2400"/>
              <a:t>The “</a:t>
            </a:r>
            <a:r>
              <a:rPr lang="en-GB" altLang="en-US" sz="2400" b="1">
                <a:solidFill>
                  <a:srgbClr val="FF5050"/>
                </a:solidFill>
              </a:rPr>
              <a:t>Region Dependent  Green’s function” </a:t>
            </a:r>
            <a:r>
              <a:rPr lang="en-GB" altLang="en-US" sz="2400">
                <a:solidFill>
                  <a:srgbClr val="99FF99"/>
                </a:solidFill>
              </a:rPr>
              <a:t>G</a:t>
            </a:r>
            <a:r>
              <a:rPr lang="en-GB" altLang="en-US" sz="2400" baseline="-25000">
                <a:solidFill>
                  <a:srgbClr val="99FF99"/>
                </a:solidFill>
              </a:rPr>
              <a:t>R</a:t>
            </a:r>
            <a:r>
              <a:rPr lang="en-GB" altLang="en-US" sz="2400">
                <a:solidFill>
                  <a:srgbClr val="99FF99"/>
                </a:solidFill>
              </a:rPr>
              <a:t> (</a:t>
            </a:r>
            <a:r>
              <a:rPr lang="en-GB" altLang="en-US" sz="2400" b="1" i="1">
                <a:solidFill>
                  <a:srgbClr val="99FF99"/>
                </a:solidFill>
              </a:rPr>
              <a:t>x</a:t>
            </a:r>
            <a:r>
              <a:rPr lang="en-GB" altLang="en-US" sz="2400">
                <a:solidFill>
                  <a:srgbClr val="99FF99"/>
                </a:solidFill>
              </a:rPr>
              <a:t>, </a:t>
            </a:r>
            <a:r>
              <a:rPr lang="en-GB" altLang="en-US" sz="2400" b="1" i="1">
                <a:solidFill>
                  <a:srgbClr val="99FF99"/>
                </a:solidFill>
              </a:rPr>
              <a:t>y</a:t>
            </a:r>
            <a:r>
              <a:rPr lang="en-GB" altLang="en-US" sz="2400">
                <a:solidFill>
                  <a:srgbClr val="99FF99"/>
                </a:solidFill>
              </a:rPr>
              <a:t>)</a:t>
            </a:r>
            <a:r>
              <a:rPr lang="en-GB" altLang="en-US" sz="2400"/>
              <a:t> is defined as</a:t>
            </a:r>
          </a:p>
          <a:p>
            <a:pPr>
              <a:lnSpc>
                <a:spcPct val="90000"/>
              </a:lnSpc>
              <a:buClr>
                <a:srgbClr val="99FF99"/>
              </a:buClr>
              <a:buFontTx/>
              <a:buNone/>
            </a:pPr>
            <a:r>
              <a:rPr lang="en-GB" altLang="en-US" sz="2400" i="1">
                <a:solidFill>
                  <a:srgbClr val="99FF99"/>
                </a:solidFill>
              </a:rPr>
              <a:t>G</a:t>
            </a:r>
            <a:r>
              <a:rPr lang="en-GB" altLang="en-US" sz="2400" i="1" baseline="-25000">
                <a:solidFill>
                  <a:srgbClr val="99FF99"/>
                </a:solidFill>
              </a:rPr>
              <a:t>R</a:t>
            </a:r>
            <a:r>
              <a:rPr lang="en-GB" altLang="en-US" sz="2400">
                <a:solidFill>
                  <a:srgbClr val="99FF99"/>
                </a:solidFill>
              </a:rPr>
              <a:t>(</a:t>
            </a:r>
            <a:r>
              <a:rPr lang="en-GB" altLang="en-US" sz="2400" b="1" i="1">
                <a:solidFill>
                  <a:srgbClr val="99FF99"/>
                </a:solidFill>
              </a:rPr>
              <a:t>x</a:t>
            </a:r>
            <a:r>
              <a:rPr lang="en-GB" altLang="en-US" sz="2400">
                <a:solidFill>
                  <a:srgbClr val="99FF99"/>
                </a:solidFill>
              </a:rPr>
              <a:t>, </a:t>
            </a:r>
            <a:r>
              <a:rPr lang="en-GB" altLang="en-US" sz="2400" b="1" i="1">
                <a:solidFill>
                  <a:srgbClr val="99FF99"/>
                </a:solidFill>
              </a:rPr>
              <a:t>y</a:t>
            </a:r>
            <a:r>
              <a:rPr lang="en-GB" altLang="en-US" sz="2400">
                <a:solidFill>
                  <a:srgbClr val="99FF99"/>
                </a:solidFill>
              </a:rPr>
              <a:t>)</a:t>
            </a:r>
            <a:r>
              <a:rPr lang="en-GB" altLang="en-US" sz="2400" i="1">
                <a:solidFill>
                  <a:srgbClr val="99FF99"/>
                </a:solidFill>
              </a:rPr>
              <a:t> =G</a:t>
            </a:r>
            <a:r>
              <a:rPr lang="en-GB" altLang="en-US" sz="2400" i="1" baseline="-25000">
                <a:solidFill>
                  <a:srgbClr val="99FF99"/>
                </a:solidFill>
              </a:rPr>
              <a:t>H</a:t>
            </a:r>
            <a:r>
              <a:rPr lang="en-GB" altLang="en-US" sz="2400">
                <a:solidFill>
                  <a:srgbClr val="99FF99"/>
                </a:solidFill>
              </a:rPr>
              <a:t>(</a:t>
            </a:r>
            <a:r>
              <a:rPr lang="en-GB" altLang="en-US" sz="2400" b="1" i="1">
                <a:solidFill>
                  <a:srgbClr val="99FF99"/>
                </a:solidFill>
              </a:rPr>
              <a:t>x</a:t>
            </a:r>
            <a:r>
              <a:rPr lang="en-GB" altLang="en-US" sz="2400">
                <a:solidFill>
                  <a:srgbClr val="99FF99"/>
                </a:solidFill>
              </a:rPr>
              <a:t>, </a:t>
            </a:r>
            <a:r>
              <a:rPr lang="en-GB" altLang="en-US" sz="2400" b="1" i="1">
                <a:solidFill>
                  <a:srgbClr val="99FF99"/>
                </a:solidFill>
              </a:rPr>
              <a:t>y</a:t>
            </a:r>
            <a:r>
              <a:rPr lang="en-GB" altLang="en-US" sz="2400">
                <a:solidFill>
                  <a:srgbClr val="99FF99"/>
                </a:solidFill>
              </a:rPr>
              <a:t>)+ </a:t>
            </a:r>
            <a:r>
              <a:rPr lang="en-GB" altLang="en-US" sz="2400" i="1">
                <a:solidFill>
                  <a:srgbClr val="99FF99"/>
                </a:solidFill>
              </a:rPr>
              <a:t>G</a:t>
            </a:r>
            <a:r>
              <a:rPr lang="en-GB" altLang="en-US" sz="2400">
                <a:solidFill>
                  <a:srgbClr val="99FF99"/>
                </a:solidFill>
              </a:rPr>
              <a:t>(</a:t>
            </a:r>
            <a:r>
              <a:rPr lang="en-GB" altLang="en-US" sz="2400" b="1" i="1">
                <a:solidFill>
                  <a:srgbClr val="99FF99"/>
                </a:solidFill>
              </a:rPr>
              <a:t>x</a:t>
            </a:r>
            <a:r>
              <a:rPr lang="en-GB" altLang="en-US" sz="2400">
                <a:solidFill>
                  <a:srgbClr val="99FF99"/>
                </a:solidFill>
              </a:rPr>
              <a:t>, </a:t>
            </a:r>
            <a:r>
              <a:rPr lang="en-GB" altLang="en-US" sz="2400" b="1" i="1">
                <a:solidFill>
                  <a:srgbClr val="99FF99"/>
                </a:solidFill>
              </a:rPr>
              <a:t>y</a:t>
            </a:r>
            <a:r>
              <a:rPr lang="en-GB" altLang="en-US" sz="2400">
                <a:solidFill>
                  <a:srgbClr val="99FF99"/>
                </a:solidFill>
              </a:rPr>
              <a:t>)</a:t>
            </a:r>
          </a:p>
        </p:txBody>
      </p:sp>
      <p:sp>
        <p:nvSpPr>
          <p:cNvPr id="62474" name="Rectangle 10">
            <a:extLst>
              <a:ext uri="{FF2B5EF4-FFF2-40B4-BE49-F238E27FC236}">
                <a16:creationId xmlns:a16="http://schemas.microsoft.com/office/drawing/2014/main" id="{4FEB2FC8-13FA-44DE-8BF5-B2300DFD4278}"/>
              </a:ext>
            </a:extLst>
          </p:cNvPr>
          <p:cNvSpPr>
            <a:spLocks noChangeArrowheads="1"/>
          </p:cNvSpPr>
          <p:nvPr/>
        </p:nvSpPr>
        <p:spPr bwMode="auto">
          <a:xfrm>
            <a:off x="304800" y="5410200"/>
            <a:ext cx="88392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GB" altLang="en-US" b="1">
                <a:solidFill>
                  <a:schemeClr val="hlink"/>
                </a:solidFill>
              </a:rPr>
              <a:t>Even though we have derived the region dependent Green’s functions in the previous examples, henceforth we will use the “Free space Green’s function” to generate the boundary integral equations unless otherwise stated</a:t>
            </a:r>
          </a:p>
        </p:txBody>
      </p:sp>
      <p:graphicFrame>
        <p:nvGraphicFramePr>
          <p:cNvPr id="62475" name="Object 11">
            <a:extLst>
              <a:ext uri="{FF2B5EF4-FFF2-40B4-BE49-F238E27FC236}">
                <a16:creationId xmlns:a16="http://schemas.microsoft.com/office/drawing/2014/main" id="{1B48F14C-DCB3-4D47-9F6A-7D5D25575F31}"/>
              </a:ext>
            </a:extLst>
          </p:cNvPr>
          <p:cNvGraphicFramePr>
            <a:graphicFrameLocks noChangeAspect="1"/>
          </p:cNvGraphicFramePr>
          <p:nvPr/>
        </p:nvGraphicFramePr>
        <p:xfrm>
          <a:off x="1600200" y="2438400"/>
          <a:ext cx="2362200" cy="574675"/>
        </p:xfrm>
        <a:graphic>
          <a:graphicData uri="http://schemas.openxmlformats.org/presentationml/2006/ole">
            <mc:AlternateContent xmlns:mc="http://schemas.openxmlformats.org/markup-compatibility/2006">
              <mc:Choice xmlns:v="urn:schemas-microsoft-com:vml" Requires="v">
                <p:oleObj name="Equation" r:id="rId2" imgW="888840" imgH="215640" progId="Equation.DSMT4">
                  <p:embed/>
                </p:oleObj>
              </mc:Choice>
              <mc:Fallback>
                <p:oleObj name="Equation" r:id="rId2" imgW="888840" imgH="21564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438400"/>
                        <a:ext cx="23622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 calcmode="lin" valueType="num">
                                      <p:cBhvr additive="base">
                                        <p:cTn id="12"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246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 calcmode="lin" valueType="num">
                                      <p:cBhvr additive="base">
                                        <p:cTn id="17"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2467">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 calcmode="lin" valueType="num">
                                      <p:cBhvr additive="base">
                                        <p:cTn id="22"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2467">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 calcmode="lin" valueType="num">
                                      <p:cBhvr additive="base">
                                        <p:cTn id="27"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2467">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 calcmode="lin" valueType="num">
                                      <p:cBhvr additive="base">
                                        <p:cTn id="32" dur="500" fill="hold"/>
                                        <p:tgtEl>
                                          <p:spTgt spid="6246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2467">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 calcmode="lin" valueType="num">
                                      <p:cBhvr additive="base">
                                        <p:cTn id="37" dur="500" fill="hold"/>
                                        <p:tgtEl>
                                          <p:spTgt spid="6246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24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50377AA-AFAC-485A-8904-3669DF3A738E}"/>
              </a:ext>
            </a:extLst>
          </p:cNvPr>
          <p:cNvSpPr>
            <a:spLocks noGrp="1" noChangeArrowheads="1"/>
          </p:cNvSpPr>
          <p:nvPr>
            <p:ph type="title"/>
          </p:nvPr>
        </p:nvSpPr>
        <p:spPr/>
        <p:txBody>
          <a:bodyPr/>
          <a:lstStyle/>
          <a:p>
            <a:r>
              <a:rPr lang="en-GB" altLang="en-US"/>
              <a:t>How to compute the free space GF?</a:t>
            </a:r>
          </a:p>
        </p:txBody>
      </p:sp>
      <p:sp>
        <p:nvSpPr>
          <p:cNvPr id="63491" name="Rectangle 3">
            <a:extLst>
              <a:ext uri="{FF2B5EF4-FFF2-40B4-BE49-F238E27FC236}">
                <a16:creationId xmlns:a16="http://schemas.microsoft.com/office/drawing/2014/main" id="{CB6F99A6-8543-41D5-AE54-B131AA30B227}"/>
              </a:ext>
            </a:extLst>
          </p:cNvPr>
          <p:cNvSpPr>
            <a:spLocks noGrp="1" noChangeArrowheads="1"/>
          </p:cNvSpPr>
          <p:nvPr>
            <p:ph type="body" idx="1"/>
          </p:nvPr>
        </p:nvSpPr>
        <p:spPr>
          <a:xfrm>
            <a:off x="457200" y="1447800"/>
            <a:ext cx="7772400" cy="1143000"/>
          </a:xfrm>
        </p:spPr>
        <p:txBody>
          <a:bodyPr/>
          <a:lstStyle/>
          <a:p>
            <a:pPr>
              <a:lnSpc>
                <a:spcPct val="90000"/>
              </a:lnSpc>
              <a:buClr>
                <a:srgbClr val="99FF99"/>
              </a:buClr>
            </a:pPr>
            <a:r>
              <a:rPr lang="en-GB" altLang="en-US" sz="2400"/>
              <a:t>Solve the differential equation directly</a:t>
            </a:r>
          </a:p>
          <a:p>
            <a:pPr>
              <a:lnSpc>
                <a:spcPct val="90000"/>
              </a:lnSpc>
              <a:buClr>
                <a:srgbClr val="99FF99"/>
              </a:buClr>
            </a:pPr>
            <a:r>
              <a:rPr lang="en-GB" altLang="en-US" sz="2400"/>
              <a:t>Or, take the Fourier transform of the equation and then use the inverse transform.</a:t>
            </a:r>
            <a:endParaRPr lang="en-GB" altLang="en-US" sz="2400" b="1">
              <a:solidFill>
                <a:srgbClr val="FF5050"/>
              </a:solidFill>
            </a:endParaRPr>
          </a:p>
        </p:txBody>
      </p:sp>
      <p:graphicFrame>
        <p:nvGraphicFramePr>
          <p:cNvPr id="63494" name="Object 6">
            <a:extLst>
              <a:ext uri="{FF2B5EF4-FFF2-40B4-BE49-F238E27FC236}">
                <a16:creationId xmlns:a16="http://schemas.microsoft.com/office/drawing/2014/main" id="{72D516AD-7F10-40F3-B247-C778C86D4C9D}"/>
              </a:ext>
            </a:extLst>
          </p:cNvPr>
          <p:cNvGraphicFramePr>
            <a:graphicFrameLocks noChangeAspect="1"/>
          </p:cNvGraphicFramePr>
          <p:nvPr/>
        </p:nvGraphicFramePr>
        <p:xfrm>
          <a:off x="1143000" y="4041775"/>
          <a:ext cx="3340100" cy="911225"/>
        </p:xfrm>
        <a:graphic>
          <a:graphicData uri="http://schemas.openxmlformats.org/presentationml/2006/ole">
            <mc:AlternateContent xmlns:mc="http://schemas.openxmlformats.org/markup-compatibility/2006">
              <mc:Choice xmlns:v="urn:schemas-microsoft-com:vml" Requires="v">
                <p:oleObj name="Equation" r:id="rId2" imgW="1257120" imgH="342720" progId="Equation.DSMT4">
                  <p:embed/>
                </p:oleObj>
              </mc:Choice>
              <mc:Fallback>
                <p:oleObj name="Equation" r:id="rId2" imgW="1257120" imgH="34272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041775"/>
                        <a:ext cx="33401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6" name="Text Box 8">
            <a:extLst>
              <a:ext uri="{FF2B5EF4-FFF2-40B4-BE49-F238E27FC236}">
                <a16:creationId xmlns:a16="http://schemas.microsoft.com/office/drawing/2014/main" id="{1BE73CED-AED2-4913-8909-660C9FA91AA9}"/>
              </a:ext>
            </a:extLst>
          </p:cNvPr>
          <p:cNvSpPr txBox="1">
            <a:spLocks noChangeArrowheads="1"/>
          </p:cNvSpPr>
          <p:nvPr/>
        </p:nvSpPr>
        <p:spPr bwMode="auto">
          <a:xfrm>
            <a:off x="441325" y="3497263"/>
            <a:ext cx="8474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rgbClr val="99FF99"/>
                </a:solidFill>
              </a:rPr>
              <a:t>The Fourier transform of a function f(x) </a:t>
            </a:r>
          </a:p>
        </p:txBody>
      </p:sp>
      <p:sp>
        <p:nvSpPr>
          <p:cNvPr id="63497" name="Text Box 9">
            <a:extLst>
              <a:ext uri="{FF2B5EF4-FFF2-40B4-BE49-F238E27FC236}">
                <a16:creationId xmlns:a16="http://schemas.microsoft.com/office/drawing/2014/main" id="{C5A501CA-D86C-47C9-82A5-ADFA730B42F9}"/>
              </a:ext>
            </a:extLst>
          </p:cNvPr>
          <p:cNvSpPr txBox="1">
            <a:spLocks noChangeArrowheads="1"/>
          </p:cNvSpPr>
          <p:nvPr/>
        </p:nvSpPr>
        <p:spPr bwMode="auto">
          <a:xfrm>
            <a:off x="609600" y="503237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rgbClr val="99FF99"/>
                </a:solidFill>
              </a:rPr>
              <a:t>And its inverse</a:t>
            </a:r>
          </a:p>
        </p:txBody>
      </p:sp>
      <p:graphicFrame>
        <p:nvGraphicFramePr>
          <p:cNvPr id="63498" name="Object 10">
            <a:extLst>
              <a:ext uri="{FF2B5EF4-FFF2-40B4-BE49-F238E27FC236}">
                <a16:creationId xmlns:a16="http://schemas.microsoft.com/office/drawing/2014/main" id="{C85499CA-217E-4A65-9CA0-2E7ED948BFF1}"/>
              </a:ext>
            </a:extLst>
          </p:cNvPr>
          <p:cNvGraphicFramePr>
            <a:graphicFrameLocks noChangeAspect="1"/>
          </p:cNvGraphicFramePr>
          <p:nvPr/>
        </p:nvGraphicFramePr>
        <p:xfrm>
          <a:off x="966788" y="5395913"/>
          <a:ext cx="3676650" cy="946150"/>
        </p:xfrm>
        <a:graphic>
          <a:graphicData uri="http://schemas.openxmlformats.org/presentationml/2006/ole">
            <mc:AlternateContent xmlns:mc="http://schemas.openxmlformats.org/markup-compatibility/2006">
              <mc:Choice xmlns:v="urn:schemas-microsoft-com:vml" Requires="v">
                <p:oleObj name="Equation" r:id="rId4" imgW="1384200" imgH="355320" progId="Equation.DSMT4">
                  <p:embed/>
                </p:oleObj>
              </mc:Choice>
              <mc:Fallback>
                <p:oleObj name="Equation" r:id="rId4" imgW="1384200" imgH="35532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788" y="5395913"/>
                        <a:ext cx="3676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 calcmode="lin" valueType="num">
                                      <p:cBhvr additive="base">
                                        <p:cTn id="12"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D281E6B-7D81-4422-8899-3A91180EB28C}"/>
              </a:ext>
            </a:extLst>
          </p:cNvPr>
          <p:cNvSpPr>
            <a:spLocks noGrp="1" noChangeArrowheads="1"/>
          </p:cNvSpPr>
          <p:nvPr>
            <p:ph type="title"/>
          </p:nvPr>
        </p:nvSpPr>
        <p:spPr/>
        <p:txBody>
          <a:bodyPr/>
          <a:lstStyle/>
          <a:p>
            <a:r>
              <a:rPr lang="en-GB" altLang="en-US"/>
              <a:t>Important Fourier transforms</a:t>
            </a:r>
          </a:p>
        </p:txBody>
      </p:sp>
      <p:sp>
        <p:nvSpPr>
          <p:cNvPr id="64515" name="Rectangle 3">
            <a:extLst>
              <a:ext uri="{FF2B5EF4-FFF2-40B4-BE49-F238E27FC236}">
                <a16:creationId xmlns:a16="http://schemas.microsoft.com/office/drawing/2014/main" id="{5F9BD6E6-6221-4329-818D-A5C1044980C2}"/>
              </a:ext>
            </a:extLst>
          </p:cNvPr>
          <p:cNvSpPr>
            <a:spLocks noGrp="1" noChangeArrowheads="1"/>
          </p:cNvSpPr>
          <p:nvPr>
            <p:ph type="body" idx="1"/>
          </p:nvPr>
        </p:nvSpPr>
        <p:spPr>
          <a:xfrm>
            <a:off x="457200" y="1447800"/>
            <a:ext cx="7772400" cy="1143000"/>
          </a:xfrm>
        </p:spPr>
        <p:txBody>
          <a:bodyPr/>
          <a:lstStyle/>
          <a:p>
            <a:pPr>
              <a:buClr>
                <a:srgbClr val="99FF99"/>
              </a:buClr>
              <a:buFontTx/>
              <a:buNone/>
            </a:pPr>
            <a:r>
              <a:rPr lang="en-GB" altLang="en-US" sz="2400"/>
              <a:t>For a delta function</a:t>
            </a:r>
          </a:p>
          <a:p>
            <a:pPr>
              <a:buClr>
                <a:srgbClr val="99FF99"/>
              </a:buClr>
            </a:pPr>
            <a:endParaRPr lang="en-GB" altLang="en-US" sz="2400"/>
          </a:p>
          <a:p>
            <a:pPr>
              <a:buClr>
                <a:srgbClr val="99FF99"/>
              </a:buClr>
            </a:pPr>
            <a:endParaRPr lang="en-GB" altLang="en-US" sz="2400" b="1">
              <a:solidFill>
                <a:srgbClr val="FF5050"/>
              </a:solidFill>
            </a:endParaRPr>
          </a:p>
        </p:txBody>
      </p:sp>
      <p:graphicFrame>
        <p:nvGraphicFramePr>
          <p:cNvPr id="64516" name="Object 4">
            <a:extLst>
              <a:ext uri="{FF2B5EF4-FFF2-40B4-BE49-F238E27FC236}">
                <a16:creationId xmlns:a16="http://schemas.microsoft.com/office/drawing/2014/main" id="{C05A2FEF-3940-4A22-9BDF-B42538987B38}"/>
              </a:ext>
            </a:extLst>
          </p:cNvPr>
          <p:cNvGraphicFramePr>
            <a:graphicFrameLocks noChangeAspect="1"/>
          </p:cNvGraphicFramePr>
          <p:nvPr/>
        </p:nvGraphicFramePr>
        <p:xfrm>
          <a:off x="3429000" y="1295400"/>
          <a:ext cx="3390900" cy="825500"/>
        </p:xfrm>
        <a:graphic>
          <a:graphicData uri="http://schemas.openxmlformats.org/presentationml/2006/ole">
            <mc:AlternateContent xmlns:mc="http://schemas.openxmlformats.org/markup-compatibility/2006">
              <mc:Choice xmlns:v="urn:schemas-microsoft-com:vml" Requires="v">
                <p:oleObj name="Equation" r:id="rId2" imgW="1409400" imgH="342720" progId="Equation.DSMT4">
                  <p:embed/>
                </p:oleObj>
              </mc:Choice>
              <mc:Fallback>
                <p:oleObj name="Equation" r:id="rId2" imgW="1409400" imgH="34272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95400"/>
                        <a:ext cx="33909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7" name="Text Box 5">
            <a:extLst>
              <a:ext uri="{FF2B5EF4-FFF2-40B4-BE49-F238E27FC236}">
                <a16:creationId xmlns:a16="http://schemas.microsoft.com/office/drawing/2014/main" id="{85FC603E-C335-4EE7-83A6-403435A8936B}"/>
              </a:ext>
            </a:extLst>
          </p:cNvPr>
          <p:cNvSpPr txBox="1">
            <a:spLocks noChangeArrowheads="1"/>
          </p:cNvSpPr>
          <p:nvPr/>
        </p:nvSpPr>
        <p:spPr bwMode="auto">
          <a:xfrm>
            <a:off x="457200" y="2209800"/>
            <a:ext cx="306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For the derivative </a:t>
            </a:r>
          </a:p>
        </p:txBody>
      </p:sp>
      <p:sp>
        <p:nvSpPr>
          <p:cNvPr id="64518" name="Text Box 6">
            <a:extLst>
              <a:ext uri="{FF2B5EF4-FFF2-40B4-BE49-F238E27FC236}">
                <a16:creationId xmlns:a16="http://schemas.microsoft.com/office/drawing/2014/main" id="{7CA00B93-9B56-419E-B1D0-0130B734024D}"/>
              </a:ext>
            </a:extLst>
          </p:cNvPr>
          <p:cNvSpPr txBox="1">
            <a:spLocks noChangeArrowheads="1"/>
          </p:cNvSpPr>
          <p:nvPr/>
        </p:nvSpPr>
        <p:spPr bwMode="auto">
          <a:xfrm>
            <a:off x="457200" y="2895600"/>
            <a:ext cx="8474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rgbClr val="99FF99"/>
                </a:solidFill>
              </a:rPr>
              <a:t>See standard tables on Fourier Transforms and inverse transforms</a:t>
            </a:r>
          </a:p>
        </p:txBody>
      </p:sp>
      <p:graphicFrame>
        <p:nvGraphicFramePr>
          <p:cNvPr id="64520" name="Object 8">
            <a:extLst>
              <a:ext uri="{FF2B5EF4-FFF2-40B4-BE49-F238E27FC236}">
                <a16:creationId xmlns:a16="http://schemas.microsoft.com/office/drawing/2014/main" id="{94F0F7F4-7230-4A10-A66C-09BF921D4E68}"/>
              </a:ext>
            </a:extLst>
          </p:cNvPr>
          <p:cNvGraphicFramePr>
            <a:graphicFrameLocks noChangeAspect="1"/>
          </p:cNvGraphicFramePr>
          <p:nvPr/>
        </p:nvGraphicFramePr>
        <p:xfrm>
          <a:off x="3352800" y="1981200"/>
          <a:ext cx="4643438" cy="917575"/>
        </p:xfrm>
        <a:graphic>
          <a:graphicData uri="http://schemas.openxmlformats.org/presentationml/2006/ole">
            <mc:AlternateContent xmlns:mc="http://schemas.openxmlformats.org/markup-compatibility/2006">
              <mc:Choice xmlns:v="urn:schemas-microsoft-com:vml" Requires="v">
                <p:oleObj name="Equation" r:id="rId4" imgW="1930320" imgH="380880" progId="Equation.DSMT4">
                  <p:embed/>
                </p:oleObj>
              </mc:Choice>
              <mc:Fallback>
                <p:oleObj name="Equation" r:id="rId4" imgW="1930320" imgH="38088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981200"/>
                        <a:ext cx="4643438"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6F4A186-2445-4053-BC1C-E253922A0104}"/>
              </a:ext>
            </a:extLst>
          </p:cNvPr>
          <p:cNvSpPr>
            <a:spLocks noGrp="1" noChangeArrowheads="1"/>
          </p:cNvSpPr>
          <p:nvPr>
            <p:ph type="title"/>
          </p:nvPr>
        </p:nvSpPr>
        <p:spPr/>
        <p:txBody>
          <a:bodyPr/>
          <a:lstStyle/>
          <a:p>
            <a:r>
              <a:rPr lang="en-GB" altLang="en-US"/>
              <a:t>Free Space Green’s Functions (1D)</a:t>
            </a:r>
          </a:p>
        </p:txBody>
      </p:sp>
      <p:sp>
        <p:nvSpPr>
          <p:cNvPr id="65539" name="Text Box 3">
            <a:extLst>
              <a:ext uri="{FF2B5EF4-FFF2-40B4-BE49-F238E27FC236}">
                <a16:creationId xmlns:a16="http://schemas.microsoft.com/office/drawing/2014/main" id="{8BB8434D-E666-4FD1-86D9-7C883153030D}"/>
              </a:ext>
            </a:extLst>
          </p:cNvPr>
          <p:cNvSpPr txBox="1">
            <a:spLocks noChangeArrowheads="1"/>
          </p:cNvSpPr>
          <p:nvPr/>
        </p:nvSpPr>
        <p:spPr bwMode="auto">
          <a:xfrm>
            <a:off x="533400" y="15382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Note that</a:t>
            </a:r>
            <a:endParaRPr lang="en-GB" altLang="en-US" sz="2800">
              <a:solidFill>
                <a:srgbClr val="99FF99"/>
              </a:solidFill>
              <a:sym typeface="Symbol" panose="05050102010706020507" pitchFamily="18" charset="2"/>
            </a:endParaRPr>
          </a:p>
        </p:txBody>
      </p:sp>
      <p:sp>
        <p:nvSpPr>
          <p:cNvPr id="65541" name="Text Box 5">
            <a:extLst>
              <a:ext uri="{FF2B5EF4-FFF2-40B4-BE49-F238E27FC236}">
                <a16:creationId xmlns:a16="http://schemas.microsoft.com/office/drawing/2014/main" id="{BAA70D75-73E8-4A78-AADE-6531752B09DA}"/>
              </a:ext>
            </a:extLst>
          </p:cNvPr>
          <p:cNvSpPr txBox="1">
            <a:spLocks noChangeArrowheads="1"/>
          </p:cNvSpPr>
          <p:nvPr/>
        </p:nvSpPr>
        <p:spPr bwMode="auto">
          <a:xfrm>
            <a:off x="533400" y="21478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u="sng">
                <a:solidFill>
                  <a:srgbClr val="FF5050"/>
                </a:solidFill>
              </a:rPr>
              <a:t>Original d.e.</a:t>
            </a:r>
            <a:r>
              <a:rPr lang="en-GB" altLang="en-US" sz="2800">
                <a:solidFill>
                  <a:srgbClr val="FF5050"/>
                </a:solidFill>
              </a:rPr>
              <a:t>          </a:t>
            </a:r>
            <a:r>
              <a:rPr lang="en-GB" altLang="en-US" sz="2800" u="sng"/>
              <a:t>d.e. for </a:t>
            </a:r>
            <a:r>
              <a:rPr lang="en-GB" altLang="en-US" sz="2800" i="1" u="sng"/>
              <a:t>G</a:t>
            </a:r>
            <a:r>
              <a:rPr lang="en-GB" altLang="en-US" sz="2800">
                <a:solidFill>
                  <a:srgbClr val="FF5050"/>
                </a:solidFill>
              </a:rPr>
              <a:t>               </a:t>
            </a:r>
            <a:r>
              <a:rPr lang="en-GB" altLang="en-US" sz="2800" i="1" u="sng">
                <a:solidFill>
                  <a:srgbClr val="99FF99"/>
                </a:solidFill>
              </a:rPr>
              <a:t>G</a:t>
            </a:r>
            <a:r>
              <a:rPr lang="en-GB" altLang="en-US" sz="2800" u="sng">
                <a:solidFill>
                  <a:srgbClr val="99FF99"/>
                </a:solidFill>
              </a:rPr>
              <a:t>(</a:t>
            </a:r>
            <a:r>
              <a:rPr lang="en-GB" altLang="en-US" sz="2800" i="1" u="sng">
                <a:solidFill>
                  <a:srgbClr val="99FF99"/>
                </a:solidFill>
              </a:rPr>
              <a:t>x</a:t>
            </a:r>
            <a:r>
              <a:rPr lang="en-GB" altLang="en-US" sz="2800" u="sng">
                <a:solidFill>
                  <a:srgbClr val="99FF99"/>
                </a:solidFill>
              </a:rPr>
              <a:t>,</a:t>
            </a:r>
            <a:r>
              <a:rPr lang="en-GB" altLang="en-US" sz="2800" u="sng">
                <a:solidFill>
                  <a:srgbClr val="99FF99"/>
                </a:solidFill>
                <a:sym typeface="Symbol" panose="05050102010706020507" pitchFamily="18" charset="2"/>
              </a:rPr>
              <a:t>y)</a:t>
            </a:r>
            <a:endParaRPr lang="en-GB" altLang="en-US" sz="2800">
              <a:solidFill>
                <a:srgbClr val="FF5050"/>
              </a:solidFill>
              <a:sym typeface="Symbol" panose="05050102010706020507" pitchFamily="18" charset="2"/>
            </a:endParaRPr>
          </a:p>
        </p:txBody>
      </p:sp>
      <p:graphicFrame>
        <p:nvGraphicFramePr>
          <p:cNvPr id="65543" name="Object 7">
            <a:extLst>
              <a:ext uri="{FF2B5EF4-FFF2-40B4-BE49-F238E27FC236}">
                <a16:creationId xmlns:a16="http://schemas.microsoft.com/office/drawing/2014/main" id="{8D92DAAE-C1D2-4AF9-8EC8-B7042895554C}"/>
              </a:ext>
            </a:extLst>
          </p:cNvPr>
          <p:cNvGraphicFramePr>
            <a:graphicFrameLocks noChangeAspect="1"/>
          </p:cNvGraphicFramePr>
          <p:nvPr/>
        </p:nvGraphicFramePr>
        <p:xfrm>
          <a:off x="609600" y="2971800"/>
          <a:ext cx="1168400" cy="876300"/>
        </p:xfrm>
        <a:graphic>
          <a:graphicData uri="http://schemas.openxmlformats.org/presentationml/2006/ole">
            <mc:AlternateContent xmlns:mc="http://schemas.openxmlformats.org/markup-compatibility/2006">
              <mc:Choice xmlns:v="urn:schemas-microsoft-com:vml" Requires="v">
                <p:oleObj name="Equation" r:id="rId2" imgW="1168200" imgH="876240" progId="Equation.3">
                  <p:embed/>
                </p:oleObj>
              </mc:Choice>
              <mc:Fallback>
                <p:oleObj name="Equation" r:id="rId2" imgW="1168200" imgH="87624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71800"/>
                        <a:ext cx="1168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4" name="Object 8">
            <a:extLst>
              <a:ext uri="{FF2B5EF4-FFF2-40B4-BE49-F238E27FC236}">
                <a16:creationId xmlns:a16="http://schemas.microsoft.com/office/drawing/2014/main" id="{B48C4A75-672F-4540-99A6-4C05AD3A4800}"/>
              </a:ext>
            </a:extLst>
          </p:cNvPr>
          <p:cNvGraphicFramePr>
            <a:graphicFrameLocks noChangeAspect="1"/>
          </p:cNvGraphicFramePr>
          <p:nvPr/>
        </p:nvGraphicFramePr>
        <p:xfrm>
          <a:off x="3200400" y="3017838"/>
          <a:ext cx="2300288" cy="679450"/>
        </p:xfrm>
        <a:graphic>
          <a:graphicData uri="http://schemas.openxmlformats.org/presentationml/2006/ole">
            <mc:AlternateContent xmlns:mc="http://schemas.openxmlformats.org/markup-compatibility/2006">
              <mc:Choice xmlns:v="urn:schemas-microsoft-com:vml" Requires="v">
                <p:oleObj name="Equation" r:id="rId4" imgW="774360" imgH="228600" progId="Equation.DSMT4">
                  <p:embed/>
                </p:oleObj>
              </mc:Choice>
              <mc:Fallback>
                <p:oleObj name="Equation" r:id="rId4" imgW="774360" imgH="228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017838"/>
                        <a:ext cx="2300288"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5" name="Object 9">
            <a:extLst>
              <a:ext uri="{FF2B5EF4-FFF2-40B4-BE49-F238E27FC236}">
                <a16:creationId xmlns:a16="http://schemas.microsoft.com/office/drawing/2014/main" id="{7835D0C6-5414-49B3-B5AE-EB006103B8E3}"/>
              </a:ext>
            </a:extLst>
          </p:cNvPr>
          <p:cNvGraphicFramePr>
            <a:graphicFrameLocks noChangeAspect="1"/>
          </p:cNvGraphicFramePr>
          <p:nvPr/>
        </p:nvGraphicFramePr>
        <p:xfrm>
          <a:off x="6477000" y="3124200"/>
          <a:ext cx="1143000" cy="527050"/>
        </p:xfrm>
        <a:graphic>
          <a:graphicData uri="http://schemas.openxmlformats.org/presentationml/2006/ole">
            <mc:AlternateContent xmlns:mc="http://schemas.openxmlformats.org/markup-compatibility/2006">
              <mc:Choice xmlns:v="urn:schemas-microsoft-com:vml" Requires="v">
                <p:oleObj name="Equation" r:id="rId6" imgW="330120" imgH="152280" progId="Equation.DSMT4">
                  <p:embed/>
                </p:oleObj>
              </mc:Choice>
              <mc:Fallback>
                <p:oleObj name="Equation" r:id="rId6" imgW="330120" imgH="15228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124200"/>
                        <a:ext cx="11430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7" name="Object 11">
            <a:extLst>
              <a:ext uri="{FF2B5EF4-FFF2-40B4-BE49-F238E27FC236}">
                <a16:creationId xmlns:a16="http://schemas.microsoft.com/office/drawing/2014/main" id="{622E334B-E478-479E-8A96-D7F6BADAD659}"/>
              </a:ext>
            </a:extLst>
          </p:cNvPr>
          <p:cNvGraphicFramePr>
            <a:graphicFrameLocks noChangeAspect="1"/>
          </p:cNvGraphicFramePr>
          <p:nvPr/>
        </p:nvGraphicFramePr>
        <p:xfrm>
          <a:off x="533400" y="4495800"/>
          <a:ext cx="2006600" cy="876300"/>
        </p:xfrm>
        <a:graphic>
          <a:graphicData uri="http://schemas.openxmlformats.org/presentationml/2006/ole">
            <mc:AlternateContent xmlns:mc="http://schemas.openxmlformats.org/markup-compatibility/2006">
              <mc:Choice xmlns:v="urn:schemas-microsoft-com:vml" Requires="v">
                <p:oleObj name="Equation" r:id="rId8" imgW="2006280" imgH="876240" progId="Equation.3">
                  <p:embed/>
                </p:oleObj>
              </mc:Choice>
              <mc:Fallback>
                <p:oleObj name="Equation" r:id="rId8" imgW="2006280" imgH="8762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4495800"/>
                        <a:ext cx="2006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8" name="Object 12">
            <a:extLst>
              <a:ext uri="{FF2B5EF4-FFF2-40B4-BE49-F238E27FC236}">
                <a16:creationId xmlns:a16="http://schemas.microsoft.com/office/drawing/2014/main" id="{F5AB58E1-4E09-4991-8597-36201ED1FE71}"/>
              </a:ext>
            </a:extLst>
          </p:cNvPr>
          <p:cNvGraphicFramePr>
            <a:graphicFrameLocks noChangeAspect="1"/>
          </p:cNvGraphicFramePr>
          <p:nvPr/>
        </p:nvGraphicFramePr>
        <p:xfrm>
          <a:off x="3352800" y="4648200"/>
          <a:ext cx="2362200" cy="609600"/>
        </p:xfrm>
        <a:graphic>
          <a:graphicData uri="http://schemas.openxmlformats.org/presentationml/2006/ole">
            <mc:AlternateContent xmlns:mc="http://schemas.openxmlformats.org/markup-compatibility/2006">
              <mc:Choice xmlns:v="urn:schemas-microsoft-com:vml" Requires="v">
                <p:oleObj name="Equation" r:id="rId10" imgW="1104840" imgH="228600" progId="Equation.DSMT4">
                  <p:embed/>
                </p:oleObj>
              </mc:Choice>
              <mc:Fallback>
                <p:oleObj name="Equation" r:id="rId10" imgW="1104840" imgH="2286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4648200"/>
                        <a:ext cx="236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9" name="Object 13">
            <a:extLst>
              <a:ext uri="{FF2B5EF4-FFF2-40B4-BE49-F238E27FC236}">
                <a16:creationId xmlns:a16="http://schemas.microsoft.com/office/drawing/2014/main" id="{90808E20-54B9-47EB-8D64-4EACDF3F5132}"/>
              </a:ext>
            </a:extLst>
          </p:cNvPr>
          <p:cNvGraphicFramePr>
            <a:graphicFrameLocks noChangeAspect="1"/>
          </p:cNvGraphicFramePr>
          <p:nvPr/>
        </p:nvGraphicFramePr>
        <p:xfrm>
          <a:off x="6400800" y="4516438"/>
          <a:ext cx="1524000" cy="869950"/>
        </p:xfrm>
        <a:graphic>
          <a:graphicData uri="http://schemas.openxmlformats.org/presentationml/2006/ole">
            <mc:AlternateContent xmlns:mc="http://schemas.openxmlformats.org/markup-compatibility/2006">
              <mc:Choice xmlns:v="urn:schemas-microsoft-com:vml" Requires="v">
                <p:oleObj name="Equation" r:id="rId12" imgW="622080" imgH="355320" progId="Equation.DSMT4">
                  <p:embed/>
                </p:oleObj>
              </mc:Choice>
              <mc:Fallback>
                <p:oleObj name="Equation" r:id="rId12" imgW="622080" imgH="35532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4516438"/>
                        <a:ext cx="152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4" name="Object 18">
            <a:extLst>
              <a:ext uri="{FF2B5EF4-FFF2-40B4-BE49-F238E27FC236}">
                <a16:creationId xmlns:a16="http://schemas.microsoft.com/office/drawing/2014/main" id="{8328FACD-3EFF-46C1-B31C-21062BB244DC}"/>
              </a:ext>
            </a:extLst>
          </p:cNvPr>
          <p:cNvGraphicFramePr>
            <a:graphicFrameLocks noChangeAspect="1"/>
          </p:cNvGraphicFramePr>
          <p:nvPr/>
        </p:nvGraphicFramePr>
        <p:xfrm>
          <a:off x="2352675" y="1524000"/>
          <a:ext cx="1287463" cy="576263"/>
        </p:xfrm>
        <a:graphic>
          <a:graphicData uri="http://schemas.openxmlformats.org/presentationml/2006/ole">
            <mc:AlternateContent xmlns:mc="http://schemas.openxmlformats.org/markup-compatibility/2006">
              <mc:Choice xmlns:v="urn:schemas-microsoft-com:vml" Requires="v">
                <p:oleObj name="Equation" r:id="rId14" imgW="482400" imgH="215640" progId="Equation.DSMT4">
                  <p:embed/>
                </p:oleObj>
              </mc:Choice>
              <mc:Fallback>
                <p:oleObj name="Equation" r:id="rId14" imgW="482400" imgH="215640"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2675" y="1524000"/>
                        <a:ext cx="12874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553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6555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65541"/>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65543"/>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65544"/>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nodeType="afterEffect">
                                  <p:stCondLst>
                                    <p:cond delay="0"/>
                                  </p:stCondLst>
                                  <p:childTnLst>
                                    <p:set>
                                      <p:cBhvr>
                                        <p:cTn id="22" dur="1" fill="hold">
                                          <p:stCondLst>
                                            <p:cond delay="499"/>
                                          </p:stCondLst>
                                        </p:cTn>
                                        <p:tgtEl>
                                          <p:spTgt spid="65547"/>
                                        </p:tgtEl>
                                        <p:attrNameLst>
                                          <p:attrName>style.visibility</p:attrName>
                                        </p:attrNameLst>
                                      </p:cBhvr>
                                      <p:to>
                                        <p:strVal val="visible"/>
                                      </p:to>
                                    </p:set>
                                  </p:childTnLst>
                                </p:cTn>
                              </p:par>
                            </p:childTnLst>
                          </p:cTn>
                        </p:par>
                        <p:par>
                          <p:cTn id="23" fill="hold" nodeType="afterGroup">
                            <p:stCondLst>
                              <p:cond delay="2000"/>
                            </p:stCondLst>
                            <p:childTnLst>
                              <p:par>
                                <p:cTn id="24" presetID="1" presetClass="entr" presetSubtype="0" fill="hold" nodeType="afterEffect">
                                  <p:stCondLst>
                                    <p:cond delay="0"/>
                                  </p:stCondLst>
                                  <p:childTnLst>
                                    <p:set>
                                      <p:cBhvr>
                                        <p:cTn id="25" dur="1" fill="hold">
                                          <p:stCondLst>
                                            <p:cond delay="499"/>
                                          </p:stCondLst>
                                        </p:cTn>
                                        <p:tgtEl>
                                          <p:spTgt spid="65548"/>
                                        </p:tgtEl>
                                        <p:attrNameLst>
                                          <p:attrName>style.visibility</p:attrName>
                                        </p:attrNameLst>
                                      </p:cBhvr>
                                      <p:to>
                                        <p:strVal val="visible"/>
                                      </p:to>
                                    </p:set>
                                  </p:childTnLst>
                                </p:cTn>
                              </p:par>
                            </p:childTnLst>
                          </p:cTn>
                        </p:par>
                        <p:par>
                          <p:cTn id="26" fill="hold" nodeType="afterGroup">
                            <p:stCondLst>
                              <p:cond delay="2500"/>
                            </p:stCondLst>
                            <p:childTnLst>
                              <p:par>
                                <p:cTn id="27" presetID="1" presetClass="entr" presetSubtype="0" fill="hold" nodeType="afterEffect">
                                  <p:stCondLst>
                                    <p:cond delay="0"/>
                                  </p:stCondLst>
                                  <p:childTnLst>
                                    <p:set>
                                      <p:cBhvr>
                                        <p:cTn id="28" dur="1" fill="hold">
                                          <p:stCondLst>
                                            <p:cond delay="499"/>
                                          </p:stCondLst>
                                        </p:cTn>
                                        <p:tgtEl>
                                          <p:spTgt spid="65545"/>
                                        </p:tgtEl>
                                        <p:attrNameLst>
                                          <p:attrName>style.visibility</p:attrName>
                                        </p:attrNameLst>
                                      </p:cBhvr>
                                      <p:to>
                                        <p:strVal val="visible"/>
                                      </p:to>
                                    </p:set>
                                  </p:childTnLst>
                                </p:cTn>
                              </p:par>
                            </p:childTnLst>
                          </p:cTn>
                        </p:par>
                        <p:par>
                          <p:cTn id="29" fill="hold" nodeType="afterGroup">
                            <p:stCondLst>
                              <p:cond delay="3000"/>
                            </p:stCondLst>
                            <p:childTnLst>
                              <p:par>
                                <p:cTn id="30" presetID="1" presetClass="entr" presetSubtype="0" fill="hold" nodeType="afterEffect">
                                  <p:stCondLst>
                                    <p:cond delay="0"/>
                                  </p:stCondLst>
                                  <p:childTnLst>
                                    <p:set>
                                      <p:cBhvr>
                                        <p:cTn id="31" dur="1" fill="hold">
                                          <p:stCondLst>
                                            <p:cond delay="499"/>
                                          </p:stCondLst>
                                        </p:cTn>
                                        <p:tgtEl>
                                          <p:spTgt spid="6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2BEC1B9-54ED-4591-AC6F-46A5458D519A}"/>
              </a:ext>
            </a:extLst>
          </p:cNvPr>
          <p:cNvSpPr>
            <a:spLocks noGrp="1" noChangeArrowheads="1"/>
          </p:cNvSpPr>
          <p:nvPr>
            <p:ph type="title"/>
          </p:nvPr>
        </p:nvSpPr>
        <p:spPr/>
        <p:txBody>
          <a:bodyPr/>
          <a:lstStyle/>
          <a:p>
            <a:r>
              <a:rPr lang="en-GB" altLang="en-US"/>
              <a:t>Free Space Green’s Functions (2D)</a:t>
            </a:r>
          </a:p>
        </p:txBody>
      </p:sp>
      <p:sp>
        <p:nvSpPr>
          <p:cNvPr id="33795" name="Text Box 3">
            <a:extLst>
              <a:ext uri="{FF2B5EF4-FFF2-40B4-BE49-F238E27FC236}">
                <a16:creationId xmlns:a16="http://schemas.microsoft.com/office/drawing/2014/main" id="{780CE66D-360A-49D3-9DB5-012503699F7B}"/>
              </a:ext>
            </a:extLst>
          </p:cNvPr>
          <p:cNvSpPr txBox="1">
            <a:spLocks noChangeArrowheads="1"/>
          </p:cNvSpPr>
          <p:nvPr/>
        </p:nvSpPr>
        <p:spPr bwMode="auto">
          <a:xfrm>
            <a:off x="533400" y="15382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For unbounded space, noting that                 ,</a:t>
            </a:r>
            <a:endParaRPr lang="en-GB" altLang="en-US" sz="2800">
              <a:solidFill>
                <a:srgbClr val="99FF99"/>
              </a:solidFill>
              <a:sym typeface="Symbol" panose="05050102010706020507" pitchFamily="18" charset="2"/>
            </a:endParaRPr>
          </a:p>
        </p:txBody>
      </p:sp>
      <p:sp>
        <p:nvSpPr>
          <p:cNvPr id="33797" name="Text Box 5">
            <a:extLst>
              <a:ext uri="{FF2B5EF4-FFF2-40B4-BE49-F238E27FC236}">
                <a16:creationId xmlns:a16="http://schemas.microsoft.com/office/drawing/2014/main" id="{ECC3B668-09CA-4207-92FC-7D08526AC2B5}"/>
              </a:ext>
            </a:extLst>
          </p:cNvPr>
          <p:cNvSpPr txBox="1">
            <a:spLocks noChangeArrowheads="1"/>
          </p:cNvSpPr>
          <p:nvPr/>
        </p:nvSpPr>
        <p:spPr bwMode="auto">
          <a:xfrm>
            <a:off x="533400" y="21478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u="sng">
                <a:solidFill>
                  <a:srgbClr val="FF5050"/>
                </a:solidFill>
              </a:rPr>
              <a:t>p.d.e.</a:t>
            </a:r>
            <a:r>
              <a:rPr lang="en-GB" altLang="en-US" sz="2800">
                <a:solidFill>
                  <a:srgbClr val="FF5050"/>
                </a:solidFill>
              </a:rPr>
              <a:t>                                      </a:t>
            </a:r>
            <a:r>
              <a:rPr lang="en-GB" altLang="en-US" sz="2800" i="1" u="sng">
                <a:solidFill>
                  <a:srgbClr val="99FF99"/>
                </a:solidFill>
              </a:rPr>
              <a:t>G(</a:t>
            </a:r>
            <a:r>
              <a:rPr lang="en-GB" altLang="en-US" sz="2800" b="1" i="1" u="sng">
                <a:solidFill>
                  <a:srgbClr val="99FF99"/>
                </a:solidFill>
              </a:rPr>
              <a:t>x</a:t>
            </a:r>
            <a:r>
              <a:rPr lang="en-GB" altLang="en-US" sz="2800" i="1" u="sng">
                <a:solidFill>
                  <a:srgbClr val="99FF99"/>
                </a:solidFill>
              </a:rPr>
              <a:t>,</a:t>
            </a:r>
            <a:r>
              <a:rPr lang="en-GB" altLang="en-US" sz="2800" b="1" i="1" u="sng">
                <a:solidFill>
                  <a:srgbClr val="99FF99"/>
                </a:solidFill>
              </a:rPr>
              <a:t>y</a:t>
            </a:r>
            <a:r>
              <a:rPr lang="en-GB" altLang="en-US" sz="2800" i="1" u="sng">
                <a:solidFill>
                  <a:srgbClr val="99FF99"/>
                </a:solidFill>
                <a:sym typeface="Symbol" panose="05050102010706020507" pitchFamily="18" charset="2"/>
              </a:rPr>
              <a:t>)</a:t>
            </a:r>
            <a:r>
              <a:rPr lang="en-GB" altLang="en-US" sz="2800" u="sng">
                <a:solidFill>
                  <a:srgbClr val="99FF99"/>
                </a:solidFill>
                <a:sym typeface="Symbol" panose="05050102010706020507" pitchFamily="18" charset="2"/>
              </a:rPr>
              <a:t> </a:t>
            </a:r>
            <a:endParaRPr lang="en-GB" altLang="en-US" sz="2800">
              <a:solidFill>
                <a:srgbClr val="FF5050"/>
              </a:solidFill>
              <a:sym typeface="Symbol" panose="05050102010706020507" pitchFamily="18" charset="2"/>
            </a:endParaRPr>
          </a:p>
        </p:txBody>
      </p:sp>
      <p:grpSp>
        <p:nvGrpSpPr>
          <p:cNvPr id="33819" name="Group 27">
            <a:extLst>
              <a:ext uri="{FF2B5EF4-FFF2-40B4-BE49-F238E27FC236}">
                <a16:creationId xmlns:a16="http://schemas.microsoft.com/office/drawing/2014/main" id="{64465C4E-36EB-4225-AB23-5319FB058B45}"/>
              </a:ext>
            </a:extLst>
          </p:cNvPr>
          <p:cNvGrpSpPr>
            <a:grpSpLocks/>
          </p:cNvGrpSpPr>
          <p:nvPr/>
        </p:nvGrpSpPr>
        <p:grpSpPr bwMode="auto">
          <a:xfrm>
            <a:off x="457200" y="2895600"/>
            <a:ext cx="6400800" cy="1125538"/>
            <a:chOff x="288" y="1824"/>
            <a:chExt cx="4032" cy="709"/>
          </a:xfrm>
        </p:grpSpPr>
        <p:graphicFrame>
          <p:nvGraphicFramePr>
            <p:cNvPr id="33799" name="Object 7">
              <a:extLst>
                <a:ext uri="{FF2B5EF4-FFF2-40B4-BE49-F238E27FC236}">
                  <a16:creationId xmlns:a16="http://schemas.microsoft.com/office/drawing/2014/main" id="{9A8A8916-3E70-41BF-9F90-1AEA447D0436}"/>
                </a:ext>
              </a:extLst>
            </p:cNvPr>
            <p:cNvGraphicFramePr>
              <a:graphicFrameLocks noChangeAspect="1"/>
            </p:cNvGraphicFramePr>
            <p:nvPr/>
          </p:nvGraphicFramePr>
          <p:xfrm>
            <a:off x="288" y="1824"/>
            <a:ext cx="1288" cy="600"/>
          </p:xfrm>
          <a:graphic>
            <a:graphicData uri="http://schemas.openxmlformats.org/presentationml/2006/ole">
              <mc:AlternateContent xmlns:mc="http://schemas.openxmlformats.org/markup-compatibility/2006">
                <mc:Choice xmlns:v="urn:schemas-microsoft-com:vml" Requires="v">
                  <p:oleObj name="Equation" r:id="rId2" imgW="2044440" imgH="952200" progId="Equation.3">
                    <p:embed/>
                  </p:oleObj>
                </mc:Choice>
                <mc:Fallback>
                  <p:oleObj name="Equation" r:id="rId2" imgW="2044440" imgH="9522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824"/>
                          <a:ext cx="1288"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9">
              <a:extLst>
                <a:ext uri="{FF2B5EF4-FFF2-40B4-BE49-F238E27FC236}">
                  <a16:creationId xmlns:a16="http://schemas.microsoft.com/office/drawing/2014/main" id="{FE7AAE26-ECFA-4BB5-BC0C-74E52ECFCDDA}"/>
                </a:ext>
              </a:extLst>
            </p:cNvPr>
            <p:cNvGraphicFramePr>
              <a:graphicFrameLocks noChangeAspect="1"/>
            </p:cNvGraphicFramePr>
            <p:nvPr/>
          </p:nvGraphicFramePr>
          <p:xfrm>
            <a:off x="3072" y="1920"/>
            <a:ext cx="1248" cy="613"/>
          </p:xfrm>
          <a:graphic>
            <a:graphicData uri="http://schemas.openxmlformats.org/presentationml/2006/ole">
              <mc:AlternateContent xmlns:mc="http://schemas.openxmlformats.org/markup-compatibility/2006">
                <mc:Choice xmlns:v="urn:schemas-microsoft-com:vml" Requires="v">
                  <p:oleObj name="Equation" r:id="rId4" imgW="723600" imgH="355320" progId="Equation.DSMT4">
                    <p:embed/>
                  </p:oleObj>
                </mc:Choice>
                <mc:Fallback>
                  <p:oleObj name="Equation" r:id="rId4" imgW="723600" imgH="35532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1920"/>
                          <a:ext cx="1248" cy="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3816" name="Group 24">
            <a:extLst>
              <a:ext uri="{FF2B5EF4-FFF2-40B4-BE49-F238E27FC236}">
                <a16:creationId xmlns:a16="http://schemas.microsoft.com/office/drawing/2014/main" id="{6534FB38-F214-43FE-86FF-A135B7D1D115}"/>
              </a:ext>
            </a:extLst>
          </p:cNvPr>
          <p:cNvGrpSpPr>
            <a:grpSpLocks/>
          </p:cNvGrpSpPr>
          <p:nvPr/>
        </p:nvGrpSpPr>
        <p:grpSpPr bwMode="auto">
          <a:xfrm>
            <a:off x="457200" y="4343400"/>
            <a:ext cx="6680200" cy="952500"/>
            <a:chOff x="400" y="2412"/>
            <a:chExt cx="4208" cy="600"/>
          </a:xfrm>
        </p:grpSpPr>
        <p:graphicFrame>
          <p:nvGraphicFramePr>
            <p:cNvPr id="33803" name="Object 11">
              <a:extLst>
                <a:ext uri="{FF2B5EF4-FFF2-40B4-BE49-F238E27FC236}">
                  <a16:creationId xmlns:a16="http://schemas.microsoft.com/office/drawing/2014/main" id="{C99EFCA3-E20E-4E84-BE7B-0BF1A7A8F78C}"/>
                </a:ext>
              </a:extLst>
            </p:cNvPr>
            <p:cNvGraphicFramePr>
              <a:graphicFrameLocks noChangeAspect="1"/>
            </p:cNvGraphicFramePr>
            <p:nvPr/>
          </p:nvGraphicFramePr>
          <p:xfrm>
            <a:off x="400" y="2412"/>
            <a:ext cx="1816" cy="600"/>
          </p:xfrm>
          <a:graphic>
            <a:graphicData uri="http://schemas.openxmlformats.org/presentationml/2006/ole">
              <mc:AlternateContent xmlns:mc="http://schemas.openxmlformats.org/markup-compatibility/2006">
                <mc:Choice xmlns:v="urn:schemas-microsoft-com:vml" Requires="v">
                  <p:oleObj name="Equation" r:id="rId6" imgW="2882880" imgH="952200" progId="Equation.3">
                    <p:embed/>
                  </p:oleObj>
                </mc:Choice>
                <mc:Fallback>
                  <p:oleObj name="Equation" r:id="rId6" imgW="2882880" imgH="9522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 y="2412"/>
                          <a:ext cx="1816"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5" name="Object 13">
              <a:extLst>
                <a:ext uri="{FF2B5EF4-FFF2-40B4-BE49-F238E27FC236}">
                  <a16:creationId xmlns:a16="http://schemas.microsoft.com/office/drawing/2014/main" id="{F605EA7D-727A-4E23-9B7F-AB1710D7116E}"/>
                </a:ext>
              </a:extLst>
            </p:cNvPr>
            <p:cNvGraphicFramePr>
              <a:graphicFrameLocks noChangeAspect="1"/>
            </p:cNvGraphicFramePr>
            <p:nvPr/>
          </p:nvGraphicFramePr>
          <p:xfrm>
            <a:off x="3288" y="2424"/>
            <a:ext cx="1320" cy="552"/>
          </p:xfrm>
          <a:graphic>
            <a:graphicData uri="http://schemas.openxmlformats.org/presentationml/2006/ole">
              <mc:AlternateContent xmlns:mc="http://schemas.openxmlformats.org/markup-compatibility/2006">
                <mc:Choice xmlns:v="urn:schemas-microsoft-com:vml" Requires="v">
                  <p:oleObj name="Equation" r:id="rId8" imgW="2095200" imgH="876240" progId="Equation.3">
                    <p:embed/>
                  </p:oleObj>
                </mc:Choice>
                <mc:Fallback>
                  <p:oleObj name="Equation" r:id="rId8" imgW="2095200" imgH="87624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8" y="2424"/>
                          <a:ext cx="1320"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3818" name="Object 26">
            <a:extLst>
              <a:ext uri="{FF2B5EF4-FFF2-40B4-BE49-F238E27FC236}">
                <a16:creationId xmlns:a16="http://schemas.microsoft.com/office/drawing/2014/main" id="{391FFCB8-4982-4992-96E4-3D9530D2FE30}"/>
              </a:ext>
            </a:extLst>
          </p:cNvPr>
          <p:cNvGraphicFramePr>
            <a:graphicFrameLocks noChangeAspect="1"/>
          </p:cNvGraphicFramePr>
          <p:nvPr/>
        </p:nvGraphicFramePr>
        <p:xfrm>
          <a:off x="6154738" y="1524000"/>
          <a:ext cx="1322387" cy="576263"/>
        </p:xfrm>
        <a:graphic>
          <a:graphicData uri="http://schemas.openxmlformats.org/presentationml/2006/ole">
            <mc:AlternateContent xmlns:mc="http://schemas.openxmlformats.org/markup-compatibility/2006">
              <mc:Choice xmlns:v="urn:schemas-microsoft-com:vml" Requires="v">
                <p:oleObj name="Equation" r:id="rId10" imgW="495000" imgH="215640" progId="Equation.DSMT4">
                  <p:embed/>
                </p:oleObj>
              </mc:Choice>
              <mc:Fallback>
                <p:oleObj name="Equation" r:id="rId10" imgW="495000" imgH="215640" progId="Equation.DSMT4">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4738" y="1524000"/>
                        <a:ext cx="132238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79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381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3379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3816"/>
                                        </p:tgtEl>
                                        <p:attrNameLst>
                                          <p:attrName>style.visibility</p:attrName>
                                        </p:attrNameLst>
                                      </p:cBhvr>
                                      <p:to>
                                        <p:strVal val="visible"/>
                                      </p:to>
                                    </p:set>
                                    <p:anim calcmode="lin" valueType="num">
                                      <p:cBhvr additive="base">
                                        <p:cTn id="18" dur="500" fill="hold"/>
                                        <p:tgtEl>
                                          <p:spTgt spid="33816"/>
                                        </p:tgtEl>
                                        <p:attrNameLst>
                                          <p:attrName>ppt_x</p:attrName>
                                        </p:attrNameLst>
                                      </p:cBhvr>
                                      <p:tavLst>
                                        <p:tav tm="0">
                                          <p:val>
                                            <p:strVal val="0-#ppt_w/2"/>
                                          </p:val>
                                        </p:tav>
                                        <p:tav tm="100000">
                                          <p:val>
                                            <p:strVal val="#ppt_x"/>
                                          </p:val>
                                        </p:tav>
                                      </p:tavLst>
                                    </p:anim>
                                    <p:anim calcmode="lin" valueType="num">
                                      <p:cBhvr additive="base">
                                        <p:cTn id="19" dur="500" fill="hold"/>
                                        <p:tgtEl>
                                          <p:spTgt spid="33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P spid="3379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21AFA80-46D3-4F16-BFA9-51DD1F0DA5F2}"/>
              </a:ext>
            </a:extLst>
          </p:cNvPr>
          <p:cNvSpPr>
            <a:spLocks noGrp="1" noChangeArrowheads="1"/>
          </p:cNvSpPr>
          <p:nvPr>
            <p:ph type="title"/>
          </p:nvPr>
        </p:nvSpPr>
        <p:spPr/>
        <p:txBody>
          <a:bodyPr/>
          <a:lstStyle/>
          <a:p>
            <a:r>
              <a:rPr lang="en-GB" altLang="en-US"/>
              <a:t>Free Space Green’s Functions (3D)</a:t>
            </a:r>
          </a:p>
        </p:txBody>
      </p:sp>
      <p:sp>
        <p:nvSpPr>
          <p:cNvPr id="34819" name="Text Box 3">
            <a:extLst>
              <a:ext uri="{FF2B5EF4-FFF2-40B4-BE49-F238E27FC236}">
                <a16:creationId xmlns:a16="http://schemas.microsoft.com/office/drawing/2014/main" id="{E23CE392-0F04-44B4-A2D3-E11FCED3E732}"/>
              </a:ext>
            </a:extLst>
          </p:cNvPr>
          <p:cNvSpPr txBox="1">
            <a:spLocks noChangeArrowheads="1"/>
          </p:cNvSpPr>
          <p:nvPr/>
        </p:nvSpPr>
        <p:spPr bwMode="auto">
          <a:xfrm>
            <a:off x="533400" y="15382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For unbounded space, noting that                 ,</a:t>
            </a:r>
            <a:endParaRPr lang="en-GB" altLang="en-US" sz="2800">
              <a:solidFill>
                <a:srgbClr val="99FF99"/>
              </a:solidFill>
              <a:sym typeface="Symbol" panose="05050102010706020507" pitchFamily="18" charset="2"/>
            </a:endParaRPr>
          </a:p>
        </p:txBody>
      </p:sp>
      <p:sp>
        <p:nvSpPr>
          <p:cNvPr id="34821" name="Text Box 5">
            <a:extLst>
              <a:ext uri="{FF2B5EF4-FFF2-40B4-BE49-F238E27FC236}">
                <a16:creationId xmlns:a16="http://schemas.microsoft.com/office/drawing/2014/main" id="{AB1D897B-53B5-4B68-89D9-05694FF979B5}"/>
              </a:ext>
            </a:extLst>
          </p:cNvPr>
          <p:cNvSpPr txBox="1">
            <a:spLocks noChangeArrowheads="1"/>
          </p:cNvSpPr>
          <p:nvPr/>
        </p:nvSpPr>
        <p:spPr bwMode="auto">
          <a:xfrm>
            <a:off x="533400" y="21478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u="sng">
                <a:solidFill>
                  <a:srgbClr val="FF5050"/>
                </a:solidFill>
              </a:rPr>
              <a:t>p.d.e.</a:t>
            </a:r>
            <a:r>
              <a:rPr lang="en-GB" altLang="en-US" sz="2800">
                <a:solidFill>
                  <a:srgbClr val="FF5050"/>
                </a:solidFill>
              </a:rPr>
              <a:t>                                            </a:t>
            </a:r>
            <a:r>
              <a:rPr lang="en-GB" altLang="en-US" sz="2800" i="1" u="sng">
                <a:solidFill>
                  <a:srgbClr val="99FF99"/>
                </a:solidFill>
              </a:rPr>
              <a:t>G(</a:t>
            </a:r>
            <a:r>
              <a:rPr lang="en-GB" altLang="en-US" sz="2800" b="1" i="1" u="sng">
                <a:solidFill>
                  <a:srgbClr val="99FF99"/>
                </a:solidFill>
              </a:rPr>
              <a:t>x</a:t>
            </a:r>
            <a:r>
              <a:rPr lang="en-GB" altLang="en-US" sz="2800" i="1" u="sng">
                <a:solidFill>
                  <a:srgbClr val="99FF99"/>
                </a:solidFill>
              </a:rPr>
              <a:t>,</a:t>
            </a:r>
            <a:r>
              <a:rPr lang="en-GB" altLang="en-US" sz="2800" b="1" i="1" u="sng">
                <a:solidFill>
                  <a:srgbClr val="99FF99"/>
                </a:solidFill>
              </a:rPr>
              <a:t>y</a:t>
            </a:r>
            <a:r>
              <a:rPr lang="en-GB" altLang="en-US" sz="2800" i="1" u="sng">
                <a:solidFill>
                  <a:srgbClr val="99FF99"/>
                </a:solidFill>
                <a:sym typeface="Symbol" panose="05050102010706020507" pitchFamily="18" charset="2"/>
              </a:rPr>
              <a:t>)</a:t>
            </a:r>
            <a:r>
              <a:rPr lang="en-GB" altLang="en-US" sz="2800" u="sng">
                <a:solidFill>
                  <a:srgbClr val="99FF99"/>
                </a:solidFill>
                <a:sym typeface="Symbol" panose="05050102010706020507" pitchFamily="18" charset="2"/>
              </a:rPr>
              <a:t> </a:t>
            </a:r>
            <a:endParaRPr lang="en-GB" altLang="en-US" sz="2800">
              <a:solidFill>
                <a:srgbClr val="FF5050"/>
              </a:solidFill>
              <a:sym typeface="Symbol" panose="05050102010706020507" pitchFamily="18" charset="2"/>
            </a:endParaRPr>
          </a:p>
        </p:txBody>
      </p:sp>
      <p:graphicFrame>
        <p:nvGraphicFramePr>
          <p:cNvPr id="34823" name="Object 7">
            <a:extLst>
              <a:ext uri="{FF2B5EF4-FFF2-40B4-BE49-F238E27FC236}">
                <a16:creationId xmlns:a16="http://schemas.microsoft.com/office/drawing/2014/main" id="{8E63E7AA-D487-490F-A00D-1E8EB33DD4F1}"/>
              </a:ext>
            </a:extLst>
          </p:cNvPr>
          <p:cNvGraphicFramePr>
            <a:graphicFrameLocks noChangeAspect="1"/>
          </p:cNvGraphicFramePr>
          <p:nvPr/>
        </p:nvGraphicFramePr>
        <p:xfrm>
          <a:off x="685800" y="2819400"/>
          <a:ext cx="2921000" cy="952500"/>
        </p:xfrm>
        <a:graphic>
          <a:graphicData uri="http://schemas.openxmlformats.org/presentationml/2006/ole">
            <mc:AlternateContent xmlns:mc="http://schemas.openxmlformats.org/markup-compatibility/2006">
              <mc:Choice xmlns:v="urn:schemas-microsoft-com:vml" Requires="v">
                <p:oleObj name="Equation" r:id="rId2" imgW="2920680" imgH="952200" progId="Equation.3">
                  <p:embed/>
                </p:oleObj>
              </mc:Choice>
              <mc:Fallback>
                <p:oleObj name="Equation" r:id="rId2" imgW="2920680" imgH="9522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19400"/>
                        <a:ext cx="2921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8">
            <a:extLst>
              <a:ext uri="{FF2B5EF4-FFF2-40B4-BE49-F238E27FC236}">
                <a16:creationId xmlns:a16="http://schemas.microsoft.com/office/drawing/2014/main" id="{53CEBE2D-1026-4DF9-9A30-C629620EC492}"/>
              </a:ext>
            </a:extLst>
          </p:cNvPr>
          <p:cNvGraphicFramePr>
            <a:graphicFrameLocks noChangeAspect="1"/>
          </p:cNvGraphicFramePr>
          <p:nvPr/>
        </p:nvGraphicFramePr>
        <p:xfrm>
          <a:off x="5791200" y="2743200"/>
          <a:ext cx="1524000" cy="1041400"/>
        </p:xfrm>
        <a:graphic>
          <a:graphicData uri="http://schemas.openxmlformats.org/presentationml/2006/ole">
            <mc:AlternateContent xmlns:mc="http://schemas.openxmlformats.org/markup-compatibility/2006">
              <mc:Choice xmlns:v="urn:schemas-microsoft-com:vml" Requires="v">
                <p:oleObj name="Equation" r:id="rId4" imgW="520560" imgH="355320" progId="Equation.DSMT4">
                  <p:embed/>
                </p:oleObj>
              </mc:Choice>
              <mc:Fallback>
                <p:oleObj name="Equation" r:id="rId4" imgW="520560" imgH="35532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743200"/>
                        <a:ext cx="15240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6" name="Object 10">
            <a:extLst>
              <a:ext uri="{FF2B5EF4-FFF2-40B4-BE49-F238E27FC236}">
                <a16:creationId xmlns:a16="http://schemas.microsoft.com/office/drawing/2014/main" id="{4D12E84A-69E9-4AE0-8CFF-0146D9F981C7}"/>
              </a:ext>
            </a:extLst>
          </p:cNvPr>
          <p:cNvGraphicFramePr>
            <a:graphicFrameLocks noChangeAspect="1"/>
          </p:cNvGraphicFramePr>
          <p:nvPr/>
        </p:nvGraphicFramePr>
        <p:xfrm>
          <a:off x="654050" y="3848100"/>
          <a:ext cx="3759200" cy="952500"/>
        </p:xfrm>
        <a:graphic>
          <a:graphicData uri="http://schemas.openxmlformats.org/presentationml/2006/ole">
            <mc:AlternateContent xmlns:mc="http://schemas.openxmlformats.org/markup-compatibility/2006">
              <mc:Choice xmlns:v="urn:schemas-microsoft-com:vml" Requires="v">
                <p:oleObj name="Equation" r:id="rId6" imgW="3759120" imgH="952200" progId="Equation.3">
                  <p:embed/>
                </p:oleObj>
              </mc:Choice>
              <mc:Fallback>
                <p:oleObj name="Equation" r:id="rId6" imgW="3759120" imgH="952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 y="3848100"/>
                        <a:ext cx="3759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7" name="Object 11">
            <a:extLst>
              <a:ext uri="{FF2B5EF4-FFF2-40B4-BE49-F238E27FC236}">
                <a16:creationId xmlns:a16="http://schemas.microsoft.com/office/drawing/2014/main" id="{0F40A1DF-8721-4508-9F3E-64284D2569BE}"/>
              </a:ext>
            </a:extLst>
          </p:cNvPr>
          <p:cNvGraphicFramePr>
            <a:graphicFrameLocks noChangeAspect="1"/>
          </p:cNvGraphicFramePr>
          <p:nvPr/>
        </p:nvGraphicFramePr>
        <p:xfrm>
          <a:off x="5791200" y="3886200"/>
          <a:ext cx="2057400" cy="944563"/>
        </p:xfrm>
        <a:graphic>
          <a:graphicData uri="http://schemas.openxmlformats.org/presentationml/2006/ole">
            <mc:AlternateContent xmlns:mc="http://schemas.openxmlformats.org/markup-compatibility/2006">
              <mc:Choice xmlns:v="urn:schemas-microsoft-com:vml" Requires="v">
                <p:oleObj name="Equation" r:id="rId8" imgW="774360" imgH="355320" progId="Equation.DSMT4">
                  <p:embed/>
                </p:oleObj>
              </mc:Choice>
              <mc:Fallback>
                <p:oleObj name="Equation" r:id="rId8" imgW="774360" imgH="35532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3886200"/>
                        <a:ext cx="20574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836" name="Group 20">
            <a:extLst>
              <a:ext uri="{FF2B5EF4-FFF2-40B4-BE49-F238E27FC236}">
                <a16:creationId xmlns:a16="http://schemas.microsoft.com/office/drawing/2014/main" id="{F20F8931-23AE-4262-A43B-E05825B7A187}"/>
              </a:ext>
            </a:extLst>
          </p:cNvPr>
          <p:cNvGrpSpPr>
            <a:grpSpLocks/>
          </p:cNvGrpSpPr>
          <p:nvPr/>
        </p:nvGrpSpPr>
        <p:grpSpPr bwMode="auto">
          <a:xfrm>
            <a:off x="673100" y="4876800"/>
            <a:ext cx="7480300" cy="990600"/>
            <a:chOff x="424" y="3072"/>
            <a:chExt cx="4712" cy="624"/>
          </a:xfrm>
        </p:grpSpPr>
        <p:graphicFrame>
          <p:nvGraphicFramePr>
            <p:cNvPr id="34829" name="Object 13">
              <a:extLst>
                <a:ext uri="{FF2B5EF4-FFF2-40B4-BE49-F238E27FC236}">
                  <a16:creationId xmlns:a16="http://schemas.microsoft.com/office/drawing/2014/main" id="{DA030622-1308-4583-A25B-DC0B89C509FC}"/>
                </a:ext>
              </a:extLst>
            </p:cNvPr>
            <p:cNvGraphicFramePr>
              <a:graphicFrameLocks noChangeAspect="1"/>
            </p:cNvGraphicFramePr>
            <p:nvPr/>
          </p:nvGraphicFramePr>
          <p:xfrm>
            <a:off x="424" y="3072"/>
            <a:ext cx="2816" cy="624"/>
          </p:xfrm>
          <a:graphic>
            <a:graphicData uri="http://schemas.openxmlformats.org/presentationml/2006/ole">
              <mc:AlternateContent xmlns:mc="http://schemas.openxmlformats.org/markup-compatibility/2006">
                <mc:Choice xmlns:v="urn:schemas-microsoft-com:vml" Requires="v">
                  <p:oleObj name="Equation" r:id="rId10" imgW="4470120" imgH="990360" progId="Equation.3">
                    <p:embed/>
                  </p:oleObj>
                </mc:Choice>
                <mc:Fallback>
                  <p:oleObj name="Equation" r:id="rId10" imgW="4470120" imgH="99036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 y="3072"/>
                          <a:ext cx="2816"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0" name="Object 14">
              <a:extLst>
                <a:ext uri="{FF2B5EF4-FFF2-40B4-BE49-F238E27FC236}">
                  <a16:creationId xmlns:a16="http://schemas.microsoft.com/office/drawing/2014/main" id="{4891BEEF-CB22-4199-8B86-9242D8086EEE}"/>
                </a:ext>
              </a:extLst>
            </p:cNvPr>
            <p:cNvGraphicFramePr>
              <a:graphicFrameLocks noChangeAspect="1"/>
            </p:cNvGraphicFramePr>
            <p:nvPr/>
          </p:nvGraphicFramePr>
          <p:xfrm>
            <a:off x="3664" y="3120"/>
            <a:ext cx="1472" cy="528"/>
          </p:xfrm>
          <a:graphic>
            <a:graphicData uri="http://schemas.openxmlformats.org/presentationml/2006/ole">
              <mc:AlternateContent xmlns:mc="http://schemas.openxmlformats.org/markup-compatibility/2006">
                <mc:Choice xmlns:v="urn:schemas-microsoft-com:vml" Requires="v">
                  <p:oleObj name="Equation" r:id="rId12" imgW="2336760" imgH="838080" progId="Equation.3">
                    <p:embed/>
                  </p:oleObj>
                </mc:Choice>
                <mc:Fallback>
                  <p:oleObj name="Equation" r:id="rId12" imgW="2336760" imgH="83808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4" y="3120"/>
                          <a:ext cx="147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4838" name="Object 22">
            <a:extLst>
              <a:ext uri="{FF2B5EF4-FFF2-40B4-BE49-F238E27FC236}">
                <a16:creationId xmlns:a16="http://schemas.microsoft.com/office/drawing/2014/main" id="{6E0337ED-B7C5-4D5C-9565-BD71092531C3}"/>
              </a:ext>
            </a:extLst>
          </p:cNvPr>
          <p:cNvGraphicFramePr>
            <a:graphicFrameLocks noChangeAspect="1"/>
          </p:cNvGraphicFramePr>
          <p:nvPr/>
        </p:nvGraphicFramePr>
        <p:xfrm>
          <a:off x="6096000" y="1524000"/>
          <a:ext cx="1322388" cy="576263"/>
        </p:xfrm>
        <a:graphic>
          <a:graphicData uri="http://schemas.openxmlformats.org/presentationml/2006/ole">
            <mc:AlternateContent xmlns:mc="http://schemas.openxmlformats.org/markup-compatibility/2006">
              <mc:Choice xmlns:v="urn:schemas-microsoft-com:vml" Requires="v">
                <p:oleObj name="Equation" r:id="rId14" imgW="495000" imgH="215640" progId="Equation.DSMT4">
                  <p:embed/>
                </p:oleObj>
              </mc:Choice>
              <mc:Fallback>
                <p:oleObj name="Equation" r:id="rId14" imgW="495000" imgH="215640"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0" y="1524000"/>
                        <a:ext cx="13223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481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483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34821"/>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34823"/>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3482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34836"/>
                                        </p:tgtEl>
                                        <p:attrNameLst>
                                          <p:attrName>style.visibility</p:attrName>
                                        </p:attrNameLst>
                                      </p:cBhvr>
                                      <p:to>
                                        <p:strVal val="visible"/>
                                      </p:to>
                                    </p:set>
                                    <p:anim calcmode="lin" valueType="num">
                                      <p:cBhvr additive="base">
                                        <p:cTn id="24" dur="500" fill="hold"/>
                                        <p:tgtEl>
                                          <p:spTgt spid="34836"/>
                                        </p:tgtEl>
                                        <p:attrNameLst>
                                          <p:attrName>ppt_x</p:attrName>
                                        </p:attrNameLst>
                                      </p:cBhvr>
                                      <p:tavLst>
                                        <p:tav tm="0">
                                          <p:val>
                                            <p:strVal val="0-#ppt_w/2"/>
                                          </p:val>
                                        </p:tav>
                                        <p:tav tm="100000">
                                          <p:val>
                                            <p:strVal val="#ppt_x"/>
                                          </p:val>
                                        </p:tav>
                                      </p:tavLst>
                                    </p:anim>
                                    <p:anim calcmode="lin" valueType="num">
                                      <p:cBhvr additive="base">
                                        <p:cTn id="25" dur="500" fill="hold"/>
                                        <p:tgtEl>
                                          <p:spTgt spid="34836"/>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34824"/>
                                        </p:tgtEl>
                                        <p:attrNameLst>
                                          <p:attrName>style.visibility</p:attrName>
                                        </p:attrNameLst>
                                      </p:cBhvr>
                                      <p:to>
                                        <p:strVal val="visible"/>
                                      </p:to>
                                    </p:set>
                                  </p:childTnLst>
                                </p:cTn>
                              </p:par>
                            </p:childTnLst>
                          </p:cTn>
                        </p:par>
                        <p:par>
                          <p:cTn id="29" fill="hold" nodeType="afterGroup">
                            <p:stCondLst>
                              <p:cond delay="1000"/>
                            </p:stCondLst>
                            <p:childTnLst>
                              <p:par>
                                <p:cTn id="30" presetID="1" presetClass="entr" presetSubtype="0" fill="hold" nodeType="afterEffect">
                                  <p:stCondLst>
                                    <p:cond delay="0"/>
                                  </p:stCondLst>
                                  <p:childTnLst>
                                    <p:set>
                                      <p:cBhvr>
                                        <p:cTn id="31" dur="1" fill="hold">
                                          <p:stCondLst>
                                            <p:cond delay="499"/>
                                          </p:stCondLst>
                                        </p:cTn>
                                        <p:tgtEl>
                                          <p:spTgt spid="34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879495-0027-4F77-B66A-6AF8B4DD2513}"/>
              </a:ext>
            </a:extLst>
          </p:cNvPr>
          <p:cNvSpPr>
            <a:spLocks noGrp="1" noChangeArrowheads="1"/>
          </p:cNvSpPr>
          <p:nvPr>
            <p:ph type="title"/>
          </p:nvPr>
        </p:nvSpPr>
        <p:spPr/>
        <p:txBody>
          <a:bodyPr/>
          <a:lstStyle/>
          <a:p>
            <a:r>
              <a:rPr lang="en-GB" altLang="en-US"/>
              <a:t>3D Example: Laplace Equation</a:t>
            </a:r>
          </a:p>
        </p:txBody>
      </p:sp>
      <p:sp>
        <p:nvSpPr>
          <p:cNvPr id="31748" name="Text Box 4">
            <a:extLst>
              <a:ext uri="{FF2B5EF4-FFF2-40B4-BE49-F238E27FC236}">
                <a16:creationId xmlns:a16="http://schemas.microsoft.com/office/drawing/2014/main" id="{FD0BB198-0799-47FA-8206-E1A351BECFA0}"/>
              </a:ext>
            </a:extLst>
          </p:cNvPr>
          <p:cNvSpPr txBox="1">
            <a:spLocks noChangeArrowheads="1"/>
          </p:cNvSpPr>
          <p:nvPr/>
        </p:nvSpPr>
        <p:spPr bwMode="auto">
          <a:xfrm>
            <a:off x="533400" y="15240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The Green’s function corresponding to the equation</a:t>
            </a:r>
            <a:endParaRPr lang="en-GB" altLang="en-US" sz="2800">
              <a:solidFill>
                <a:srgbClr val="99FF99"/>
              </a:solidFill>
              <a:sym typeface="Symbol" panose="05050102010706020507" pitchFamily="18" charset="2"/>
            </a:endParaRPr>
          </a:p>
        </p:txBody>
      </p:sp>
      <p:sp>
        <p:nvSpPr>
          <p:cNvPr id="31752" name="Text Box 8">
            <a:extLst>
              <a:ext uri="{FF2B5EF4-FFF2-40B4-BE49-F238E27FC236}">
                <a16:creationId xmlns:a16="http://schemas.microsoft.com/office/drawing/2014/main" id="{6092B750-BE65-4956-8509-D8997ADD2078}"/>
              </a:ext>
            </a:extLst>
          </p:cNvPr>
          <p:cNvSpPr txBox="1">
            <a:spLocks noChangeArrowheads="1"/>
          </p:cNvSpPr>
          <p:nvPr/>
        </p:nvSpPr>
        <p:spPr bwMode="auto">
          <a:xfrm>
            <a:off x="533400" y="3033713"/>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is</a:t>
            </a:r>
          </a:p>
        </p:txBody>
      </p:sp>
      <p:graphicFrame>
        <p:nvGraphicFramePr>
          <p:cNvPr id="31753" name="Object 9">
            <a:extLst>
              <a:ext uri="{FF2B5EF4-FFF2-40B4-BE49-F238E27FC236}">
                <a16:creationId xmlns:a16="http://schemas.microsoft.com/office/drawing/2014/main" id="{3050977B-E9D0-4CD1-892C-8DBD775FBBCF}"/>
              </a:ext>
            </a:extLst>
          </p:cNvPr>
          <p:cNvGraphicFramePr>
            <a:graphicFrameLocks noChangeAspect="1"/>
          </p:cNvGraphicFramePr>
          <p:nvPr/>
        </p:nvGraphicFramePr>
        <p:xfrm>
          <a:off x="3200400" y="3429000"/>
          <a:ext cx="1752600" cy="942975"/>
        </p:xfrm>
        <a:graphic>
          <a:graphicData uri="http://schemas.openxmlformats.org/presentationml/2006/ole">
            <mc:AlternateContent xmlns:mc="http://schemas.openxmlformats.org/markup-compatibility/2006">
              <mc:Choice xmlns:v="urn:schemas-microsoft-com:vml" Requires="v">
                <p:oleObj name="Equation" r:id="rId2" imgW="660240" imgH="355320" progId="Equation.DSMT4">
                  <p:embed/>
                </p:oleObj>
              </mc:Choice>
              <mc:Fallback>
                <p:oleObj name="Equation" r:id="rId2" imgW="660240" imgH="35532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429000"/>
                        <a:ext cx="1752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Text Box 11">
            <a:extLst>
              <a:ext uri="{FF2B5EF4-FFF2-40B4-BE49-F238E27FC236}">
                <a16:creationId xmlns:a16="http://schemas.microsoft.com/office/drawing/2014/main" id="{55235725-F2E3-4A92-AFF1-7D6B1C43DC79}"/>
              </a:ext>
            </a:extLst>
          </p:cNvPr>
          <p:cNvSpPr txBox="1">
            <a:spLocks noChangeArrowheads="1"/>
          </p:cNvSpPr>
          <p:nvPr/>
        </p:nvSpPr>
        <p:spPr bwMode="auto">
          <a:xfrm>
            <a:off x="381000" y="43434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How? Start with</a:t>
            </a:r>
          </a:p>
        </p:txBody>
      </p:sp>
      <p:graphicFrame>
        <p:nvGraphicFramePr>
          <p:cNvPr id="31756" name="Object 12">
            <a:extLst>
              <a:ext uri="{FF2B5EF4-FFF2-40B4-BE49-F238E27FC236}">
                <a16:creationId xmlns:a16="http://schemas.microsoft.com/office/drawing/2014/main" id="{E0C00871-F017-42EC-828D-18286D516B89}"/>
              </a:ext>
            </a:extLst>
          </p:cNvPr>
          <p:cNvGraphicFramePr>
            <a:graphicFrameLocks noChangeAspect="1"/>
          </p:cNvGraphicFramePr>
          <p:nvPr/>
        </p:nvGraphicFramePr>
        <p:xfrm>
          <a:off x="1676400" y="4800600"/>
          <a:ext cx="4146550" cy="660400"/>
        </p:xfrm>
        <a:graphic>
          <a:graphicData uri="http://schemas.openxmlformats.org/presentationml/2006/ole">
            <mc:AlternateContent xmlns:mc="http://schemas.openxmlformats.org/markup-compatibility/2006">
              <mc:Choice xmlns:v="urn:schemas-microsoft-com:vml" Requires="v">
                <p:oleObj name="Equation" r:id="rId4" imgW="1434960" imgH="228600" progId="Equation.DSMT4">
                  <p:embed/>
                </p:oleObj>
              </mc:Choice>
              <mc:Fallback>
                <p:oleObj name="Equation" r:id="rId4" imgW="1434960" imgH="2286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800600"/>
                        <a:ext cx="41465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7" name="Object 13">
            <a:extLst>
              <a:ext uri="{FF2B5EF4-FFF2-40B4-BE49-F238E27FC236}">
                <a16:creationId xmlns:a16="http://schemas.microsoft.com/office/drawing/2014/main" id="{3606156D-4682-4689-A0A3-C10FF3EA97AD}"/>
              </a:ext>
            </a:extLst>
          </p:cNvPr>
          <p:cNvGraphicFramePr>
            <a:graphicFrameLocks noChangeAspect="1"/>
          </p:cNvGraphicFramePr>
          <p:nvPr/>
        </p:nvGraphicFramePr>
        <p:xfrm>
          <a:off x="2133600" y="2514600"/>
          <a:ext cx="4146550" cy="660400"/>
        </p:xfrm>
        <a:graphic>
          <a:graphicData uri="http://schemas.openxmlformats.org/presentationml/2006/ole">
            <mc:AlternateContent xmlns:mc="http://schemas.openxmlformats.org/markup-compatibility/2006">
              <mc:Choice xmlns:v="urn:schemas-microsoft-com:vml" Requires="v">
                <p:oleObj name="Equation" r:id="rId6" imgW="1434960" imgH="228600" progId="Equation.DSMT4">
                  <p:embed/>
                </p:oleObj>
              </mc:Choice>
              <mc:Fallback>
                <p:oleObj name="Equation" r:id="rId6" imgW="1434960" imgH="2286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514600"/>
                        <a:ext cx="41465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1748"/>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nodeType="afterEffect">
                                  <p:stCondLst>
                                    <p:cond delay="0"/>
                                  </p:stCondLst>
                                  <p:childTnLst>
                                    <p:set>
                                      <p:cBhvr>
                                        <p:cTn id="9" dur="1" fill="hold">
                                          <p:stCondLst>
                                            <p:cond delay="0"/>
                                          </p:stCondLst>
                                        </p:cTn>
                                        <p:tgtEl>
                                          <p:spTgt spid="31756"/>
                                        </p:tgtEl>
                                        <p:attrNameLst>
                                          <p:attrName>style.visibility</p:attrName>
                                        </p:attrNameLst>
                                      </p:cBhvr>
                                      <p:to>
                                        <p:strVal val="visible"/>
                                      </p:to>
                                    </p:set>
                                    <p:anim calcmode="lin" valueType="num">
                                      <p:cBhvr additive="base">
                                        <p:cTn id="10" dur="500" fill="hold"/>
                                        <p:tgtEl>
                                          <p:spTgt spid="31756"/>
                                        </p:tgtEl>
                                        <p:attrNameLst>
                                          <p:attrName>ppt_x</p:attrName>
                                        </p:attrNameLst>
                                      </p:cBhvr>
                                      <p:tavLst>
                                        <p:tav tm="0">
                                          <p:val>
                                            <p:strVal val="0-#ppt_w/2"/>
                                          </p:val>
                                        </p:tav>
                                        <p:tav tm="100000">
                                          <p:val>
                                            <p:strVal val="#ppt_x"/>
                                          </p:val>
                                        </p:tav>
                                      </p:tavLst>
                                    </p:anim>
                                    <p:anim calcmode="lin" valueType="num">
                                      <p:cBhvr additive="base">
                                        <p:cTn id="11" dur="500" fill="hold"/>
                                        <p:tgtEl>
                                          <p:spTgt spid="31756"/>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8" fill="hold" nodeType="afterEffect">
                                  <p:stCondLst>
                                    <p:cond delay="0"/>
                                  </p:stCondLst>
                                  <p:childTnLst>
                                    <p:set>
                                      <p:cBhvr>
                                        <p:cTn id="14" dur="1" fill="hold">
                                          <p:stCondLst>
                                            <p:cond delay="0"/>
                                          </p:stCondLst>
                                        </p:cTn>
                                        <p:tgtEl>
                                          <p:spTgt spid="31757"/>
                                        </p:tgtEl>
                                        <p:attrNameLst>
                                          <p:attrName>style.visibility</p:attrName>
                                        </p:attrNameLst>
                                      </p:cBhvr>
                                      <p:to>
                                        <p:strVal val="visible"/>
                                      </p:to>
                                    </p:set>
                                    <p:anim calcmode="lin" valueType="num">
                                      <p:cBhvr additive="base">
                                        <p:cTn id="15" dur="500" fill="hold"/>
                                        <p:tgtEl>
                                          <p:spTgt spid="31757"/>
                                        </p:tgtEl>
                                        <p:attrNameLst>
                                          <p:attrName>ppt_x</p:attrName>
                                        </p:attrNameLst>
                                      </p:cBhvr>
                                      <p:tavLst>
                                        <p:tav tm="0">
                                          <p:val>
                                            <p:strVal val="0-#ppt_w/2"/>
                                          </p:val>
                                        </p:tav>
                                        <p:tav tm="100000">
                                          <p:val>
                                            <p:strVal val="#ppt_x"/>
                                          </p:val>
                                        </p:tav>
                                      </p:tavLst>
                                    </p:anim>
                                    <p:anim calcmode="lin" valueType="num">
                                      <p:cBhvr additive="base">
                                        <p:cTn id="16" dur="500" fill="hold"/>
                                        <p:tgtEl>
                                          <p:spTgt spid="31757"/>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1752"/>
                                        </p:tgtEl>
                                        <p:attrNameLst>
                                          <p:attrName>style.visibility</p:attrName>
                                        </p:attrNameLst>
                                      </p:cBhvr>
                                      <p:to>
                                        <p:strVal val="visible"/>
                                      </p:to>
                                    </p:set>
                                  </p:childTnLst>
                                </p:cTn>
                              </p:par>
                            </p:childTnLst>
                          </p:cTn>
                        </p:par>
                        <p:par>
                          <p:cTn id="21" fill="hold" nodeType="afterGroup">
                            <p:stCondLst>
                              <p:cond delay="500"/>
                            </p:stCondLst>
                            <p:childTnLst>
                              <p:par>
                                <p:cTn id="22" presetID="2" presetClass="entr" presetSubtype="8" fill="hold" nodeType="afterEffect">
                                  <p:stCondLst>
                                    <p:cond delay="1000"/>
                                  </p:stCondLst>
                                  <p:childTnLst>
                                    <p:set>
                                      <p:cBhvr>
                                        <p:cTn id="23" dur="1" fill="hold">
                                          <p:stCondLst>
                                            <p:cond delay="0"/>
                                          </p:stCondLst>
                                        </p:cTn>
                                        <p:tgtEl>
                                          <p:spTgt spid="31753"/>
                                        </p:tgtEl>
                                        <p:attrNameLst>
                                          <p:attrName>style.visibility</p:attrName>
                                        </p:attrNameLst>
                                      </p:cBhvr>
                                      <p:to>
                                        <p:strVal val="visible"/>
                                      </p:to>
                                    </p:set>
                                    <p:anim calcmode="lin" valueType="num">
                                      <p:cBhvr additive="base">
                                        <p:cTn id="24" dur="500" fill="hold"/>
                                        <p:tgtEl>
                                          <p:spTgt spid="31753"/>
                                        </p:tgtEl>
                                        <p:attrNameLst>
                                          <p:attrName>ppt_x</p:attrName>
                                        </p:attrNameLst>
                                      </p:cBhvr>
                                      <p:tavLst>
                                        <p:tav tm="0">
                                          <p:val>
                                            <p:strVal val="0-#ppt_w/2"/>
                                          </p:val>
                                        </p:tav>
                                        <p:tav tm="100000">
                                          <p:val>
                                            <p:strVal val="#ppt_x"/>
                                          </p:val>
                                        </p:tav>
                                      </p:tavLst>
                                    </p:anim>
                                    <p:anim calcmode="lin" valueType="num">
                                      <p:cBhvr additive="base">
                                        <p:cTn id="25" dur="500" fill="hold"/>
                                        <p:tgtEl>
                                          <p:spTgt spid="3175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1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P spid="31752" grpId="0" autoUpdateAnimBg="0"/>
      <p:bldP spid="3175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5A642B8E-DCC2-41BF-ABD3-54DF12B58D97}"/>
              </a:ext>
            </a:extLst>
          </p:cNvPr>
          <p:cNvSpPr>
            <a:spLocks noGrp="1" noChangeArrowheads="1"/>
          </p:cNvSpPr>
          <p:nvPr>
            <p:ph type="title"/>
          </p:nvPr>
        </p:nvSpPr>
        <p:spPr/>
        <p:txBody>
          <a:bodyPr/>
          <a:lstStyle/>
          <a:p>
            <a:r>
              <a:rPr lang="en-GB" altLang="en-US"/>
              <a:t>3D Example: Laplace Equation</a:t>
            </a:r>
          </a:p>
        </p:txBody>
      </p:sp>
      <p:sp>
        <p:nvSpPr>
          <p:cNvPr id="171011" name="Text Box 3">
            <a:extLst>
              <a:ext uri="{FF2B5EF4-FFF2-40B4-BE49-F238E27FC236}">
                <a16:creationId xmlns:a16="http://schemas.microsoft.com/office/drawing/2014/main" id="{8D97AE90-48E7-4BE2-B899-6AE38CE61ADD}"/>
              </a:ext>
            </a:extLst>
          </p:cNvPr>
          <p:cNvSpPr txBox="1">
            <a:spLocks noChangeArrowheads="1"/>
          </p:cNvSpPr>
          <p:nvPr/>
        </p:nvSpPr>
        <p:spPr bwMode="auto">
          <a:xfrm>
            <a:off x="533400" y="15240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Integrate on the volume of a sphere </a:t>
            </a:r>
            <a:r>
              <a:rPr lang="en-GB" altLang="en-US" sz="2800">
                <a:latin typeface="Symbol" panose="05050102010706020507" pitchFamily="18" charset="2"/>
              </a:rPr>
              <a:t>W</a:t>
            </a:r>
            <a:r>
              <a:rPr lang="en-GB" altLang="en-US" sz="2800"/>
              <a:t> centered at </a:t>
            </a:r>
            <a:r>
              <a:rPr lang="en-GB" altLang="en-US" sz="2800" b="1"/>
              <a:t>x </a:t>
            </a:r>
            <a:r>
              <a:rPr lang="en-GB" altLang="en-US" sz="2800"/>
              <a:t>and of radius </a:t>
            </a:r>
            <a:endParaRPr lang="en-GB" altLang="en-US" sz="2800">
              <a:solidFill>
                <a:srgbClr val="99FF99"/>
              </a:solidFill>
              <a:sym typeface="Symbol" panose="05050102010706020507" pitchFamily="18" charset="2"/>
            </a:endParaRPr>
          </a:p>
        </p:txBody>
      </p:sp>
      <p:sp>
        <p:nvSpPr>
          <p:cNvPr id="171015" name="Text Box 7">
            <a:extLst>
              <a:ext uri="{FF2B5EF4-FFF2-40B4-BE49-F238E27FC236}">
                <a16:creationId xmlns:a16="http://schemas.microsoft.com/office/drawing/2014/main" id="{C68A0112-4FBC-4E41-8B55-448045CED5F4}"/>
              </a:ext>
            </a:extLst>
          </p:cNvPr>
          <p:cNvSpPr txBox="1">
            <a:spLocks noChangeArrowheads="1"/>
          </p:cNvSpPr>
          <p:nvPr/>
        </p:nvSpPr>
        <p:spPr bwMode="auto">
          <a:xfrm>
            <a:off x="228600" y="48006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Due to symmetry</a:t>
            </a:r>
          </a:p>
        </p:txBody>
      </p:sp>
      <p:graphicFrame>
        <p:nvGraphicFramePr>
          <p:cNvPr id="171016" name="Object 8">
            <a:extLst>
              <a:ext uri="{FF2B5EF4-FFF2-40B4-BE49-F238E27FC236}">
                <a16:creationId xmlns:a16="http://schemas.microsoft.com/office/drawing/2014/main" id="{689A25DF-DBE7-418B-BA76-F54BF282F385}"/>
              </a:ext>
            </a:extLst>
          </p:cNvPr>
          <p:cNvGraphicFramePr>
            <a:graphicFrameLocks noChangeAspect="1"/>
          </p:cNvGraphicFramePr>
          <p:nvPr/>
        </p:nvGraphicFramePr>
        <p:xfrm>
          <a:off x="1447800" y="2133600"/>
          <a:ext cx="3816350" cy="2754313"/>
        </p:xfrm>
        <a:graphic>
          <a:graphicData uri="http://schemas.openxmlformats.org/presentationml/2006/ole">
            <mc:AlternateContent xmlns:mc="http://schemas.openxmlformats.org/markup-compatibility/2006">
              <mc:Choice xmlns:v="urn:schemas-microsoft-com:vml" Requires="v">
                <p:oleObj name="Equation" r:id="rId2" imgW="1320480" imgH="952200" progId="Equation.DSMT4">
                  <p:embed/>
                </p:oleObj>
              </mc:Choice>
              <mc:Fallback>
                <p:oleObj name="Equation" r:id="rId2" imgW="1320480" imgH="9522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33600"/>
                        <a:ext cx="3816350" cy="275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17" name="Object 9">
            <a:extLst>
              <a:ext uri="{FF2B5EF4-FFF2-40B4-BE49-F238E27FC236}">
                <a16:creationId xmlns:a16="http://schemas.microsoft.com/office/drawing/2014/main" id="{F9D1C781-0158-43B7-896F-4E2CC49DD51F}"/>
              </a:ext>
            </a:extLst>
          </p:cNvPr>
          <p:cNvGraphicFramePr>
            <a:graphicFrameLocks noChangeAspect="1"/>
          </p:cNvGraphicFramePr>
          <p:nvPr/>
        </p:nvGraphicFramePr>
        <p:xfrm>
          <a:off x="3657600" y="1981200"/>
          <a:ext cx="1322388" cy="576263"/>
        </p:xfrm>
        <a:graphic>
          <a:graphicData uri="http://schemas.openxmlformats.org/presentationml/2006/ole">
            <mc:AlternateContent xmlns:mc="http://schemas.openxmlformats.org/markup-compatibility/2006">
              <mc:Choice xmlns:v="urn:schemas-microsoft-com:vml" Requires="v">
                <p:oleObj name="Equation" r:id="rId4" imgW="495000" imgH="215640" progId="Equation.DSMT4">
                  <p:embed/>
                </p:oleObj>
              </mc:Choice>
              <mc:Fallback>
                <p:oleObj name="Equation" r:id="rId4" imgW="495000" imgH="21564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981200"/>
                        <a:ext cx="13223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18" name="Object 10">
            <a:extLst>
              <a:ext uri="{FF2B5EF4-FFF2-40B4-BE49-F238E27FC236}">
                <a16:creationId xmlns:a16="http://schemas.microsoft.com/office/drawing/2014/main" id="{9D65A8A5-67AE-446C-A93A-8F153C8F72AA}"/>
              </a:ext>
            </a:extLst>
          </p:cNvPr>
          <p:cNvGraphicFramePr>
            <a:graphicFrameLocks noChangeAspect="1"/>
          </p:cNvGraphicFramePr>
          <p:nvPr/>
        </p:nvGraphicFramePr>
        <p:xfrm>
          <a:off x="3200400" y="4724400"/>
          <a:ext cx="3562350" cy="1730375"/>
        </p:xfrm>
        <a:graphic>
          <a:graphicData uri="http://schemas.openxmlformats.org/presentationml/2006/ole">
            <mc:AlternateContent xmlns:mc="http://schemas.openxmlformats.org/markup-compatibility/2006">
              <mc:Choice xmlns:v="urn:schemas-microsoft-com:vml" Requires="v">
                <p:oleObj name="Equation" r:id="rId6" imgW="1231560" imgH="596880" progId="Equation.DSMT4">
                  <p:embed/>
                </p:oleObj>
              </mc:Choice>
              <mc:Fallback>
                <p:oleObj name="Equation" r:id="rId6" imgW="1231560" imgH="59688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724400"/>
                        <a:ext cx="3562350"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1019" name="Text Box 11">
            <a:extLst>
              <a:ext uri="{FF2B5EF4-FFF2-40B4-BE49-F238E27FC236}">
                <a16:creationId xmlns:a16="http://schemas.microsoft.com/office/drawing/2014/main" id="{C144FBB7-7F72-4D44-B037-D447AA158183}"/>
              </a:ext>
            </a:extLst>
          </p:cNvPr>
          <p:cNvSpPr txBox="1">
            <a:spLocks noChangeArrowheads="1"/>
          </p:cNvSpPr>
          <p:nvPr/>
        </p:nvSpPr>
        <p:spPr bwMode="auto">
          <a:xfrm>
            <a:off x="5546725" y="3925888"/>
            <a:ext cx="293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Divergence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1011"/>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nodeType="afterEffect">
                                  <p:stCondLst>
                                    <p:cond delay="0"/>
                                  </p:stCondLst>
                                  <p:childTnLst>
                                    <p:set>
                                      <p:cBhvr>
                                        <p:cTn id="9" dur="1" fill="hold">
                                          <p:stCondLst>
                                            <p:cond delay="0"/>
                                          </p:stCondLst>
                                        </p:cTn>
                                        <p:tgtEl>
                                          <p:spTgt spid="171016"/>
                                        </p:tgtEl>
                                        <p:attrNameLst>
                                          <p:attrName>style.visibility</p:attrName>
                                        </p:attrNameLst>
                                      </p:cBhvr>
                                      <p:to>
                                        <p:strVal val="visible"/>
                                      </p:to>
                                    </p:set>
                                    <p:anim calcmode="lin" valueType="num">
                                      <p:cBhvr additive="base">
                                        <p:cTn id="10" dur="500" fill="hold"/>
                                        <p:tgtEl>
                                          <p:spTgt spid="171016"/>
                                        </p:tgtEl>
                                        <p:attrNameLst>
                                          <p:attrName>ppt_x</p:attrName>
                                        </p:attrNameLst>
                                      </p:cBhvr>
                                      <p:tavLst>
                                        <p:tav tm="0">
                                          <p:val>
                                            <p:strVal val="0-#ppt_w/2"/>
                                          </p:val>
                                        </p:tav>
                                        <p:tav tm="100000">
                                          <p:val>
                                            <p:strVal val="#ppt_x"/>
                                          </p:val>
                                        </p:tav>
                                      </p:tavLst>
                                    </p:anim>
                                    <p:anim calcmode="lin" valueType="num">
                                      <p:cBhvr additive="base">
                                        <p:cTn id="11" dur="500" fill="hold"/>
                                        <p:tgtEl>
                                          <p:spTgt spid="171016"/>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71017"/>
                                        </p:tgtEl>
                                        <p:attrNameLst>
                                          <p:attrName>style.visibility</p:attrName>
                                        </p:attrNameLst>
                                      </p:cBhvr>
                                      <p:to>
                                        <p:strVal val="visible"/>
                                      </p:to>
                                    </p:set>
                                  </p:childTnLst>
                                </p:cTn>
                              </p:par>
                            </p:childTnLst>
                          </p:cTn>
                        </p:par>
                        <p:par>
                          <p:cTn id="15" fill="hold" nodeType="afterGroup">
                            <p:stCondLst>
                              <p:cond delay="1500"/>
                            </p:stCondLst>
                            <p:childTnLst>
                              <p:par>
                                <p:cTn id="16" presetID="2" presetClass="entr" presetSubtype="8" fill="hold" nodeType="afterEffect">
                                  <p:stCondLst>
                                    <p:cond delay="0"/>
                                  </p:stCondLst>
                                  <p:childTnLst>
                                    <p:set>
                                      <p:cBhvr>
                                        <p:cTn id="17" dur="1" fill="hold">
                                          <p:stCondLst>
                                            <p:cond delay="0"/>
                                          </p:stCondLst>
                                        </p:cTn>
                                        <p:tgtEl>
                                          <p:spTgt spid="171018"/>
                                        </p:tgtEl>
                                        <p:attrNameLst>
                                          <p:attrName>style.visibility</p:attrName>
                                        </p:attrNameLst>
                                      </p:cBhvr>
                                      <p:to>
                                        <p:strVal val="visible"/>
                                      </p:to>
                                    </p:set>
                                    <p:anim calcmode="lin" valueType="num">
                                      <p:cBhvr additive="base">
                                        <p:cTn id="18" dur="500" fill="hold"/>
                                        <p:tgtEl>
                                          <p:spTgt spid="171018"/>
                                        </p:tgtEl>
                                        <p:attrNameLst>
                                          <p:attrName>ppt_x</p:attrName>
                                        </p:attrNameLst>
                                      </p:cBhvr>
                                      <p:tavLst>
                                        <p:tav tm="0">
                                          <p:val>
                                            <p:strVal val="0-#ppt_w/2"/>
                                          </p:val>
                                        </p:tav>
                                        <p:tav tm="100000">
                                          <p:val>
                                            <p:strVal val="#ppt_x"/>
                                          </p:val>
                                        </p:tav>
                                      </p:tavLst>
                                    </p:anim>
                                    <p:anim calcmode="lin" valueType="num">
                                      <p:cBhvr additive="base">
                                        <p:cTn id="19" dur="500" fill="hold"/>
                                        <p:tgtEl>
                                          <p:spTgt spid="1710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71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P spid="17101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B6ADAE91-D228-48B4-8AE5-927327DB5FFD}"/>
              </a:ext>
            </a:extLst>
          </p:cNvPr>
          <p:cNvSpPr>
            <a:spLocks noGrp="1" noChangeArrowheads="1"/>
          </p:cNvSpPr>
          <p:nvPr>
            <p:ph type="title"/>
          </p:nvPr>
        </p:nvSpPr>
        <p:spPr/>
        <p:txBody>
          <a:bodyPr/>
          <a:lstStyle/>
          <a:p>
            <a:r>
              <a:rPr lang="en-GB" altLang="en-US"/>
              <a:t>3D Example: Laplace Equation</a:t>
            </a:r>
          </a:p>
        </p:txBody>
      </p:sp>
      <p:sp>
        <p:nvSpPr>
          <p:cNvPr id="172035" name="Text Box 3">
            <a:extLst>
              <a:ext uri="{FF2B5EF4-FFF2-40B4-BE49-F238E27FC236}">
                <a16:creationId xmlns:a16="http://schemas.microsoft.com/office/drawing/2014/main" id="{AC9D71F1-A75F-4033-83ED-4BC5AE5CA3D6}"/>
              </a:ext>
            </a:extLst>
          </p:cNvPr>
          <p:cNvSpPr txBox="1">
            <a:spLocks noChangeArrowheads="1"/>
          </p:cNvSpPr>
          <p:nvPr/>
        </p:nvSpPr>
        <p:spPr bwMode="auto">
          <a:xfrm>
            <a:off x="533400" y="15240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Hence</a:t>
            </a:r>
            <a:endParaRPr lang="en-GB" altLang="en-US" sz="2800">
              <a:solidFill>
                <a:srgbClr val="99FF99"/>
              </a:solidFill>
              <a:sym typeface="Symbol" panose="05050102010706020507" pitchFamily="18" charset="2"/>
            </a:endParaRPr>
          </a:p>
        </p:txBody>
      </p:sp>
      <p:sp>
        <p:nvSpPr>
          <p:cNvPr id="172036" name="Text Box 4">
            <a:extLst>
              <a:ext uri="{FF2B5EF4-FFF2-40B4-BE49-F238E27FC236}">
                <a16:creationId xmlns:a16="http://schemas.microsoft.com/office/drawing/2014/main" id="{87206547-1873-4760-8911-B33D2E77FB69}"/>
              </a:ext>
            </a:extLst>
          </p:cNvPr>
          <p:cNvSpPr txBox="1">
            <a:spLocks noChangeArrowheads="1"/>
          </p:cNvSpPr>
          <p:nvPr/>
        </p:nvSpPr>
        <p:spPr bwMode="auto">
          <a:xfrm>
            <a:off x="0" y="36576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But G(r) is constant at a given r,</a:t>
            </a:r>
          </a:p>
          <a:p>
            <a:pPr>
              <a:spcBef>
                <a:spcPct val="0"/>
              </a:spcBef>
              <a:buClrTx/>
            </a:pPr>
            <a:r>
              <a:rPr lang="en-GB" altLang="en-US" sz="2800"/>
              <a:t> hence</a:t>
            </a:r>
          </a:p>
        </p:txBody>
      </p:sp>
      <p:graphicFrame>
        <p:nvGraphicFramePr>
          <p:cNvPr id="172037" name="Object 5">
            <a:extLst>
              <a:ext uri="{FF2B5EF4-FFF2-40B4-BE49-F238E27FC236}">
                <a16:creationId xmlns:a16="http://schemas.microsoft.com/office/drawing/2014/main" id="{AEF483B7-A5C2-474F-B99A-86BD4065FCA8}"/>
              </a:ext>
            </a:extLst>
          </p:cNvPr>
          <p:cNvGraphicFramePr>
            <a:graphicFrameLocks noChangeAspect="1"/>
          </p:cNvGraphicFramePr>
          <p:nvPr/>
        </p:nvGraphicFramePr>
        <p:xfrm>
          <a:off x="1981200" y="1295400"/>
          <a:ext cx="2819400" cy="2300288"/>
        </p:xfrm>
        <a:graphic>
          <a:graphicData uri="http://schemas.openxmlformats.org/presentationml/2006/ole">
            <mc:AlternateContent xmlns:mc="http://schemas.openxmlformats.org/markup-compatibility/2006">
              <mc:Choice xmlns:v="urn:schemas-microsoft-com:vml" Requires="v">
                <p:oleObj name="Equation" r:id="rId2" imgW="1168200" imgH="952200" progId="Equation.DSMT4">
                  <p:embed/>
                </p:oleObj>
              </mc:Choice>
              <mc:Fallback>
                <p:oleObj name="Equation" r:id="rId2" imgW="1168200" imgH="952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95400"/>
                        <a:ext cx="2819400" cy="230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41" name="Object 9">
            <a:extLst>
              <a:ext uri="{FF2B5EF4-FFF2-40B4-BE49-F238E27FC236}">
                <a16:creationId xmlns:a16="http://schemas.microsoft.com/office/drawing/2014/main" id="{295450F7-C6FF-4648-8102-48022576B2DA}"/>
              </a:ext>
            </a:extLst>
          </p:cNvPr>
          <p:cNvGraphicFramePr>
            <a:graphicFrameLocks noChangeAspect="1"/>
          </p:cNvGraphicFramePr>
          <p:nvPr/>
        </p:nvGraphicFramePr>
        <p:xfrm>
          <a:off x="5257800" y="3400425"/>
          <a:ext cx="3419475" cy="3457575"/>
        </p:xfrm>
        <a:graphic>
          <a:graphicData uri="http://schemas.openxmlformats.org/presentationml/2006/ole">
            <mc:AlternateContent xmlns:mc="http://schemas.openxmlformats.org/markup-compatibility/2006">
              <mc:Choice xmlns:v="urn:schemas-microsoft-com:vml" Requires="v">
                <p:oleObj name="Equation" r:id="rId4" imgW="1218960" imgH="1231560" progId="Equation.DSMT4">
                  <p:embed/>
                </p:oleObj>
              </mc:Choice>
              <mc:Fallback>
                <p:oleObj name="Equation" r:id="rId4" imgW="1218960" imgH="123156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400425"/>
                        <a:ext cx="34194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5"/>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nodeType="afterEffect">
                                  <p:stCondLst>
                                    <p:cond delay="0"/>
                                  </p:stCondLst>
                                  <p:childTnLst>
                                    <p:set>
                                      <p:cBhvr>
                                        <p:cTn id="9" dur="1" fill="hold">
                                          <p:stCondLst>
                                            <p:cond delay="0"/>
                                          </p:stCondLst>
                                        </p:cTn>
                                        <p:tgtEl>
                                          <p:spTgt spid="172037"/>
                                        </p:tgtEl>
                                        <p:attrNameLst>
                                          <p:attrName>style.visibility</p:attrName>
                                        </p:attrNameLst>
                                      </p:cBhvr>
                                      <p:to>
                                        <p:strVal val="visible"/>
                                      </p:to>
                                    </p:set>
                                    <p:anim calcmode="lin" valueType="num">
                                      <p:cBhvr additive="base">
                                        <p:cTn id="10" dur="500" fill="hold"/>
                                        <p:tgtEl>
                                          <p:spTgt spid="172037"/>
                                        </p:tgtEl>
                                        <p:attrNameLst>
                                          <p:attrName>ppt_x</p:attrName>
                                        </p:attrNameLst>
                                      </p:cBhvr>
                                      <p:tavLst>
                                        <p:tav tm="0">
                                          <p:val>
                                            <p:strVal val="0-#ppt_w/2"/>
                                          </p:val>
                                        </p:tav>
                                        <p:tav tm="100000">
                                          <p:val>
                                            <p:strVal val="#ppt_x"/>
                                          </p:val>
                                        </p:tav>
                                      </p:tavLst>
                                    </p:anim>
                                    <p:anim calcmode="lin" valueType="num">
                                      <p:cBhvr additive="base">
                                        <p:cTn id="11" dur="500" fill="hold"/>
                                        <p:tgtEl>
                                          <p:spTgt spid="172037"/>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8" fill="hold" nodeType="afterEffect">
                                  <p:stCondLst>
                                    <p:cond delay="0"/>
                                  </p:stCondLst>
                                  <p:childTnLst>
                                    <p:set>
                                      <p:cBhvr>
                                        <p:cTn id="14" dur="1" fill="hold">
                                          <p:stCondLst>
                                            <p:cond delay="0"/>
                                          </p:stCondLst>
                                        </p:cTn>
                                        <p:tgtEl>
                                          <p:spTgt spid="172041"/>
                                        </p:tgtEl>
                                        <p:attrNameLst>
                                          <p:attrName>style.visibility</p:attrName>
                                        </p:attrNameLst>
                                      </p:cBhvr>
                                      <p:to>
                                        <p:strVal val="visible"/>
                                      </p:to>
                                    </p:set>
                                    <p:anim calcmode="lin" valueType="num">
                                      <p:cBhvr additive="base">
                                        <p:cTn id="15" dur="500" fill="hold"/>
                                        <p:tgtEl>
                                          <p:spTgt spid="172041"/>
                                        </p:tgtEl>
                                        <p:attrNameLst>
                                          <p:attrName>ppt_x</p:attrName>
                                        </p:attrNameLst>
                                      </p:cBhvr>
                                      <p:tavLst>
                                        <p:tav tm="0">
                                          <p:val>
                                            <p:strVal val="0-#ppt_w/2"/>
                                          </p:val>
                                        </p:tav>
                                        <p:tav tm="100000">
                                          <p:val>
                                            <p:strVal val="#ppt_x"/>
                                          </p:val>
                                        </p:tav>
                                      </p:tavLst>
                                    </p:anim>
                                    <p:anim calcmode="lin" valueType="num">
                                      <p:cBhvr additive="base">
                                        <p:cTn id="16" dur="500" fill="hold"/>
                                        <p:tgtEl>
                                          <p:spTgt spid="17204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P spid="17203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0645D8F8-97A0-4F5A-9380-5A97C0896EC3}"/>
              </a:ext>
            </a:extLst>
          </p:cNvPr>
          <p:cNvSpPr>
            <a:spLocks noGrp="1" noChangeArrowheads="1"/>
          </p:cNvSpPr>
          <p:nvPr>
            <p:ph type="title"/>
          </p:nvPr>
        </p:nvSpPr>
        <p:spPr/>
        <p:txBody>
          <a:bodyPr/>
          <a:lstStyle/>
          <a:p>
            <a:r>
              <a:rPr lang="en-GB" altLang="en-US"/>
              <a:t>3D Example: Laplace Equation</a:t>
            </a:r>
          </a:p>
        </p:txBody>
      </p:sp>
      <p:sp>
        <p:nvSpPr>
          <p:cNvPr id="173059" name="Text Box 3">
            <a:extLst>
              <a:ext uri="{FF2B5EF4-FFF2-40B4-BE49-F238E27FC236}">
                <a16:creationId xmlns:a16="http://schemas.microsoft.com/office/drawing/2014/main" id="{4731168D-8984-4542-A2D3-5ADDB26B16FD}"/>
              </a:ext>
            </a:extLst>
          </p:cNvPr>
          <p:cNvSpPr txBox="1">
            <a:spLocks noChangeArrowheads="1"/>
          </p:cNvSpPr>
          <p:nvPr/>
        </p:nvSpPr>
        <p:spPr bwMode="auto">
          <a:xfrm>
            <a:off x="533400" y="15240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Integrate once more</a:t>
            </a:r>
            <a:endParaRPr lang="en-GB" altLang="en-US" sz="2800">
              <a:solidFill>
                <a:srgbClr val="99FF99"/>
              </a:solidFill>
              <a:sym typeface="Symbol" panose="05050102010706020507" pitchFamily="18" charset="2"/>
            </a:endParaRPr>
          </a:p>
        </p:txBody>
      </p:sp>
      <p:graphicFrame>
        <p:nvGraphicFramePr>
          <p:cNvPr id="173062" name="Object 6">
            <a:extLst>
              <a:ext uri="{FF2B5EF4-FFF2-40B4-BE49-F238E27FC236}">
                <a16:creationId xmlns:a16="http://schemas.microsoft.com/office/drawing/2014/main" id="{9D5D690C-16F2-4557-88D0-8C9E9F0F4D6C}"/>
              </a:ext>
            </a:extLst>
          </p:cNvPr>
          <p:cNvGraphicFramePr>
            <a:graphicFrameLocks noChangeAspect="1"/>
          </p:cNvGraphicFramePr>
          <p:nvPr/>
        </p:nvGraphicFramePr>
        <p:xfrm>
          <a:off x="533400" y="1981200"/>
          <a:ext cx="2955925" cy="2030413"/>
        </p:xfrm>
        <a:graphic>
          <a:graphicData uri="http://schemas.openxmlformats.org/presentationml/2006/ole">
            <mc:AlternateContent xmlns:mc="http://schemas.openxmlformats.org/markup-compatibility/2006">
              <mc:Choice xmlns:v="urn:schemas-microsoft-com:vml" Requires="v">
                <p:oleObj name="Equation" r:id="rId2" imgW="1054080" imgH="723600" progId="Equation.DSMT4">
                  <p:embed/>
                </p:oleObj>
              </mc:Choice>
              <mc:Fallback>
                <p:oleObj name="Equation" r:id="rId2" imgW="1054080" imgH="7236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2955925"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3" name="Text Box 7">
            <a:extLst>
              <a:ext uri="{FF2B5EF4-FFF2-40B4-BE49-F238E27FC236}">
                <a16:creationId xmlns:a16="http://schemas.microsoft.com/office/drawing/2014/main" id="{C4616DCE-58ED-4425-BC5A-445DE4C25C6A}"/>
              </a:ext>
            </a:extLst>
          </p:cNvPr>
          <p:cNvSpPr txBox="1">
            <a:spLocks noChangeArrowheads="1"/>
          </p:cNvSpPr>
          <p:nvPr/>
        </p:nvSpPr>
        <p:spPr bwMode="auto">
          <a:xfrm>
            <a:off x="441325" y="4306888"/>
            <a:ext cx="843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Using the condition that the Green’s function vanish at infinity</a:t>
            </a:r>
          </a:p>
        </p:txBody>
      </p:sp>
      <p:graphicFrame>
        <p:nvGraphicFramePr>
          <p:cNvPr id="173064" name="Object 8">
            <a:extLst>
              <a:ext uri="{FF2B5EF4-FFF2-40B4-BE49-F238E27FC236}">
                <a16:creationId xmlns:a16="http://schemas.microsoft.com/office/drawing/2014/main" id="{1E74CF70-DD90-499D-86CD-BC8343B6970D}"/>
              </a:ext>
            </a:extLst>
          </p:cNvPr>
          <p:cNvGraphicFramePr>
            <a:graphicFrameLocks noChangeAspect="1"/>
          </p:cNvGraphicFramePr>
          <p:nvPr/>
        </p:nvGraphicFramePr>
        <p:xfrm>
          <a:off x="609600" y="5257800"/>
          <a:ext cx="1851025" cy="996950"/>
        </p:xfrm>
        <a:graphic>
          <a:graphicData uri="http://schemas.openxmlformats.org/presentationml/2006/ole">
            <mc:AlternateContent xmlns:mc="http://schemas.openxmlformats.org/markup-compatibility/2006">
              <mc:Choice xmlns:v="urn:schemas-microsoft-com:vml" Requires="v">
                <p:oleObj name="Equation" r:id="rId4" imgW="660240" imgH="355320" progId="Equation.DSMT4">
                  <p:embed/>
                </p:oleObj>
              </mc:Choice>
              <mc:Fallback>
                <p:oleObj name="Equation" r:id="rId4" imgW="660240" imgH="35532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257800"/>
                        <a:ext cx="185102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3059"/>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nodeType="afterEffect">
                                  <p:stCondLst>
                                    <p:cond delay="0"/>
                                  </p:stCondLst>
                                  <p:childTnLst>
                                    <p:set>
                                      <p:cBhvr>
                                        <p:cTn id="9" dur="1" fill="hold">
                                          <p:stCondLst>
                                            <p:cond delay="0"/>
                                          </p:stCondLst>
                                        </p:cTn>
                                        <p:tgtEl>
                                          <p:spTgt spid="173062"/>
                                        </p:tgtEl>
                                        <p:attrNameLst>
                                          <p:attrName>style.visibility</p:attrName>
                                        </p:attrNameLst>
                                      </p:cBhvr>
                                      <p:to>
                                        <p:strVal val="visible"/>
                                      </p:to>
                                    </p:set>
                                    <p:anim calcmode="lin" valueType="num">
                                      <p:cBhvr additive="base">
                                        <p:cTn id="10" dur="500" fill="hold"/>
                                        <p:tgtEl>
                                          <p:spTgt spid="173062"/>
                                        </p:tgtEl>
                                        <p:attrNameLst>
                                          <p:attrName>ppt_x</p:attrName>
                                        </p:attrNameLst>
                                      </p:cBhvr>
                                      <p:tavLst>
                                        <p:tav tm="0">
                                          <p:val>
                                            <p:strVal val="0-#ppt_w/2"/>
                                          </p:val>
                                        </p:tav>
                                        <p:tav tm="100000">
                                          <p:val>
                                            <p:strVal val="#ppt_x"/>
                                          </p:val>
                                        </p:tav>
                                      </p:tavLst>
                                    </p:anim>
                                    <p:anim calcmode="lin" valueType="num">
                                      <p:cBhvr additive="base">
                                        <p:cTn id="11" dur="500" fill="hold"/>
                                        <p:tgtEl>
                                          <p:spTgt spid="173062"/>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8" fill="hold" nodeType="afterEffect">
                                  <p:stCondLst>
                                    <p:cond delay="0"/>
                                  </p:stCondLst>
                                  <p:childTnLst>
                                    <p:set>
                                      <p:cBhvr>
                                        <p:cTn id="14" dur="1" fill="hold">
                                          <p:stCondLst>
                                            <p:cond delay="0"/>
                                          </p:stCondLst>
                                        </p:cTn>
                                        <p:tgtEl>
                                          <p:spTgt spid="173064"/>
                                        </p:tgtEl>
                                        <p:attrNameLst>
                                          <p:attrName>style.visibility</p:attrName>
                                        </p:attrNameLst>
                                      </p:cBhvr>
                                      <p:to>
                                        <p:strVal val="visible"/>
                                      </p:to>
                                    </p:set>
                                    <p:anim calcmode="lin" valueType="num">
                                      <p:cBhvr additive="base">
                                        <p:cTn id="15" dur="500" fill="hold"/>
                                        <p:tgtEl>
                                          <p:spTgt spid="173064"/>
                                        </p:tgtEl>
                                        <p:attrNameLst>
                                          <p:attrName>ppt_x</p:attrName>
                                        </p:attrNameLst>
                                      </p:cBhvr>
                                      <p:tavLst>
                                        <p:tav tm="0">
                                          <p:val>
                                            <p:strVal val="0-#ppt_w/2"/>
                                          </p:val>
                                        </p:tav>
                                        <p:tav tm="100000">
                                          <p:val>
                                            <p:strVal val="#ppt_x"/>
                                          </p:val>
                                        </p:tav>
                                      </p:tavLst>
                                    </p:anim>
                                    <p:anim calcmode="lin" valueType="num">
                                      <p:cBhvr additive="base">
                                        <p:cTn id="16" dur="500" fill="hold"/>
                                        <p:tgtEl>
                                          <p:spTgt spid="173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C21E7B2-A70B-45F5-A256-BA946D62E990}"/>
              </a:ext>
            </a:extLst>
          </p:cNvPr>
          <p:cNvSpPr>
            <a:spLocks noGrp="1" noChangeArrowheads="1"/>
          </p:cNvSpPr>
          <p:nvPr>
            <p:ph type="title"/>
          </p:nvPr>
        </p:nvSpPr>
        <p:spPr/>
        <p:txBody>
          <a:bodyPr/>
          <a:lstStyle/>
          <a:p>
            <a:r>
              <a:rPr lang="en-GB" altLang="en-US"/>
              <a:t>References</a:t>
            </a:r>
          </a:p>
        </p:txBody>
      </p:sp>
      <p:sp>
        <p:nvSpPr>
          <p:cNvPr id="5123" name="Rectangle 3">
            <a:extLst>
              <a:ext uri="{FF2B5EF4-FFF2-40B4-BE49-F238E27FC236}">
                <a16:creationId xmlns:a16="http://schemas.microsoft.com/office/drawing/2014/main" id="{C22C6BB9-6C6C-48A5-8409-DA57DEE2DCF3}"/>
              </a:ext>
            </a:extLst>
          </p:cNvPr>
          <p:cNvSpPr>
            <a:spLocks noGrp="1" noChangeArrowheads="1"/>
          </p:cNvSpPr>
          <p:nvPr>
            <p:ph type="body" idx="1"/>
          </p:nvPr>
        </p:nvSpPr>
        <p:spPr/>
        <p:txBody>
          <a:bodyPr/>
          <a:lstStyle/>
          <a:p>
            <a:pPr>
              <a:buClr>
                <a:srgbClr val="99FF99"/>
              </a:buClr>
            </a:pPr>
            <a:r>
              <a:rPr lang="en-GB" altLang="en-US"/>
              <a:t>Gipson, G.S., Boundary Element Fundamentals, CMP (1987)</a:t>
            </a:r>
          </a:p>
          <a:p>
            <a:pPr>
              <a:buClr>
                <a:srgbClr val="99FF99"/>
              </a:buClr>
            </a:pPr>
            <a:r>
              <a:rPr lang="en-GB" altLang="en-US"/>
              <a:t>Banerjee, P.K. and Butterfield, R., Boundary Element Methods in Engineering Science, McGraw-Hill (1981)</a:t>
            </a:r>
          </a:p>
          <a:p>
            <a:pPr>
              <a:buClr>
                <a:srgbClr val="99FF99"/>
              </a:buClr>
            </a:pPr>
            <a:r>
              <a:rPr lang="en-GB" altLang="en-US"/>
              <a:t>Brebbia, C.A. and Dominguez, J., Boundary Elements: An Introductory Course, CMP &amp; McGraw-Hill (1989)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5123">
                                            <p:txEl>
                                              <p:pRg st="1" end="1"/>
                                            </p:txEl>
                                          </p:spTgt>
                                        </p:tgtEl>
                                        <p:attrNameLst>
                                          <p:attrName>style.visibility</p:attrName>
                                        </p:attrNameLst>
                                      </p:cBhvr>
                                      <p:to>
                                        <p:strVal val="visible"/>
                                      </p:to>
                                    </p:set>
                                  </p:childTnLst>
                                </p:cTn>
                              </p:par>
                            </p:childTnLst>
                          </p:cTn>
                        </p:par>
                        <p:par>
                          <p:cTn id="10" fill="hold" nodeType="afterGroup">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advAuto="100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DD55B55-200D-483B-AE75-9AABE4D24FA8}"/>
              </a:ext>
            </a:extLst>
          </p:cNvPr>
          <p:cNvSpPr>
            <a:spLocks noChangeArrowheads="1"/>
          </p:cNvSpPr>
          <p:nvPr/>
        </p:nvSpPr>
        <p:spPr bwMode="auto">
          <a:xfrm>
            <a:off x="4648200" y="1295400"/>
            <a:ext cx="4495800" cy="3352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pPr>
            <a:endParaRPr lang="en-US" altLang="en-US" sz="3700">
              <a:solidFill>
                <a:schemeClr val="hlink"/>
              </a:solidFill>
            </a:endParaRPr>
          </a:p>
        </p:txBody>
      </p:sp>
      <p:sp>
        <p:nvSpPr>
          <p:cNvPr id="77827" name="Rectangle 3">
            <a:extLst>
              <a:ext uri="{FF2B5EF4-FFF2-40B4-BE49-F238E27FC236}">
                <a16:creationId xmlns:a16="http://schemas.microsoft.com/office/drawing/2014/main" id="{BB8F5BD4-84C1-418F-9A66-74960F0259B1}"/>
              </a:ext>
            </a:extLst>
          </p:cNvPr>
          <p:cNvSpPr>
            <a:spLocks noChangeArrowheads="1"/>
          </p:cNvSpPr>
          <p:nvPr/>
        </p:nvSpPr>
        <p:spPr bwMode="auto">
          <a:xfrm>
            <a:off x="533400" y="0"/>
            <a:ext cx="8016875" cy="609600"/>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8" name="Text Box 4">
            <a:extLst>
              <a:ext uri="{FF2B5EF4-FFF2-40B4-BE49-F238E27FC236}">
                <a16:creationId xmlns:a16="http://schemas.microsoft.com/office/drawing/2014/main" id="{74F599C3-52DD-4C2F-94E3-C90A93433877}"/>
              </a:ext>
            </a:extLst>
          </p:cNvPr>
          <p:cNvSpPr txBox="1">
            <a:spLocks noChangeArrowheads="1"/>
          </p:cNvSpPr>
          <p:nvPr/>
        </p:nvSpPr>
        <p:spPr bwMode="auto">
          <a:xfrm>
            <a:off x="1066800" y="152400"/>
            <a:ext cx="740251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75000"/>
              </a:lnSpc>
              <a:spcBef>
                <a:spcPct val="50000"/>
              </a:spcBef>
              <a:buClrTx/>
            </a:pPr>
            <a:r>
              <a:rPr lang="en-US" altLang="en-US" sz="2900" b="1"/>
              <a:t>Interior Versus Exterior Problems</a:t>
            </a:r>
          </a:p>
        </p:txBody>
      </p:sp>
      <p:sp>
        <p:nvSpPr>
          <p:cNvPr id="77829" name="Rectangle 5">
            <a:extLst>
              <a:ext uri="{FF2B5EF4-FFF2-40B4-BE49-F238E27FC236}">
                <a16:creationId xmlns:a16="http://schemas.microsoft.com/office/drawing/2014/main" id="{5C98CD3A-C2B2-4398-BE6D-B27A1092DD42}"/>
              </a:ext>
            </a:extLst>
          </p:cNvPr>
          <p:cNvSpPr>
            <a:spLocks noChangeArrowheads="1"/>
          </p:cNvSpPr>
          <p:nvPr/>
        </p:nvSpPr>
        <p:spPr bwMode="auto">
          <a:xfrm>
            <a:off x="1066800" y="1905000"/>
            <a:ext cx="1905000" cy="1828800"/>
          </a:xfrm>
          <a:prstGeom prst="rect">
            <a:avLst/>
          </a:prstGeom>
          <a:solidFill>
            <a:srgbClr val="FFCC00"/>
          </a:solidFill>
          <a:ln w="57150">
            <a:miter lim="800000"/>
            <a:headEnd/>
            <a:tailEnd/>
          </a:ln>
          <a:effectLst/>
          <a:scene3d>
            <a:camera prst="legacyObliqueTopRight"/>
            <a:lightRig rig="legacyFlat3" dir="b"/>
          </a:scene3d>
          <a:sp3d extrusionH="1801800" prstMaterial="legacyMatte">
            <a:bevelT w="13500" h="13500" prst="angle"/>
            <a:bevelB w="13500" h="13500" prst="angle"/>
            <a:extrusionClr>
              <a:srgbClr val="FFCC00"/>
            </a:extrusionClr>
            <a:contourClr>
              <a:srgbClr val="FFCC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pPr>
            <a:endParaRPr lang="en-US" altLang="en-US" sz="3700">
              <a:solidFill>
                <a:schemeClr val="tx1"/>
              </a:solidFill>
            </a:endParaRPr>
          </a:p>
        </p:txBody>
      </p:sp>
      <p:sp>
        <p:nvSpPr>
          <p:cNvPr id="77830" name="Text Box 6">
            <a:extLst>
              <a:ext uri="{FF2B5EF4-FFF2-40B4-BE49-F238E27FC236}">
                <a16:creationId xmlns:a16="http://schemas.microsoft.com/office/drawing/2014/main" id="{AEA18AB2-8010-43C5-BA2C-906C8E812AEB}"/>
              </a:ext>
            </a:extLst>
          </p:cNvPr>
          <p:cNvSpPr txBox="1">
            <a:spLocks noChangeArrowheads="1"/>
          </p:cNvSpPr>
          <p:nvPr/>
        </p:nvSpPr>
        <p:spPr bwMode="auto">
          <a:xfrm>
            <a:off x="685800" y="3657600"/>
            <a:ext cx="27432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500">
                <a:solidFill>
                  <a:srgbClr val="FFFFCC"/>
                </a:solidFill>
              </a:rPr>
              <a:t>Temperature known on surface</a:t>
            </a:r>
          </a:p>
        </p:txBody>
      </p:sp>
      <p:graphicFrame>
        <p:nvGraphicFramePr>
          <p:cNvPr id="77831" name="Object 7">
            <a:extLst>
              <a:ext uri="{FF2B5EF4-FFF2-40B4-BE49-F238E27FC236}">
                <a16:creationId xmlns:a16="http://schemas.microsoft.com/office/drawing/2014/main" id="{172A4D75-8AE5-428F-94B3-89E850E6A839}"/>
              </a:ext>
            </a:extLst>
          </p:cNvPr>
          <p:cNvGraphicFramePr>
            <a:graphicFrameLocks noChangeAspect="1"/>
          </p:cNvGraphicFramePr>
          <p:nvPr/>
        </p:nvGraphicFramePr>
        <p:xfrm>
          <a:off x="1524000" y="2209800"/>
          <a:ext cx="1219200" cy="461963"/>
        </p:xfrm>
        <a:graphic>
          <a:graphicData uri="http://schemas.openxmlformats.org/presentationml/2006/ole">
            <mc:AlternateContent xmlns:mc="http://schemas.openxmlformats.org/markup-compatibility/2006">
              <mc:Choice xmlns:v="urn:schemas-microsoft-com:vml" Requires="v">
                <p:oleObj name="Equation" r:id="rId3" imgW="533160" imgH="203040" progId="Equation.DSMT4">
                  <p:embed/>
                </p:oleObj>
              </mc:Choice>
              <mc:Fallback>
                <p:oleObj name="Equation" r:id="rId3" imgW="533160" imgH="2030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09800"/>
                        <a:ext cx="12192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2" name="Text Box 8">
            <a:extLst>
              <a:ext uri="{FF2B5EF4-FFF2-40B4-BE49-F238E27FC236}">
                <a16:creationId xmlns:a16="http://schemas.microsoft.com/office/drawing/2014/main" id="{7F298EB9-9AAE-4582-AC75-F0EC75DA9870}"/>
              </a:ext>
            </a:extLst>
          </p:cNvPr>
          <p:cNvSpPr txBox="1">
            <a:spLocks noChangeArrowheads="1"/>
          </p:cNvSpPr>
          <p:nvPr/>
        </p:nvSpPr>
        <p:spPr bwMode="auto">
          <a:xfrm>
            <a:off x="1524000" y="2819400"/>
            <a:ext cx="1147763"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solidFill>
                  <a:schemeClr val="bg1"/>
                </a:solidFill>
              </a:rPr>
              <a:t>inside</a:t>
            </a:r>
          </a:p>
        </p:txBody>
      </p:sp>
      <p:sp>
        <p:nvSpPr>
          <p:cNvPr id="77833" name="Text Box 9">
            <a:extLst>
              <a:ext uri="{FF2B5EF4-FFF2-40B4-BE49-F238E27FC236}">
                <a16:creationId xmlns:a16="http://schemas.microsoft.com/office/drawing/2014/main" id="{82D9163D-09D4-4A62-9484-E769E403E2E7}"/>
              </a:ext>
            </a:extLst>
          </p:cNvPr>
          <p:cNvSpPr txBox="1">
            <a:spLocks noChangeArrowheads="1"/>
          </p:cNvSpPr>
          <p:nvPr/>
        </p:nvSpPr>
        <p:spPr bwMode="auto">
          <a:xfrm>
            <a:off x="-228600" y="4419600"/>
            <a:ext cx="47244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900">
                <a:solidFill>
                  <a:srgbClr val="CC66FF"/>
                </a:solidFill>
              </a:rPr>
              <a:t>“Temperature in a Tank”</a:t>
            </a:r>
          </a:p>
        </p:txBody>
      </p:sp>
      <p:sp>
        <p:nvSpPr>
          <p:cNvPr id="77834" name="Rectangle 10">
            <a:extLst>
              <a:ext uri="{FF2B5EF4-FFF2-40B4-BE49-F238E27FC236}">
                <a16:creationId xmlns:a16="http://schemas.microsoft.com/office/drawing/2014/main" id="{EE6A4E13-41FA-483E-AA03-F2249FBCAD9E}"/>
              </a:ext>
            </a:extLst>
          </p:cNvPr>
          <p:cNvSpPr>
            <a:spLocks noChangeArrowheads="1"/>
          </p:cNvSpPr>
          <p:nvPr/>
        </p:nvSpPr>
        <p:spPr bwMode="auto">
          <a:xfrm>
            <a:off x="6172200" y="2362200"/>
            <a:ext cx="1447800" cy="1371600"/>
          </a:xfrm>
          <a:prstGeom prst="rect">
            <a:avLst/>
          </a:prstGeom>
          <a:solidFill>
            <a:srgbClr val="CC3300"/>
          </a:solidFill>
          <a:ln w="57150">
            <a:miter lim="800000"/>
            <a:headEnd/>
            <a:tailEnd/>
          </a:ln>
          <a:effectLst/>
          <a:scene3d>
            <a:camera prst="legacyObliqueTopRight"/>
            <a:lightRig rig="legacyFlat2" dir="t"/>
          </a:scene3d>
          <a:sp3d extrusionH="1801800" prstMaterial="legacyMatte">
            <a:bevelT w="13500" h="13500" prst="angle"/>
            <a:bevelB w="13500" h="13500" prst="angle"/>
            <a:extrusionClr>
              <a:srgbClr val="CC3300"/>
            </a:extrusionClr>
            <a:contourClr>
              <a:srgbClr val="CC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pPr>
            <a:endParaRPr lang="en-US" altLang="en-US" sz="3700">
              <a:solidFill>
                <a:schemeClr val="tx1"/>
              </a:solidFill>
            </a:endParaRPr>
          </a:p>
        </p:txBody>
      </p:sp>
      <p:graphicFrame>
        <p:nvGraphicFramePr>
          <p:cNvPr id="77835" name="Object 11">
            <a:extLst>
              <a:ext uri="{FF2B5EF4-FFF2-40B4-BE49-F238E27FC236}">
                <a16:creationId xmlns:a16="http://schemas.microsoft.com/office/drawing/2014/main" id="{2C8B37C2-69E3-42F4-A0AF-137160CBF97C}"/>
              </a:ext>
            </a:extLst>
          </p:cNvPr>
          <p:cNvGraphicFramePr>
            <a:graphicFrameLocks noChangeAspect="1"/>
          </p:cNvGraphicFramePr>
          <p:nvPr/>
        </p:nvGraphicFramePr>
        <p:xfrm>
          <a:off x="4876800" y="1447800"/>
          <a:ext cx="1219200" cy="461963"/>
        </p:xfrm>
        <a:graphic>
          <a:graphicData uri="http://schemas.openxmlformats.org/presentationml/2006/ole">
            <mc:AlternateContent xmlns:mc="http://schemas.openxmlformats.org/markup-compatibility/2006">
              <mc:Choice xmlns:v="urn:schemas-microsoft-com:vml" Requires="v">
                <p:oleObj name="Equation" r:id="rId5" imgW="533160" imgH="203040" progId="Equation.DSMT4">
                  <p:embed/>
                </p:oleObj>
              </mc:Choice>
              <mc:Fallback>
                <p:oleObj name="Equation" r:id="rId5" imgW="533160" imgH="2030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447800"/>
                        <a:ext cx="12192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6" name="Text Box 12">
            <a:extLst>
              <a:ext uri="{FF2B5EF4-FFF2-40B4-BE49-F238E27FC236}">
                <a16:creationId xmlns:a16="http://schemas.microsoft.com/office/drawing/2014/main" id="{7958CFA2-5863-4E48-8496-B708B97540DC}"/>
              </a:ext>
            </a:extLst>
          </p:cNvPr>
          <p:cNvSpPr txBox="1">
            <a:spLocks noChangeArrowheads="1"/>
          </p:cNvSpPr>
          <p:nvPr/>
        </p:nvSpPr>
        <p:spPr bwMode="auto">
          <a:xfrm>
            <a:off x="4800600" y="1828800"/>
            <a:ext cx="13716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solidFill>
                  <a:schemeClr val="bg1"/>
                </a:solidFill>
              </a:rPr>
              <a:t>outside</a:t>
            </a:r>
          </a:p>
        </p:txBody>
      </p:sp>
      <p:sp>
        <p:nvSpPr>
          <p:cNvPr id="77837" name="Text Box 13">
            <a:extLst>
              <a:ext uri="{FF2B5EF4-FFF2-40B4-BE49-F238E27FC236}">
                <a16:creationId xmlns:a16="http://schemas.microsoft.com/office/drawing/2014/main" id="{BD3AE3FE-7D9D-4DE6-A065-ACF71710DC3D}"/>
              </a:ext>
            </a:extLst>
          </p:cNvPr>
          <p:cNvSpPr txBox="1">
            <a:spLocks noChangeArrowheads="1"/>
          </p:cNvSpPr>
          <p:nvPr/>
        </p:nvSpPr>
        <p:spPr bwMode="auto">
          <a:xfrm>
            <a:off x="5486400" y="3810000"/>
            <a:ext cx="27432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500">
                <a:solidFill>
                  <a:schemeClr val="tx1"/>
                </a:solidFill>
              </a:rPr>
              <a:t>Temperature known on surface</a:t>
            </a:r>
          </a:p>
        </p:txBody>
      </p:sp>
      <p:sp>
        <p:nvSpPr>
          <p:cNvPr id="77838" name="Text Box 14">
            <a:extLst>
              <a:ext uri="{FF2B5EF4-FFF2-40B4-BE49-F238E27FC236}">
                <a16:creationId xmlns:a16="http://schemas.microsoft.com/office/drawing/2014/main" id="{B0D777AC-63FD-40A7-ABC9-97DC1A18DC73}"/>
              </a:ext>
            </a:extLst>
          </p:cNvPr>
          <p:cNvSpPr txBox="1">
            <a:spLocks noChangeArrowheads="1"/>
          </p:cNvSpPr>
          <p:nvPr/>
        </p:nvSpPr>
        <p:spPr bwMode="auto">
          <a:xfrm>
            <a:off x="4800600" y="4724400"/>
            <a:ext cx="4191000" cy="595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3300">
                <a:solidFill>
                  <a:srgbClr val="CC66FF"/>
                </a:solidFill>
              </a:rPr>
              <a:t>“Ice Cube in a Bath”</a:t>
            </a:r>
          </a:p>
        </p:txBody>
      </p:sp>
      <p:sp>
        <p:nvSpPr>
          <p:cNvPr id="77839" name="Text Box 15">
            <a:extLst>
              <a:ext uri="{FF2B5EF4-FFF2-40B4-BE49-F238E27FC236}">
                <a16:creationId xmlns:a16="http://schemas.microsoft.com/office/drawing/2014/main" id="{FDFF0350-35C3-4300-9078-5609E9F8F3BF}"/>
              </a:ext>
            </a:extLst>
          </p:cNvPr>
          <p:cNvSpPr txBox="1">
            <a:spLocks noChangeArrowheads="1"/>
          </p:cNvSpPr>
          <p:nvPr/>
        </p:nvSpPr>
        <p:spPr bwMode="auto">
          <a:xfrm>
            <a:off x="1371600" y="609600"/>
            <a:ext cx="1779588" cy="655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3700">
                <a:solidFill>
                  <a:srgbClr val="CC00FF"/>
                </a:solidFill>
              </a:rPr>
              <a:t>Interior </a:t>
            </a:r>
          </a:p>
        </p:txBody>
      </p:sp>
      <p:sp>
        <p:nvSpPr>
          <p:cNvPr id="77840" name="Text Box 16">
            <a:extLst>
              <a:ext uri="{FF2B5EF4-FFF2-40B4-BE49-F238E27FC236}">
                <a16:creationId xmlns:a16="http://schemas.microsoft.com/office/drawing/2014/main" id="{0C95B973-CB9E-4E52-A099-0682A1C1CA6D}"/>
              </a:ext>
            </a:extLst>
          </p:cNvPr>
          <p:cNvSpPr txBox="1">
            <a:spLocks noChangeArrowheads="1"/>
          </p:cNvSpPr>
          <p:nvPr/>
        </p:nvSpPr>
        <p:spPr bwMode="auto">
          <a:xfrm>
            <a:off x="5789613" y="685800"/>
            <a:ext cx="1935162" cy="655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3700">
                <a:solidFill>
                  <a:srgbClr val="CC00FF"/>
                </a:solidFill>
              </a:rPr>
              <a:t>Exterior </a:t>
            </a:r>
          </a:p>
        </p:txBody>
      </p:sp>
      <p:sp>
        <p:nvSpPr>
          <p:cNvPr id="77841" name="Text Box 17">
            <a:extLst>
              <a:ext uri="{FF2B5EF4-FFF2-40B4-BE49-F238E27FC236}">
                <a16:creationId xmlns:a16="http://schemas.microsoft.com/office/drawing/2014/main" id="{0296D3EE-7100-4DA7-AC10-6051EF0715D8}"/>
              </a:ext>
            </a:extLst>
          </p:cNvPr>
          <p:cNvSpPr txBox="1">
            <a:spLocks noChangeArrowheads="1"/>
          </p:cNvSpPr>
          <p:nvPr/>
        </p:nvSpPr>
        <p:spPr bwMode="auto">
          <a:xfrm>
            <a:off x="2438400" y="5257800"/>
            <a:ext cx="380365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u="sng"/>
              <a:t>What is the heat flow?</a:t>
            </a:r>
          </a:p>
        </p:txBody>
      </p:sp>
      <p:grpSp>
        <p:nvGrpSpPr>
          <p:cNvPr id="77842" name="Group 18">
            <a:extLst>
              <a:ext uri="{FF2B5EF4-FFF2-40B4-BE49-F238E27FC236}">
                <a16:creationId xmlns:a16="http://schemas.microsoft.com/office/drawing/2014/main" id="{A9774E32-5849-4F1C-97B4-D626BB1DA58D}"/>
              </a:ext>
            </a:extLst>
          </p:cNvPr>
          <p:cNvGrpSpPr>
            <a:grpSpLocks/>
          </p:cNvGrpSpPr>
          <p:nvPr/>
        </p:nvGrpSpPr>
        <p:grpSpPr bwMode="auto">
          <a:xfrm>
            <a:off x="2362200" y="5807075"/>
            <a:ext cx="4192588" cy="1047750"/>
            <a:chOff x="2167" y="3504"/>
            <a:chExt cx="2641" cy="660"/>
          </a:xfrm>
        </p:grpSpPr>
        <p:graphicFrame>
          <p:nvGraphicFramePr>
            <p:cNvPr id="77843" name="Object 19">
              <a:extLst>
                <a:ext uri="{FF2B5EF4-FFF2-40B4-BE49-F238E27FC236}">
                  <a16:creationId xmlns:a16="http://schemas.microsoft.com/office/drawing/2014/main" id="{BB5F548F-EB84-4FF0-B00A-8D0D5CD12CEE}"/>
                </a:ext>
              </a:extLst>
            </p:cNvPr>
            <p:cNvGraphicFramePr>
              <a:graphicFrameLocks noChangeAspect="1"/>
            </p:cNvGraphicFramePr>
            <p:nvPr/>
          </p:nvGraphicFramePr>
          <p:xfrm>
            <a:off x="2167" y="3504"/>
            <a:ext cx="2641" cy="660"/>
          </p:xfrm>
          <a:graphic>
            <a:graphicData uri="http://schemas.openxmlformats.org/presentationml/2006/ole">
              <mc:AlternateContent xmlns:mc="http://schemas.openxmlformats.org/markup-compatibility/2006">
                <mc:Choice xmlns:v="urn:schemas-microsoft-com:vml" Requires="v">
                  <p:oleObj name="Equation" r:id="rId7" imgW="1828800" imgH="457200" progId="Equation.DSMT4">
                    <p:embed/>
                  </p:oleObj>
                </mc:Choice>
                <mc:Fallback>
                  <p:oleObj name="Equation" r:id="rId7" imgW="1828800" imgH="4572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7" y="3504"/>
                          <a:ext cx="2641"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44" name="Text Box 20">
              <a:extLst>
                <a:ext uri="{FF2B5EF4-FFF2-40B4-BE49-F238E27FC236}">
                  <a16:creationId xmlns:a16="http://schemas.microsoft.com/office/drawing/2014/main" id="{2103F005-D94E-41FE-A6F1-0E3B1ED92069}"/>
                </a:ext>
              </a:extLst>
            </p:cNvPr>
            <p:cNvSpPr txBox="1">
              <a:spLocks noChangeArrowheads="1"/>
            </p:cNvSpPr>
            <p:nvPr/>
          </p:nvSpPr>
          <p:spPr bwMode="auto">
            <a:xfrm>
              <a:off x="3312" y="3600"/>
              <a:ext cx="912"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1900">
                  <a:solidFill>
                    <a:srgbClr val="00FF00"/>
                  </a:solidFill>
                </a:rPr>
                <a:t>Thermal</a:t>
              </a:r>
            </a:p>
            <a:p>
              <a:pPr algn="ctr">
                <a:spcBef>
                  <a:spcPct val="0"/>
                </a:spcBef>
                <a:buClrTx/>
              </a:pPr>
              <a:r>
                <a:rPr lang="en-US" altLang="en-US" sz="1900">
                  <a:solidFill>
                    <a:srgbClr val="00FF00"/>
                  </a:solidFill>
                </a:rPr>
                <a:t>conductivity</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A4A6A0A-67A0-432C-A9A1-13D512A08E1D}"/>
              </a:ext>
            </a:extLst>
          </p:cNvPr>
          <p:cNvSpPr>
            <a:spLocks noChangeArrowheads="1"/>
          </p:cNvSpPr>
          <p:nvPr/>
        </p:nvSpPr>
        <p:spPr bwMode="auto">
          <a:xfrm>
            <a:off x="1219200" y="3352800"/>
            <a:ext cx="3886200" cy="228600"/>
          </a:xfrm>
          <a:prstGeom prst="rect">
            <a:avLst/>
          </a:prstGeom>
          <a:noFill/>
          <a:ln w="38100">
            <a:solidFill>
              <a:srgbClr val="FFFF00"/>
            </a:solidFill>
            <a:miter lim="800000"/>
            <a:headEnd/>
            <a:tailEnd/>
          </a:ln>
          <a:effectLst/>
          <a:scene3d>
            <a:camera prst="legacyPerspectiveFront">
              <a:rot lat="1500000" lon="1500000" rev="0"/>
            </a:camera>
            <a:lightRig rig="legacyFlat3" dir="l"/>
          </a:scene3d>
          <a:sp3d extrusionH="3630600" prstMaterial="legacyPlastic">
            <a:bevelT w="13500" h="13500" prst="angle"/>
            <a:bevelB w="13500" h="13500" prst="angle"/>
            <a:extrusionClr>
              <a:srgbClr val="FFFF00"/>
            </a:extrusionClr>
            <a:contourClr>
              <a:srgbClr val="FFFF00"/>
            </a:contourClr>
          </a:sp3d>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79875" name="Rectangle 3">
            <a:extLst>
              <a:ext uri="{FF2B5EF4-FFF2-40B4-BE49-F238E27FC236}">
                <a16:creationId xmlns:a16="http://schemas.microsoft.com/office/drawing/2014/main" id="{B7209567-26C1-44F9-9451-92D8990A5484}"/>
              </a:ext>
            </a:extLst>
          </p:cNvPr>
          <p:cNvSpPr>
            <a:spLocks noChangeArrowheads="1"/>
          </p:cNvSpPr>
          <p:nvPr/>
        </p:nvSpPr>
        <p:spPr bwMode="auto">
          <a:xfrm>
            <a:off x="1295400" y="2743200"/>
            <a:ext cx="3886200" cy="228600"/>
          </a:xfrm>
          <a:prstGeom prst="rect">
            <a:avLst/>
          </a:prstGeom>
          <a:noFill/>
          <a:ln w="38100">
            <a:solidFill>
              <a:srgbClr val="FFFF99"/>
            </a:solidFill>
            <a:miter lim="800000"/>
            <a:headEnd/>
            <a:tailEnd/>
          </a:ln>
          <a:effectLst/>
          <a:scene3d>
            <a:camera prst="legacyPerspectiveFront">
              <a:rot lat="1500000" lon="1500000" rev="0"/>
            </a:camera>
            <a:lightRig rig="legacyFlat2" dir="b"/>
          </a:scene3d>
          <a:sp3d extrusionH="3630600" prstMaterial="legacyMatte">
            <a:bevelT w="13500" h="13500" prst="angle"/>
            <a:bevelB w="13500" h="13500" prst="angle"/>
            <a:extrusionClr>
              <a:srgbClr val="FFFF99"/>
            </a:extrusionClr>
            <a:contourClr>
              <a:srgbClr val="FFFF99"/>
            </a:contourClr>
          </a:sp3d>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79876" name="Oval 4">
            <a:extLst>
              <a:ext uri="{FF2B5EF4-FFF2-40B4-BE49-F238E27FC236}">
                <a16:creationId xmlns:a16="http://schemas.microsoft.com/office/drawing/2014/main" id="{424D0336-2057-4C76-B9C0-01ED00C1BE1C}"/>
              </a:ext>
            </a:extLst>
          </p:cNvPr>
          <p:cNvSpPr>
            <a:spLocks noChangeArrowheads="1"/>
          </p:cNvSpPr>
          <p:nvPr/>
        </p:nvSpPr>
        <p:spPr bwMode="auto">
          <a:xfrm>
            <a:off x="381000" y="2373313"/>
            <a:ext cx="762000" cy="762000"/>
          </a:xfrm>
          <a:prstGeom prst="ellipse">
            <a:avLst/>
          </a:prstGeom>
          <a:noFill/>
          <a:ln w="38100">
            <a:solidFill>
              <a:srgbClr val="CC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pPr>
            <a:endParaRPr lang="en-US" altLang="en-US" sz="3700"/>
          </a:p>
        </p:txBody>
      </p:sp>
      <p:sp>
        <p:nvSpPr>
          <p:cNvPr id="79877" name="Line 5">
            <a:extLst>
              <a:ext uri="{FF2B5EF4-FFF2-40B4-BE49-F238E27FC236}">
                <a16:creationId xmlns:a16="http://schemas.microsoft.com/office/drawing/2014/main" id="{EE1EEC90-5480-49B9-B55B-B7447D21D7BB}"/>
              </a:ext>
            </a:extLst>
          </p:cNvPr>
          <p:cNvSpPr>
            <a:spLocks noChangeShapeType="1"/>
          </p:cNvSpPr>
          <p:nvPr/>
        </p:nvSpPr>
        <p:spPr bwMode="auto">
          <a:xfrm flipV="1">
            <a:off x="762000" y="1752600"/>
            <a:ext cx="0" cy="609600"/>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8" name="Line 6">
            <a:extLst>
              <a:ext uri="{FF2B5EF4-FFF2-40B4-BE49-F238E27FC236}">
                <a16:creationId xmlns:a16="http://schemas.microsoft.com/office/drawing/2014/main" id="{675FDB02-478D-42D2-B90E-596FA17F48AB}"/>
              </a:ext>
            </a:extLst>
          </p:cNvPr>
          <p:cNvSpPr>
            <a:spLocks noChangeShapeType="1"/>
          </p:cNvSpPr>
          <p:nvPr/>
        </p:nvSpPr>
        <p:spPr bwMode="auto">
          <a:xfrm flipV="1">
            <a:off x="1752600" y="1752600"/>
            <a:ext cx="0" cy="609600"/>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9" name="Line 7">
            <a:extLst>
              <a:ext uri="{FF2B5EF4-FFF2-40B4-BE49-F238E27FC236}">
                <a16:creationId xmlns:a16="http://schemas.microsoft.com/office/drawing/2014/main" id="{7C806295-93FE-4E1F-89F4-5291EA60A2F5}"/>
              </a:ext>
            </a:extLst>
          </p:cNvPr>
          <p:cNvSpPr>
            <a:spLocks noChangeShapeType="1"/>
          </p:cNvSpPr>
          <p:nvPr/>
        </p:nvSpPr>
        <p:spPr bwMode="auto">
          <a:xfrm flipH="1" flipV="1">
            <a:off x="762000" y="1752600"/>
            <a:ext cx="990600" cy="0"/>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0" name="Line 8">
            <a:extLst>
              <a:ext uri="{FF2B5EF4-FFF2-40B4-BE49-F238E27FC236}">
                <a16:creationId xmlns:a16="http://schemas.microsoft.com/office/drawing/2014/main" id="{2FD52333-BB4A-461C-9175-B3597CAF9800}"/>
              </a:ext>
            </a:extLst>
          </p:cNvPr>
          <p:cNvSpPr>
            <a:spLocks noChangeShapeType="1"/>
          </p:cNvSpPr>
          <p:nvPr/>
        </p:nvSpPr>
        <p:spPr bwMode="auto">
          <a:xfrm flipH="1" flipV="1">
            <a:off x="762000" y="3733800"/>
            <a:ext cx="990600" cy="0"/>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1" name="Line 9">
            <a:extLst>
              <a:ext uri="{FF2B5EF4-FFF2-40B4-BE49-F238E27FC236}">
                <a16:creationId xmlns:a16="http://schemas.microsoft.com/office/drawing/2014/main" id="{2B3DAC45-EE67-4290-9177-62AC7DD6F02C}"/>
              </a:ext>
            </a:extLst>
          </p:cNvPr>
          <p:cNvSpPr>
            <a:spLocks noChangeShapeType="1"/>
          </p:cNvSpPr>
          <p:nvPr/>
        </p:nvSpPr>
        <p:spPr bwMode="auto">
          <a:xfrm flipV="1">
            <a:off x="762000" y="3124200"/>
            <a:ext cx="0" cy="609600"/>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2" name="Line 10">
            <a:extLst>
              <a:ext uri="{FF2B5EF4-FFF2-40B4-BE49-F238E27FC236}">
                <a16:creationId xmlns:a16="http://schemas.microsoft.com/office/drawing/2014/main" id="{2D12CDE7-8143-4671-B0BF-622CAC827EB4}"/>
              </a:ext>
            </a:extLst>
          </p:cNvPr>
          <p:cNvSpPr>
            <a:spLocks noChangeShapeType="1"/>
          </p:cNvSpPr>
          <p:nvPr/>
        </p:nvSpPr>
        <p:spPr bwMode="auto">
          <a:xfrm flipV="1">
            <a:off x="1752600" y="3276600"/>
            <a:ext cx="0" cy="457200"/>
          </a:xfrm>
          <a:prstGeom prst="line">
            <a:avLst/>
          </a:prstGeom>
          <a:noFill/>
          <a:ln w="57150">
            <a:solidFill>
              <a:srgbClr val="CC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3" name="Text Box 11">
            <a:extLst>
              <a:ext uri="{FF2B5EF4-FFF2-40B4-BE49-F238E27FC236}">
                <a16:creationId xmlns:a16="http://schemas.microsoft.com/office/drawing/2014/main" id="{78BA4ABA-1342-4F47-AE79-D6788A849F73}"/>
              </a:ext>
            </a:extLst>
          </p:cNvPr>
          <p:cNvSpPr txBox="1">
            <a:spLocks noChangeArrowheads="1"/>
          </p:cNvSpPr>
          <p:nvPr/>
        </p:nvSpPr>
        <p:spPr bwMode="auto">
          <a:xfrm>
            <a:off x="552450" y="2427288"/>
            <a:ext cx="419100" cy="655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3700"/>
              <a:t>v</a:t>
            </a:r>
          </a:p>
        </p:txBody>
      </p:sp>
      <p:sp>
        <p:nvSpPr>
          <p:cNvPr id="79884" name="Text Box 12">
            <a:extLst>
              <a:ext uri="{FF2B5EF4-FFF2-40B4-BE49-F238E27FC236}">
                <a16:creationId xmlns:a16="http://schemas.microsoft.com/office/drawing/2014/main" id="{1B675546-9B12-44F0-9AFB-942042AD565E}"/>
              </a:ext>
            </a:extLst>
          </p:cNvPr>
          <p:cNvSpPr txBox="1">
            <a:spLocks noChangeArrowheads="1"/>
          </p:cNvSpPr>
          <p:nvPr/>
        </p:nvSpPr>
        <p:spPr bwMode="auto">
          <a:xfrm>
            <a:off x="533400" y="2209800"/>
            <a:ext cx="458788" cy="655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3700"/>
              <a:t>+</a:t>
            </a:r>
          </a:p>
        </p:txBody>
      </p:sp>
      <p:sp>
        <p:nvSpPr>
          <p:cNvPr id="79885" name="Text Box 13">
            <a:extLst>
              <a:ext uri="{FF2B5EF4-FFF2-40B4-BE49-F238E27FC236}">
                <a16:creationId xmlns:a16="http://schemas.microsoft.com/office/drawing/2014/main" id="{E74D6B94-504B-4BDE-9CC5-7793F8BA213B}"/>
              </a:ext>
            </a:extLst>
          </p:cNvPr>
          <p:cNvSpPr txBox="1">
            <a:spLocks noChangeArrowheads="1"/>
          </p:cNvSpPr>
          <p:nvPr/>
        </p:nvSpPr>
        <p:spPr bwMode="auto">
          <a:xfrm>
            <a:off x="609600" y="2667000"/>
            <a:ext cx="341313" cy="655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3700"/>
              <a:t>-</a:t>
            </a:r>
          </a:p>
        </p:txBody>
      </p:sp>
      <p:graphicFrame>
        <p:nvGraphicFramePr>
          <p:cNvPr id="79886" name="Object 14">
            <a:extLst>
              <a:ext uri="{FF2B5EF4-FFF2-40B4-BE49-F238E27FC236}">
                <a16:creationId xmlns:a16="http://schemas.microsoft.com/office/drawing/2014/main" id="{9496AEFC-AD75-49C3-A10C-19E2DE5983DA}"/>
              </a:ext>
            </a:extLst>
          </p:cNvPr>
          <p:cNvGraphicFramePr>
            <a:graphicFrameLocks noChangeAspect="1"/>
          </p:cNvGraphicFramePr>
          <p:nvPr/>
        </p:nvGraphicFramePr>
        <p:xfrm>
          <a:off x="6096000" y="2438400"/>
          <a:ext cx="2736850" cy="461963"/>
        </p:xfrm>
        <a:graphic>
          <a:graphicData uri="http://schemas.openxmlformats.org/presentationml/2006/ole">
            <mc:AlternateContent xmlns:mc="http://schemas.openxmlformats.org/markup-compatibility/2006">
              <mc:Choice xmlns:v="urn:schemas-microsoft-com:vml" Requires="v">
                <p:oleObj name="Equation" r:id="rId3" imgW="1193760" imgH="203040" progId="Equation.DSMT4">
                  <p:embed/>
                </p:oleObj>
              </mc:Choice>
              <mc:Fallback>
                <p:oleObj name="Equation" r:id="rId3" imgW="1193760" imgH="20304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438400"/>
                        <a:ext cx="273685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7" name="Object 15">
            <a:extLst>
              <a:ext uri="{FF2B5EF4-FFF2-40B4-BE49-F238E27FC236}">
                <a16:creationId xmlns:a16="http://schemas.microsoft.com/office/drawing/2014/main" id="{820BD20D-B6AC-41B7-8B0E-040F3760347E}"/>
              </a:ext>
            </a:extLst>
          </p:cNvPr>
          <p:cNvGraphicFramePr>
            <a:graphicFrameLocks noChangeAspect="1"/>
          </p:cNvGraphicFramePr>
          <p:nvPr/>
        </p:nvGraphicFramePr>
        <p:xfrm>
          <a:off x="5715000" y="3048000"/>
          <a:ext cx="3260725" cy="461963"/>
        </p:xfrm>
        <a:graphic>
          <a:graphicData uri="http://schemas.openxmlformats.org/presentationml/2006/ole">
            <mc:AlternateContent xmlns:mc="http://schemas.openxmlformats.org/markup-compatibility/2006">
              <mc:Choice xmlns:v="urn:schemas-microsoft-com:vml" Requires="v">
                <p:oleObj name="Equation" r:id="rId5" imgW="1422360" imgH="203040" progId="Equation.DSMT4">
                  <p:embed/>
                </p:oleObj>
              </mc:Choice>
              <mc:Fallback>
                <p:oleObj name="Equation" r:id="rId5" imgW="1422360" imgH="20304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3048000"/>
                        <a:ext cx="32607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8" name="Text Box 16">
            <a:extLst>
              <a:ext uri="{FF2B5EF4-FFF2-40B4-BE49-F238E27FC236}">
                <a16:creationId xmlns:a16="http://schemas.microsoft.com/office/drawing/2014/main" id="{D8234E70-815B-4972-9A15-EC1C23DE44A7}"/>
              </a:ext>
            </a:extLst>
          </p:cNvPr>
          <p:cNvSpPr txBox="1">
            <a:spLocks noChangeArrowheads="1"/>
          </p:cNvSpPr>
          <p:nvPr/>
        </p:nvSpPr>
        <p:spPr bwMode="auto">
          <a:xfrm>
            <a:off x="6629400" y="1447800"/>
            <a:ext cx="1576388"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solidFill>
                  <a:srgbClr val="CC66FF"/>
                </a:solidFill>
              </a:rPr>
              <a:t>potential</a:t>
            </a:r>
          </a:p>
        </p:txBody>
      </p:sp>
      <p:sp>
        <p:nvSpPr>
          <p:cNvPr id="79889" name="Line 17">
            <a:extLst>
              <a:ext uri="{FF2B5EF4-FFF2-40B4-BE49-F238E27FC236}">
                <a16:creationId xmlns:a16="http://schemas.microsoft.com/office/drawing/2014/main" id="{ABB2F496-5949-411E-B2A7-EB91A8FAE695}"/>
              </a:ext>
            </a:extLst>
          </p:cNvPr>
          <p:cNvSpPr>
            <a:spLocks noChangeShapeType="1"/>
          </p:cNvSpPr>
          <p:nvPr/>
        </p:nvSpPr>
        <p:spPr bwMode="auto">
          <a:xfrm flipH="1">
            <a:off x="6705600" y="1905000"/>
            <a:ext cx="228600" cy="609600"/>
          </a:xfrm>
          <a:prstGeom prst="line">
            <a:avLst/>
          </a:prstGeom>
          <a:noFill/>
          <a:ln w="5715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0" name="Text Box 18">
            <a:extLst>
              <a:ext uri="{FF2B5EF4-FFF2-40B4-BE49-F238E27FC236}">
                <a16:creationId xmlns:a16="http://schemas.microsoft.com/office/drawing/2014/main" id="{51DC5FB4-DC79-425B-B53C-9C4B3121A8E7}"/>
              </a:ext>
            </a:extLst>
          </p:cNvPr>
          <p:cNvSpPr txBox="1">
            <a:spLocks noChangeArrowheads="1"/>
          </p:cNvSpPr>
          <p:nvPr/>
        </p:nvSpPr>
        <p:spPr bwMode="auto">
          <a:xfrm>
            <a:off x="1889125" y="4495800"/>
            <a:ext cx="4295775"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u="sng"/>
              <a:t>What is the capacitance?</a:t>
            </a:r>
          </a:p>
        </p:txBody>
      </p:sp>
      <p:graphicFrame>
        <p:nvGraphicFramePr>
          <p:cNvPr id="79891" name="Object 19">
            <a:extLst>
              <a:ext uri="{FF2B5EF4-FFF2-40B4-BE49-F238E27FC236}">
                <a16:creationId xmlns:a16="http://schemas.microsoft.com/office/drawing/2014/main" id="{9D84494F-7C28-4A7C-B072-4D13EC2B9BF4}"/>
              </a:ext>
            </a:extLst>
          </p:cNvPr>
          <p:cNvGraphicFramePr>
            <a:graphicFrameLocks noChangeAspect="1"/>
          </p:cNvGraphicFramePr>
          <p:nvPr/>
        </p:nvGraphicFramePr>
        <p:xfrm>
          <a:off x="1912938" y="5045075"/>
          <a:ext cx="4483100" cy="1047750"/>
        </p:xfrm>
        <a:graphic>
          <a:graphicData uri="http://schemas.openxmlformats.org/presentationml/2006/ole">
            <mc:AlternateContent xmlns:mc="http://schemas.openxmlformats.org/markup-compatibility/2006">
              <mc:Choice xmlns:v="urn:schemas-microsoft-com:vml" Requires="v">
                <p:oleObj name="Equation" r:id="rId7" imgW="1955520" imgH="457200" progId="Equation.DSMT4">
                  <p:embed/>
                </p:oleObj>
              </mc:Choice>
              <mc:Fallback>
                <p:oleObj name="Equation" r:id="rId7" imgW="1955520" imgH="4572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2938" y="5045075"/>
                        <a:ext cx="44831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2" name="Text Box 20">
            <a:extLst>
              <a:ext uri="{FF2B5EF4-FFF2-40B4-BE49-F238E27FC236}">
                <a16:creationId xmlns:a16="http://schemas.microsoft.com/office/drawing/2014/main" id="{030E2573-8C04-497C-968C-2467F7DA121E}"/>
              </a:ext>
            </a:extLst>
          </p:cNvPr>
          <p:cNvSpPr txBox="1">
            <a:spLocks noChangeArrowheads="1"/>
          </p:cNvSpPr>
          <p:nvPr/>
        </p:nvSpPr>
        <p:spPr bwMode="auto">
          <a:xfrm>
            <a:off x="3948113" y="5197475"/>
            <a:ext cx="1298575"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1900">
                <a:solidFill>
                  <a:srgbClr val="00FF00"/>
                </a:solidFill>
              </a:rPr>
              <a:t>Dielectric</a:t>
            </a:r>
          </a:p>
          <a:p>
            <a:pPr algn="ctr">
              <a:spcBef>
                <a:spcPct val="0"/>
              </a:spcBef>
              <a:buClrTx/>
            </a:pPr>
            <a:r>
              <a:rPr lang="en-US" altLang="en-US" sz="1900">
                <a:solidFill>
                  <a:srgbClr val="00FF00"/>
                </a:solidFill>
              </a:rPr>
              <a:t>Permitivity</a:t>
            </a:r>
          </a:p>
        </p:txBody>
      </p:sp>
      <p:sp>
        <p:nvSpPr>
          <p:cNvPr id="79893" name="Rectangle 21">
            <a:extLst>
              <a:ext uri="{FF2B5EF4-FFF2-40B4-BE49-F238E27FC236}">
                <a16:creationId xmlns:a16="http://schemas.microsoft.com/office/drawing/2014/main" id="{FD07F71F-0084-4229-AE25-20951DA236E4}"/>
              </a:ext>
            </a:extLst>
          </p:cNvPr>
          <p:cNvSpPr>
            <a:spLocks noChangeArrowheads="1"/>
          </p:cNvSpPr>
          <p:nvPr/>
        </p:nvSpPr>
        <p:spPr bwMode="auto">
          <a:xfrm>
            <a:off x="457200" y="2286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4" name="Text Box 22">
            <a:extLst>
              <a:ext uri="{FF2B5EF4-FFF2-40B4-BE49-F238E27FC236}">
                <a16:creationId xmlns:a16="http://schemas.microsoft.com/office/drawing/2014/main" id="{6AB4E262-0EA1-4D91-B5AD-00C25C8D3226}"/>
              </a:ext>
            </a:extLst>
          </p:cNvPr>
          <p:cNvSpPr txBox="1">
            <a:spLocks noChangeArrowheads="1"/>
          </p:cNvSpPr>
          <p:nvPr/>
        </p:nvSpPr>
        <p:spPr bwMode="auto">
          <a:xfrm>
            <a:off x="609600" y="457200"/>
            <a:ext cx="777240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75000"/>
              </a:lnSpc>
              <a:spcBef>
                <a:spcPct val="50000"/>
              </a:spcBef>
              <a:buClrTx/>
            </a:pPr>
            <a:r>
              <a:rPr lang="en-US" altLang="en-US" sz="2900" b="1"/>
              <a:t>Exterior Problem in Electrostatics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EF6861DA-40F9-4A70-B253-2E63EDBD9E8C}"/>
              </a:ext>
            </a:extLst>
          </p:cNvPr>
          <p:cNvSpPr txBox="1">
            <a:spLocks noChangeArrowheads="1"/>
          </p:cNvSpPr>
          <p:nvPr/>
        </p:nvSpPr>
        <p:spPr bwMode="auto">
          <a:xfrm>
            <a:off x="4495800" y="0"/>
            <a:ext cx="415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b="1">
                <a:solidFill>
                  <a:srgbClr val="003366"/>
                </a:solidFill>
              </a:rPr>
              <a:t>Example: A bracket</a:t>
            </a:r>
          </a:p>
        </p:txBody>
      </p:sp>
      <p:sp>
        <p:nvSpPr>
          <p:cNvPr id="81923" name="Rectangle 3">
            <a:extLst>
              <a:ext uri="{FF2B5EF4-FFF2-40B4-BE49-F238E27FC236}">
                <a16:creationId xmlns:a16="http://schemas.microsoft.com/office/drawing/2014/main" id="{DDD53FA8-3E99-4230-9930-35656CE426CB}"/>
              </a:ext>
            </a:extLst>
          </p:cNvPr>
          <p:cNvSpPr>
            <a:spLocks noChangeArrowheads="1"/>
          </p:cNvSpPr>
          <p:nvPr/>
        </p:nvSpPr>
        <p:spPr bwMode="auto">
          <a:xfrm>
            <a:off x="434975" y="155575"/>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4" name="Text Box 4">
            <a:extLst>
              <a:ext uri="{FF2B5EF4-FFF2-40B4-BE49-F238E27FC236}">
                <a16:creationId xmlns:a16="http://schemas.microsoft.com/office/drawing/2014/main" id="{70A675AD-B96F-4AA3-8F28-9FC742522D7E}"/>
              </a:ext>
            </a:extLst>
          </p:cNvPr>
          <p:cNvSpPr txBox="1">
            <a:spLocks noChangeArrowheads="1"/>
          </p:cNvSpPr>
          <p:nvPr/>
        </p:nvSpPr>
        <p:spPr bwMode="auto">
          <a:xfrm>
            <a:off x="533400" y="215900"/>
            <a:ext cx="419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Example: VLSI circuit analysis</a:t>
            </a:r>
          </a:p>
        </p:txBody>
      </p:sp>
      <p:sp>
        <p:nvSpPr>
          <p:cNvPr id="81925" name="Text Box 5">
            <a:extLst>
              <a:ext uri="{FF2B5EF4-FFF2-40B4-BE49-F238E27FC236}">
                <a16:creationId xmlns:a16="http://schemas.microsoft.com/office/drawing/2014/main" id="{8D1DFCB3-FC7C-41DB-AD42-3BA4F6F4DBE2}"/>
              </a:ext>
            </a:extLst>
          </p:cNvPr>
          <p:cNvSpPr txBox="1">
            <a:spLocks noChangeArrowheads="1"/>
          </p:cNvSpPr>
          <p:nvPr/>
        </p:nvSpPr>
        <p:spPr bwMode="auto">
          <a:xfrm>
            <a:off x="4648200" y="76200"/>
            <a:ext cx="415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b="1">
                <a:solidFill>
                  <a:srgbClr val="003366"/>
                </a:solidFill>
              </a:rPr>
              <a:t>Example: A bracket</a:t>
            </a:r>
          </a:p>
        </p:txBody>
      </p:sp>
      <p:sp>
        <p:nvSpPr>
          <p:cNvPr id="81926" name="Rectangle 6">
            <a:extLst>
              <a:ext uri="{FF2B5EF4-FFF2-40B4-BE49-F238E27FC236}">
                <a16:creationId xmlns:a16="http://schemas.microsoft.com/office/drawing/2014/main" id="{8932C340-F1F7-4DA2-83A2-35E1CECDA9A5}"/>
              </a:ext>
            </a:extLst>
          </p:cNvPr>
          <p:cNvSpPr>
            <a:spLocks noChangeArrowheads="1"/>
          </p:cNvSpPr>
          <p:nvPr/>
        </p:nvSpPr>
        <p:spPr bwMode="auto">
          <a:xfrm>
            <a:off x="4648200" y="76200"/>
            <a:ext cx="4160838"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7" name="Text Box 7">
            <a:extLst>
              <a:ext uri="{FF2B5EF4-FFF2-40B4-BE49-F238E27FC236}">
                <a16:creationId xmlns:a16="http://schemas.microsoft.com/office/drawing/2014/main" id="{A77DB784-24CC-4B84-BF3B-ED4ED859FB36}"/>
              </a:ext>
            </a:extLst>
          </p:cNvPr>
          <p:cNvSpPr txBox="1">
            <a:spLocks noChangeArrowheads="1"/>
          </p:cNvSpPr>
          <p:nvPr/>
        </p:nvSpPr>
        <p:spPr bwMode="auto">
          <a:xfrm>
            <a:off x="4648200" y="76200"/>
            <a:ext cx="415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b="1">
                <a:solidFill>
                  <a:srgbClr val="003366"/>
                </a:solidFill>
              </a:rPr>
              <a:t>Exterior problems</a:t>
            </a:r>
          </a:p>
        </p:txBody>
      </p:sp>
      <p:pic>
        <p:nvPicPr>
          <p:cNvPr id="81928" name="Picture 8">
            <a:extLst>
              <a:ext uri="{FF2B5EF4-FFF2-40B4-BE49-F238E27FC236}">
                <a16:creationId xmlns:a16="http://schemas.microsoft.com/office/drawing/2014/main" id="{0EB45FFA-D40B-4FB2-8E8A-1F78E035A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1066800"/>
            <a:ext cx="9144000" cy="548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8772712-7CA9-4078-B9DF-A1A5C3B528F0}"/>
              </a:ext>
            </a:extLst>
          </p:cNvPr>
          <p:cNvSpPr>
            <a:spLocks noChangeArrowheads="1"/>
          </p:cNvSpPr>
          <p:nvPr/>
        </p:nvSpPr>
        <p:spPr bwMode="auto">
          <a:xfrm>
            <a:off x="434975" y="815975"/>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1" name="Rectangle 3">
            <a:extLst>
              <a:ext uri="{FF2B5EF4-FFF2-40B4-BE49-F238E27FC236}">
                <a16:creationId xmlns:a16="http://schemas.microsoft.com/office/drawing/2014/main" id="{E84BDFA1-BF75-4F2E-AD02-4F1EC21BEB5D}"/>
              </a:ext>
            </a:extLst>
          </p:cNvPr>
          <p:cNvSpPr>
            <a:spLocks noChangeArrowheads="1"/>
          </p:cNvSpPr>
          <p:nvPr/>
        </p:nvSpPr>
        <p:spPr bwMode="auto">
          <a:xfrm>
            <a:off x="434975" y="155575"/>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2" name="Text Box 4">
            <a:extLst>
              <a:ext uri="{FF2B5EF4-FFF2-40B4-BE49-F238E27FC236}">
                <a16:creationId xmlns:a16="http://schemas.microsoft.com/office/drawing/2014/main" id="{9C504F3F-A52C-4F40-B8B5-26ED128E8C43}"/>
              </a:ext>
            </a:extLst>
          </p:cNvPr>
          <p:cNvSpPr txBox="1">
            <a:spLocks noChangeArrowheads="1"/>
          </p:cNvSpPr>
          <p:nvPr/>
        </p:nvSpPr>
        <p:spPr bwMode="auto">
          <a:xfrm>
            <a:off x="533400" y="381000"/>
            <a:ext cx="419100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Exterior Problems </a:t>
            </a:r>
          </a:p>
        </p:txBody>
      </p:sp>
      <p:sp>
        <p:nvSpPr>
          <p:cNvPr id="83973" name="Rectangle 5">
            <a:extLst>
              <a:ext uri="{FF2B5EF4-FFF2-40B4-BE49-F238E27FC236}">
                <a16:creationId xmlns:a16="http://schemas.microsoft.com/office/drawing/2014/main" id="{EE2DF523-6BFE-4CBC-9E75-C87CBF361882}"/>
              </a:ext>
            </a:extLst>
          </p:cNvPr>
          <p:cNvSpPr>
            <a:spLocks noChangeArrowheads="1"/>
          </p:cNvSpPr>
          <p:nvPr/>
        </p:nvSpPr>
        <p:spPr bwMode="auto">
          <a:xfrm>
            <a:off x="4495800" y="0"/>
            <a:ext cx="4160838"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4" name="Text Box 6">
            <a:extLst>
              <a:ext uri="{FF2B5EF4-FFF2-40B4-BE49-F238E27FC236}">
                <a16:creationId xmlns:a16="http://schemas.microsoft.com/office/drawing/2014/main" id="{14D17123-BB21-4F7E-A9ED-CF4961B437D7}"/>
              </a:ext>
            </a:extLst>
          </p:cNvPr>
          <p:cNvSpPr txBox="1">
            <a:spLocks noChangeArrowheads="1"/>
          </p:cNvSpPr>
          <p:nvPr/>
        </p:nvSpPr>
        <p:spPr bwMode="auto">
          <a:xfrm>
            <a:off x="4495800" y="0"/>
            <a:ext cx="41513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t>Why not use Finite-Difference or FEM methods </a:t>
            </a:r>
          </a:p>
        </p:txBody>
      </p:sp>
      <p:sp>
        <p:nvSpPr>
          <p:cNvPr id="83975" name="Text Box 7">
            <a:extLst>
              <a:ext uri="{FF2B5EF4-FFF2-40B4-BE49-F238E27FC236}">
                <a16:creationId xmlns:a16="http://schemas.microsoft.com/office/drawing/2014/main" id="{B96B49F4-1E37-4C66-8DF6-8FD796D1E529}"/>
              </a:ext>
            </a:extLst>
          </p:cNvPr>
          <p:cNvSpPr txBox="1">
            <a:spLocks noChangeArrowheads="1"/>
          </p:cNvSpPr>
          <p:nvPr/>
        </p:nvSpPr>
        <p:spPr bwMode="auto">
          <a:xfrm>
            <a:off x="2057400" y="1066800"/>
            <a:ext cx="4611688" cy="595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3300" u="sng">
                <a:solidFill>
                  <a:srgbClr val="00FF00"/>
                </a:solidFill>
              </a:rPr>
              <a:t>2-D Heat Flow Example</a:t>
            </a:r>
          </a:p>
        </p:txBody>
      </p:sp>
      <p:sp>
        <p:nvSpPr>
          <p:cNvPr id="83976" name="Rectangle 8">
            <a:extLst>
              <a:ext uri="{FF2B5EF4-FFF2-40B4-BE49-F238E27FC236}">
                <a16:creationId xmlns:a16="http://schemas.microsoft.com/office/drawing/2014/main" id="{823BA549-5E3C-4745-B010-410BD90128BF}"/>
              </a:ext>
            </a:extLst>
          </p:cNvPr>
          <p:cNvSpPr>
            <a:spLocks noChangeArrowheads="1"/>
          </p:cNvSpPr>
          <p:nvPr/>
        </p:nvSpPr>
        <p:spPr bwMode="auto">
          <a:xfrm>
            <a:off x="3276600" y="3048000"/>
            <a:ext cx="609600" cy="762000"/>
          </a:xfrm>
          <a:prstGeom prst="rect">
            <a:avLst/>
          </a:prstGeom>
          <a:noFill/>
          <a:ln w="57150">
            <a:solidFill>
              <a:srgbClr val="99FF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7" name="Oval 9">
            <a:extLst>
              <a:ext uri="{FF2B5EF4-FFF2-40B4-BE49-F238E27FC236}">
                <a16:creationId xmlns:a16="http://schemas.microsoft.com/office/drawing/2014/main" id="{4F9DCF69-D543-4A74-B431-B0971B3DE656}"/>
              </a:ext>
            </a:extLst>
          </p:cNvPr>
          <p:cNvSpPr>
            <a:spLocks noChangeArrowheads="1"/>
          </p:cNvSpPr>
          <p:nvPr/>
        </p:nvSpPr>
        <p:spPr bwMode="auto">
          <a:xfrm>
            <a:off x="381000" y="1828800"/>
            <a:ext cx="6248400" cy="3505200"/>
          </a:xfrm>
          <a:prstGeom prst="ellipse">
            <a:avLst/>
          </a:prstGeom>
          <a:noFill/>
          <a:ln w="38100">
            <a:solidFill>
              <a:srgbClr val="CC66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pPr>
            <a:endParaRPr lang="en-US" altLang="en-US" sz="3700">
              <a:solidFill>
                <a:srgbClr val="00FF00"/>
              </a:solidFill>
            </a:endParaRPr>
          </a:p>
        </p:txBody>
      </p:sp>
      <p:sp>
        <p:nvSpPr>
          <p:cNvPr id="83978" name="Line 10">
            <a:extLst>
              <a:ext uri="{FF2B5EF4-FFF2-40B4-BE49-F238E27FC236}">
                <a16:creationId xmlns:a16="http://schemas.microsoft.com/office/drawing/2014/main" id="{5B6E9D55-8CBA-46BA-A4D6-97F16D65EEDD}"/>
              </a:ext>
            </a:extLst>
          </p:cNvPr>
          <p:cNvSpPr>
            <a:spLocks noChangeShapeType="1"/>
          </p:cNvSpPr>
          <p:nvPr/>
        </p:nvSpPr>
        <p:spPr bwMode="auto">
          <a:xfrm>
            <a:off x="2590800" y="1905000"/>
            <a:ext cx="0" cy="3352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9" name="Line 11">
            <a:extLst>
              <a:ext uri="{FF2B5EF4-FFF2-40B4-BE49-F238E27FC236}">
                <a16:creationId xmlns:a16="http://schemas.microsoft.com/office/drawing/2014/main" id="{E0CB3C79-60A1-4260-B114-2E50DB2CB7DE}"/>
              </a:ext>
            </a:extLst>
          </p:cNvPr>
          <p:cNvSpPr>
            <a:spLocks noChangeShapeType="1"/>
          </p:cNvSpPr>
          <p:nvPr/>
        </p:nvSpPr>
        <p:spPr bwMode="auto">
          <a:xfrm>
            <a:off x="2209800" y="1981200"/>
            <a:ext cx="0" cy="32004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0" name="Line 12">
            <a:extLst>
              <a:ext uri="{FF2B5EF4-FFF2-40B4-BE49-F238E27FC236}">
                <a16:creationId xmlns:a16="http://schemas.microsoft.com/office/drawing/2014/main" id="{59787AB8-424F-48A2-95D8-820C1066FF92}"/>
              </a:ext>
            </a:extLst>
          </p:cNvPr>
          <p:cNvSpPr>
            <a:spLocks noChangeShapeType="1"/>
          </p:cNvSpPr>
          <p:nvPr/>
        </p:nvSpPr>
        <p:spPr bwMode="auto">
          <a:xfrm>
            <a:off x="1828800" y="2133600"/>
            <a:ext cx="0" cy="28956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1" name="Line 13">
            <a:extLst>
              <a:ext uri="{FF2B5EF4-FFF2-40B4-BE49-F238E27FC236}">
                <a16:creationId xmlns:a16="http://schemas.microsoft.com/office/drawing/2014/main" id="{3742327A-0E19-4958-97C6-BAF02AC48CF4}"/>
              </a:ext>
            </a:extLst>
          </p:cNvPr>
          <p:cNvSpPr>
            <a:spLocks noChangeShapeType="1"/>
          </p:cNvSpPr>
          <p:nvPr/>
        </p:nvSpPr>
        <p:spPr bwMode="auto">
          <a:xfrm>
            <a:off x="1447800" y="2286000"/>
            <a:ext cx="0" cy="2590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2" name="Line 14">
            <a:extLst>
              <a:ext uri="{FF2B5EF4-FFF2-40B4-BE49-F238E27FC236}">
                <a16:creationId xmlns:a16="http://schemas.microsoft.com/office/drawing/2014/main" id="{3C357049-9B0F-423E-A408-293A587B5E4F}"/>
              </a:ext>
            </a:extLst>
          </p:cNvPr>
          <p:cNvSpPr>
            <a:spLocks noChangeShapeType="1"/>
          </p:cNvSpPr>
          <p:nvPr/>
        </p:nvSpPr>
        <p:spPr bwMode="auto">
          <a:xfrm>
            <a:off x="1143000" y="2438400"/>
            <a:ext cx="0" cy="22860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3" name="Line 15">
            <a:extLst>
              <a:ext uri="{FF2B5EF4-FFF2-40B4-BE49-F238E27FC236}">
                <a16:creationId xmlns:a16="http://schemas.microsoft.com/office/drawing/2014/main" id="{8C5BA985-5101-417A-9CAB-E95DCC050E15}"/>
              </a:ext>
            </a:extLst>
          </p:cNvPr>
          <p:cNvSpPr>
            <a:spLocks noChangeShapeType="1"/>
          </p:cNvSpPr>
          <p:nvPr/>
        </p:nvSpPr>
        <p:spPr bwMode="auto">
          <a:xfrm>
            <a:off x="838200" y="2667000"/>
            <a:ext cx="0" cy="1828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4" name="Line 16">
            <a:extLst>
              <a:ext uri="{FF2B5EF4-FFF2-40B4-BE49-F238E27FC236}">
                <a16:creationId xmlns:a16="http://schemas.microsoft.com/office/drawing/2014/main" id="{DCF418C7-1C4E-4A0E-8DBD-AFA885777419}"/>
              </a:ext>
            </a:extLst>
          </p:cNvPr>
          <p:cNvSpPr>
            <a:spLocks noChangeShapeType="1"/>
          </p:cNvSpPr>
          <p:nvPr/>
        </p:nvSpPr>
        <p:spPr bwMode="auto">
          <a:xfrm>
            <a:off x="4343400" y="1905000"/>
            <a:ext cx="0" cy="3352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5" name="Line 17">
            <a:extLst>
              <a:ext uri="{FF2B5EF4-FFF2-40B4-BE49-F238E27FC236}">
                <a16:creationId xmlns:a16="http://schemas.microsoft.com/office/drawing/2014/main" id="{B0542745-FA4E-4D7E-8EB6-89619A55DED6}"/>
              </a:ext>
            </a:extLst>
          </p:cNvPr>
          <p:cNvSpPr>
            <a:spLocks noChangeShapeType="1"/>
          </p:cNvSpPr>
          <p:nvPr/>
        </p:nvSpPr>
        <p:spPr bwMode="auto">
          <a:xfrm>
            <a:off x="4724400" y="1981200"/>
            <a:ext cx="0" cy="32004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6" name="Line 18">
            <a:extLst>
              <a:ext uri="{FF2B5EF4-FFF2-40B4-BE49-F238E27FC236}">
                <a16:creationId xmlns:a16="http://schemas.microsoft.com/office/drawing/2014/main" id="{3827AABB-4F24-41E0-855F-0FF8BCBC1872}"/>
              </a:ext>
            </a:extLst>
          </p:cNvPr>
          <p:cNvSpPr>
            <a:spLocks noChangeShapeType="1"/>
          </p:cNvSpPr>
          <p:nvPr/>
        </p:nvSpPr>
        <p:spPr bwMode="auto">
          <a:xfrm>
            <a:off x="5181600" y="2133600"/>
            <a:ext cx="0" cy="28956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7" name="Line 19">
            <a:extLst>
              <a:ext uri="{FF2B5EF4-FFF2-40B4-BE49-F238E27FC236}">
                <a16:creationId xmlns:a16="http://schemas.microsoft.com/office/drawing/2014/main" id="{A9162E8E-B201-41B6-A8A8-85248E965A9F}"/>
              </a:ext>
            </a:extLst>
          </p:cNvPr>
          <p:cNvSpPr>
            <a:spLocks noChangeShapeType="1"/>
          </p:cNvSpPr>
          <p:nvPr/>
        </p:nvSpPr>
        <p:spPr bwMode="auto">
          <a:xfrm>
            <a:off x="5562600" y="2286000"/>
            <a:ext cx="0" cy="2590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8" name="Line 20">
            <a:extLst>
              <a:ext uri="{FF2B5EF4-FFF2-40B4-BE49-F238E27FC236}">
                <a16:creationId xmlns:a16="http://schemas.microsoft.com/office/drawing/2014/main" id="{7156C58A-9D06-47D2-9E5D-B1043E1C62CB}"/>
              </a:ext>
            </a:extLst>
          </p:cNvPr>
          <p:cNvSpPr>
            <a:spLocks noChangeShapeType="1"/>
          </p:cNvSpPr>
          <p:nvPr/>
        </p:nvSpPr>
        <p:spPr bwMode="auto">
          <a:xfrm>
            <a:off x="5867400" y="2438400"/>
            <a:ext cx="0" cy="22860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9" name="Line 21">
            <a:extLst>
              <a:ext uri="{FF2B5EF4-FFF2-40B4-BE49-F238E27FC236}">
                <a16:creationId xmlns:a16="http://schemas.microsoft.com/office/drawing/2014/main" id="{34846738-8645-46C7-8808-01729E1804E8}"/>
              </a:ext>
            </a:extLst>
          </p:cNvPr>
          <p:cNvSpPr>
            <a:spLocks noChangeShapeType="1"/>
          </p:cNvSpPr>
          <p:nvPr/>
        </p:nvSpPr>
        <p:spPr bwMode="auto">
          <a:xfrm>
            <a:off x="6172200" y="2667000"/>
            <a:ext cx="0" cy="1828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0" name="Line 22">
            <a:extLst>
              <a:ext uri="{FF2B5EF4-FFF2-40B4-BE49-F238E27FC236}">
                <a16:creationId xmlns:a16="http://schemas.microsoft.com/office/drawing/2014/main" id="{B720E499-B857-4513-9ABB-5764F47C1646}"/>
              </a:ext>
            </a:extLst>
          </p:cNvPr>
          <p:cNvSpPr>
            <a:spLocks noChangeShapeType="1"/>
          </p:cNvSpPr>
          <p:nvPr/>
        </p:nvSpPr>
        <p:spPr bwMode="auto">
          <a:xfrm>
            <a:off x="2971800" y="1828800"/>
            <a:ext cx="0" cy="3505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1" name="Line 23">
            <a:extLst>
              <a:ext uri="{FF2B5EF4-FFF2-40B4-BE49-F238E27FC236}">
                <a16:creationId xmlns:a16="http://schemas.microsoft.com/office/drawing/2014/main" id="{F27F5528-B9FC-4A82-948B-B2EB761150AA}"/>
              </a:ext>
            </a:extLst>
          </p:cNvPr>
          <p:cNvSpPr>
            <a:spLocks noChangeShapeType="1"/>
          </p:cNvSpPr>
          <p:nvPr/>
        </p:nvSpPr>
        <p:spPr bwMode="auto">
          <a:xfrm>
            <a:off x="3352800" y="3886200"/>
            <a:ext cx="0" cy="1447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2" name="Line 24">
            <a:extLst>
              <a:ext uri="{FF2B5EF4-FFF2-40B4-BE49-F238E27FC236}">
                <a16:creationId xmlns:a16="http://schemas.microsoft.com/office/drawing/2014/main" id="{B860802A-7431-41EE-83E1-DB064DEBB60F}"/>
              </a:ext>
            </a:extLst>
          </p:cNvPr>
          <p:cNvSpPr>
            <a:spLocks noChangeShapeType="1"/>
          </p:cNvSpPr>
          <p:nvPr/>
        </p:nvSpPr>
        <p:spPr bwMode="auto">
          <a:xfrm>
            <a:off x="3733800" y="3886200"/>
            <a:ext cx="0" cy="1447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3" name="Line 25">
            <a:extLst>
              <a:ext uri="{FF2B5EF4-FFF2-40B4-BE49-F238E27FC236}">
                <a16:creationId xmlns:a16="http://schemas.microsoft.com/office/drawing/2014/main" id="{21330361-C41D-4EB6-94FC-2AFDF5B226F3}"/>
              </a:ext>
            </a:extLst>
          </p:cNvPr>
          <p:cNvSpPr>
            <a:spLocks noChangeShapeType="1"/>
          </p:cNvSpPr>
          <p:nvPr/>
        </p:nvSpPr>
        <p:spPr bwMode="auto">
          <a:xfrm>
            <a:off x="4114800" y="1905000"/>
            <a:ext cx="0" cy="3352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4" name="Line 26">
            <a:extLst>
              <a:ext uri="{FF2B5EF4-FFF2-40B4-BE49-F238E27FC236}">
                <a16:creationId xmlns:a16="http://schemas.microsoft.com/office/drawing/2014/main" id="{7870D2AF-9FEE-4933-AFA7-B8DAF2D24F41}"/>
              </a:ext>
            </a:extLst>
          </p:cNvPr>
          <p:cNvSpPr>
            <a:spLocks noChangeShapeType="1"/>
          </p:cNvSpPr>
          <p:nvPr/>
        </p:nvSpPr>
        <p:spPr bwMode="auto">
          <a:xfrm>
            <a:off x="3733800" y="1828800"/>
            <a:ext cx="0" cy="1219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5" name="Line 27">
            <a:extLst>
              <a:ext uri="{FF2B5EF4-FFF2-40B4-BE49-F238E27FC236}">
                <a16:creationId xmlns:a16="http://schemas.microsoft.com/office/drawing/2014/main" id="{41898A22-2450-4C56-B550-A6AD28F0D9A4}"/>
              </a:ext>
            </a:extLst>
          </p:cNvPr>
          <p:cNvSpPr>
            <a:spLocks noChangeShapeType="1"/>
          </p:cNvSpPr>
          <p:nvPr/>
        </p:nvSpPr>
        <p:spPr bwMode="auto">
          <a:xfrm>
            <a:off x="3352800" y="1828800"/>
            <a:ext cx="0" cy="12192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6" name="Line 28">
            <a:extLst>
              <a:ext uri="{FF2B5EF4-FFF2-40B4-BE49-F238E27FC236}">
                <a16:creationId xmlns:a16="http://schemas.microsoft.com/office/drawing/2014/main" id="{0C878F04-1505-4630-AC6F-1286EDD5F9D1}"/>
              </a:ext>
            </a:extLst>
          </p:cNvPr>
          <p:cNvSpPr>
            <a:spLocks noChangeShapeType="1"/>
          </p:cNvSpPr>
          <p:nvPr/>
        </p:nvSpPr>
        <p:spPr bwMode="auto">
          <a:xfrm>
            <a:off x="457200" y="4038600"/>
            <a:ext cx="6096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7" name="Line 29">
            <a:extLst>
              <a:ext uri="{FF2B5EF4-FFF2-40B4-BE49-F238E27FC236}">
                <a16:creationId xmlns:a16="http://schemas.microsoft.com/office/drawing/2014/main" id="{D3FB26F7-4F70-460C-AEB8-3A014FDCCD6B}"/>
              </a:ext>
            </a:extLst>
          </p:cNvPr>
          <p:cNvSpPr>
            <a:spLocks noChangeShapeType="1"/>
          </p:cNvSpPr>
          <p:nvPr/>
        </p:nvSpPr>
        <p:spPr bwMode="auto">
          <a:xfrm>
            <a:off x="762000" y="4419600"/>
            <a:ext cx="54864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8" name="Line 30">
            <a:extLst>
              <a:ext uri="{FF2B5EF4-FFF2-40B4-BE49-F238E27FC236}">
                <a16:creationId xmlns:a16="http://schemas.microsoft.com/office/drawing/2014/main" id="{560CC922-9AC9-4E92-9330-A7827F1103D9}"/>
              </a:ext>
            </a:extLst>
          </p:cNvPr>
          <p:cNvSpPr>
            <a:spLocks noChangeShapeType="1"/>
          </p:cNvSpPr>
          <p:nvPr/>
        </p:nvSpPr>
        <p:spPr bwMode="auto">
          <a:xfrm>
            <a:off x="1447800" y="4876800"/>
            <a:ext cx="4191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9" name="Line 31">
            <a:extLst>
              <a:ext uri="{FF2B5EF4-FFF2-40B4-BE49-F238E27FC236}">
                <a16:creationId xmlns:a16="http://schemas.microsoft.com/office/drawing/2014/main" id="{75033E98-4D5E-4511-A92F-BB9E18E5CE0B}"/>
              </a:ext>
            </a:extLst>
          </p:cNvPr>
          <p:cNvSpPr>
            <a:spLocks noChangeShapeType="1"/>
          </p:cNvSpPr>
          <p:nvPr/>
        </p:nvSpPr>
        <p:spPr bwMode="auto">
          <a:xfrm>
            <a:off x="1447800" y="2286000"/>
            <a:ext cx="411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0" name="Line 32">
            <a:extLst>
              <a:ext uri="{FF2B5EF4-FFF2-40B4-BE49-F238E27FC236}">
                <a16:creationId xmlns:a16="http://schemas.microsoft.com/office/drawing/2014/main" id="{777B31B8-C725-4B6F-94F6-ADE25A8EB588}"/>
              </a:ext>
            </a:extLst>
          </p:cNvPr>
          <p:cNvSpPr>
            <a:spLocks noChangeShapeType="1"/>
          </p:cNvSpPr>
          <p:nvPr/>
        </p:nvSpPr>
        <p:spPr bwMode="auto">
          <a:xfrm>
            <a:off x="838200" y="2667000"/>
            <a:ext cx="5334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1" name="Line 33">
            <a:extLst>
              <a:ext uri="{FF2B5EF4-FFF2-40B4-BE49-F238E27FC236}">
                <a16:creationId xmlns:a16="http://schemas.microsoft.com/office/drawing/2014/main" id="{872B3B05-F88A-4554-B536-BC03FC415E95}"/>
              </a:ext>
            </a:extLst>
          </p:cNvPr>
          <p:cNvSpPr>
            <a:spLocks noChangeShapeType="1"/>
          </p:cNvSpPr>
          <p:nvPr/>
        </p:nvSpPr>
        <p:spPr bwMode="auto">
          <a:xfrm>
            <a:off x="457200" y="3124200"/>
            <a:ext cx="28194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2" name="Line 34">
            <a:extLst>
              <a:ext uri="{FF2B5EF4-FFF2-40B4-BE49-F238E27FC236}">
                <a16:creationId xmlns:a16="http://schemas.microsoft.com/office/drawing/2014/main" id="{F0B5CF72-F9ED-4FA1-A73C-91CE1FA5E324}"/>
              </a:ext>
            </a:extLst>
          </p:cNvPr>
          <p:cNvSpPr>
            <a:spLocks noChangeShapeType="1"/>
          </p:cNvSpPr>
          <p:nvPr/>
        </p:nvSpPr>
        <p:spPr bwMode="auto">
          <a:xfrm>
            <a:off x="3886200" y="3581400"/>
            <a:ext cx="27432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3" name="Line 35">
            <a:extLst>
              <a:ext uri="{FF2B5EF4-FFF2-40B4-BE49-F238E27FC236}">
                <a16:creationId xmlns:a16="http://schemas.microsoft.com/office/drawing/2014/main" id="{8BD06B32-25E5-44C4-89CC-C888CE2B6639}"/>
              </a:ext>
            </a:extLst>
          </p:cNvPr>
          <p:cNvSpPr>
            <a:spLocks noChangeShapeType="1"/>
          </p:cNvSpPr>
          <p:nvPr/>
        </p:nvSpPr>
        <p:spPr bwMode="auto">
          <a:xfrm>
            <a:off x="3886200" y="3124200"/>
            <a:ext cx="259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4" name="Line 36">
            <a:extLst>
              <a:ext uri="{FF2B5EF4-FFF2-40B4-BE49-F238E27FC236}">
                <a16:creationId xmlns:a16="http://schemas.microsoft.com/office/drawing/2014/main" id="{51D1E7ED-2CE6-46A6-8104-CEBF679EDE3F}"/>
              </a:ext>
            </a:extLst>
          </p:cNvPr>
          <p:cNvSpPr>
            <a:spLocks noChangeShapeType="1"/>
          </p:cNvSpPr>
          <p:nvPr/>
        </p:nvSpPr>
        <p:spPr bwMode="auto">
          <a:xfrm>
            <a:off x="381000" y="3581400"/>
            <a:ext cx="28956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4005" name="Object 37">
            <a:extLst>
              <a:ext uri="{FF2B5EF4-FFF2-40B4-BE49-F238E27FC236}">
                <a16:creationId xmlns:a16="http://schemas.microsoft.com/office/drawing/2014/main" id="{5134519F-4199-43AE-85ED-D921F7E1B930}"/>
              </a:ext>
            </a:extLst>
          </p:cNvPr>
          <p:cNvGraphicFramePr>
            <a:graphicFrameLocks noChangeAspect="1"/>
          </p:cNvGraphicFramePr>
          <p:nvPr/>
        </p:nvGraphicFramePr>
        <p:xfrm>
          <a:off x="6934200" y="2743200"/>
          <a:ext cx="1662113" cy="436563"/>
        </p:xfrm>
        <a:graphic>
          <a:graphicData uri="http://schemas.openxmlformats.org/presentationml/2006/ole">
            <mc:AlternateContent xmlns:mc="http://schemas.openxmlformats.org/markup-compatibility/2006">
              <mc:Choice xmlns:v="urn:schemas-microsoft-com:vml" Requires="v">
                <p:oleObj name="Equation" r:id="rId3" imgW="672840" imgH="177480" progId="Equation.DSMT4">
                  <p:embed/>
                </p:oleObj>
              </mc:Choice>
              <mc:Fallback>
                <p:oleObj name="Equation" r:id="rId3" imgW="672840" imgH="177480" progId="Equation.DSMT4">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743200"/>
                        <a:ext cx="1662113"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06" name="Text Box 38">
            <a:extLst>
              <a:ext uri="{FF2B5EF4-FFF2-40B4-BE49-F238E27FC236}">
                <a16:creationId xmlns:a16="http://schemas.microsoft.com/office/drawing/2014/main" id="{C74279AF-489E-424E-95B4-DA052D483D9B}"/>
              </a:ext>
            </a:extLst>
          </p:cNvPr>
          <p:cNvSpPr txBox="1">
            <a:spLocks noChangeArrowheads="1"/>
          </p:cNvSpPr>
          <p:nvPr/>
        </p:nvSpPr>
        <p:spPr bwMode="auto">
          <a:xfrm>
            <a:off x="6705600" y="3200400"/>
            <a:ext cx="2303463" cy="1416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900">
                <a:solidFill>
                  <a:srgbClr val="FFFFCC"/>
                </a:solidFill>
              </a:rPr>
              <a:t>But, must truncate the mesh</a:t>
            </a:r>
          </a:p>
        </p:txBody>
      </p:sp>
      <p:graphicFrame>
        <p:nvGraphicFramePr>
          <p:cNvPr id="84007" name="Object 39">
            <a:extLst>
              <a:ext uri="{FF2B5EF4-FFF2-40B4-BE49-F238E27FC236}">
                <a16:creationId xmlns:a16="http://schemas.microsoft.com/office/drawing/2014/main" id="{06A94B69-CA0A-4A0E-9507-A61DF1C6FFA2}"/>
              </a:ext>
            </a:extLst>
          </p:cNvPr>
          <p:cNvGraphicFramePr>
            <a:graphicFrameLocks noChangeAspect="1"/>
          </p:cNvGraphicFramePr>
          <p:nvPr/>
        </p:nvGraphicFramePr>
        <p:xfrm>
          <a:off x="533400" y="5334000"/>
          <a:ext cx="7696200" cy="806450"/>
        </p:xfrm>
        <a:graphic>
          <a:graphicData uri="http://schemas.openxmlformats.org/presentationml/2006/ole">
            <mc:AlternateContent xmlns:mc="http://schemas.openxmlformats.org/markup-compatibility/2006">
              <mc:Choice xmlns:v="urn:schemas-microsoft-com:vml" Requires="v">
                <p:oleObj name="Equation" r:id="rId5" imgW="3746160" imgH="393480" progId="Equation.DSMT4">
                  <p:embed/>
                </p:oleObj>
              </mc:Choice>
              <mc:Fallback>
                <p:oleObj name="Equation" r:id="rId5" imgW="3746160" imgH="393480" progId="Equation.DSMT4">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334000"/>
                        <a:ext cx="76962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08" name="Object 40">
            <a:extLst>
              <a:ext uri="{FF2B5EF4-FFF2-40B4-BE49-F238E27FC236}">
                <a16:creationId xmlns:a16="http://schemas.microsoft.com/office/drawing/2014/main" id="{906121B7-D803-4722-B1FF-CA207471C372}"/>
              </a:ext>
            </a:extLst>
          </p:cNvPr>
          <p:cNvGraphicFramePr>
            <a:graphicFrameLocks noChangeAspect="1"/>
          </p:cNvGraphicFramePr>
          <p:nvPr/>
        </p:nvGraphicFramePr>
        <p:xfrm>
          <a:off x="533400" y="6096000"/>
          <a:ext cx="7097713" cy="414338"/>
        </p:xfrm>
        <a:graphic>
          <a:graphicData uri="http://schemas.openxmlformats.org/presentationml/2006/ole">
            <mc:AlternateContent xmlns:mc="http://schemas.openxmlformats.org/markup-compatibility/2006">
              <mc:Choice xmlns:v="urn:schemas-microsoft-com:vml" Requires="v">
                <p:oleObj name="Equation" r:id="rId7" imgW="3454200" imgH="203040" progId="Equation.DSMT4">
                  <p:embed/>
                </p:oleObj>
              </mc:Choice>
              <mc:Fallback>
                <p:oleObj name="Equation" r:id="rId7" imgW="3454200" imgH="203040" progId="Equation.DSMT4">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6096000"/>
                        <a:ext cx="709771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09" name="Text Box 41">
            <a:extLst>
              <a:ext uri="{FF2B5EF4-FFF2-40B4-BE49-F238E27FC236}">
                <a16:creationId xmlns:a16="http://schemas.microsoft.com/office/drawing/2014/main" id="{E7200A83-34A2-4029-8EF6-5A255A3347FB}"/>
              </a:ext>
            </a:extLst>
          </p:cNvPr>
          <p:cNvSpPr txBox="1">
            <a:spLocks noChangeArrowheads="1"/>
          </p:cNvSpPr>
          <p:nvPr/>
        </p:nvSpPr>
        <p:spPr bwMode="auto">
          <a:xfrm>
            <a:off x="381000" y="1447800"/>
            <a:ext cx="1452563"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solidFill>
                  <a:srgbClr val="FFFFCC"/>
                </a:solidFill>
              </a:rPr>
              <a:t>Surface</a:t>
            </a:r>
          </a:p>
        </p:txBody>
      </p:sp>
      <p:cxnSp>
        <p:nvCxnSpPr>
          <p:cNvPr id="84010" name="AutoShape 42">
            <a:extLst>
              <a:ext uri="{FF2B5EF4-FFF2-40B4-BE49-F238E27FC236}">
                <a16:creationId xmlns:a16="http://schemas.microsoft.com/office/drawing/2014/main" id="{0A9EFEE7-8224-494F-A93A-F989490D2711}"/>
              </a:ext>
            </a:extLst>
          </p:cNvPr>
          <p:cNvCxnSpPr>
            <a:cxnSpLocks noChangeShapeType="1"/>
            <a:endCxn id="84001" idx="1"/>
          </p:cNvCxnSpPr>
          <p:nvPr/>
        </p:nvCxnSpPr>
        <p:spPr bwMode="auto">
          <a:xfrm>
            <a:off x="1752600" y="1752600"/>
            <a:ext cx="1524000" cy="1390650"/>
          </a:xfrm>
          <a:prstGeom prst="straightConnector1">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D813505C-E6CD-4F4A-BAD0-900B4CFEC09A}"/>
              </a:ext>
            </a:extLst>
          </p:cNvPr>
          <p:cNvSpPr>
            <a:spLocks noChangeArrowheads="1"/>
          </p:cNvSpPr>
          <p:nvPr/>
        </p:nvSpPr>
        <p:spPr bwMode="auto">
          <a:xfrm>
            <a:off x="533400" y="304800"/>
            <a:ext cx="8016875" cy="609600"/>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9" name="Text Box 3">
            <a:extLst>
              <a:ext uri="{FF2B5EF4-FFF2-40B4-BE49-F238E27FC236}">
                <a16:creationId xmlns:a16="http://schemas.microsoft.com/office/drawing/2014/main" id="{2DDB2F8C-91C7-49EB-B98A-AA63AF587F22}"/>
              </a:ext>
            </a:extLst>
          </p:cNvPr>
          <p:cNvSpPr txBox="1">
            <a:spLocks noChangeArrowheads="1"/>
          </p:cNvSpPr>
          <p:nvPr/>
        </p:nvSpPr>
        <p:spPr bwMode="auto">
          <a:xfrm>
            <a:off x="1066800" y="381000"/>
            <a:ext cx="740251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75000"/>
              </a:lnSpc>
              <a:spcBef>
                <a:spcPct val="50000"/>
              </a:spcBef>
              <a:buClrTx/>
            </a:pPr>
            <a:r>
              <a:rPr lang="en-US" altLang="en-US" sz="2900" b="1"/>
              <a:t>Exterior problem: Laplace equation</a:t>
            </a:r>
          </a:p>
        </p:txBody>
      </p:sp>
      <p:sp>
        <p:nvSpPr>
          <p:cNvPr id="86020" name="Text Box 4">
            <a:extLst>
              <a:ext uri="{FF2B5EF4-FFF2-40B4-BE49-F238E27FC236}">
                <a16:creationId xmlns:a16="http://schemas.microsoft.com/office/drawing/2014/main" id="{C3847188-4EF1-465C-9832-D938E3568C6C}"/>
              </a:ext>
            </a:extLst>
          </p:cNvPr>
          <p:cNvSpPr txBox="1">
            <a:spLocks noChangeArrowheads="1"/>
          </p:cNvSpPr>
          <p:nvPr/>
        </p:nvSpPr>
        <p:spPr bwMode="auto">
          <a:xfrm>
            <a:off x="2209800" y="1219200"/>
            <a:ext cx="5334000" cy="595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3300">
                <a:solidFill>
                  <a:srgbClr val="CC66FF"/>
                </a:solidFill>
              </a:rPr>
              <a:t>“Electrostatics problem”</a:t>
            </a:r>
          </a:p>
        </p:txBody>
      </p:sp>
      <p:sp>
        <p:nvSpPr>
          <p:cNvPr id="86022" name="Rectangle 6">
            <a:extLst>
              <a:ext uri="{FF2B5EF4-FFF2-40B4-BE49-F238E27FC236}">
                <a16:creationId xmlns:a16="http://schemas.microsoft.com/office/drawing/2014/main" id="{5C3ADA89-473A-4B4B-83DE-E7077559CBD1}"/>
              </a:ext>
            </a:extLst>
          </p:cNvPr>
          <p:cNvSpPr>
            <a:spLocks noChangeArrowheads="1"/>
          </p:cNvSpPr>
          <p:nvPr/>
        </p:nvSpPr>
        <p:spPr bwMode="auto">
          <a:xfrm>
            <a:off x="1905000" y="1828800"/>
            <a:ext cx="5334000" cy="3276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pPr>
            <a:endParaRPr lang="en-US" altLang="en-US" sz="3700">
              <a:solidFill>
                <a:schemeClr val="hlink"/>
              </a:solidFill>
            </a:endParaRPr>
          </a:p>
        </p:txBody>
      </p:sp>
      <p:sp>
        <p:nvSpPr>
          <p:cNvPr id="86023" name="Rectangle 7">
            <a:extLst>
              <a:ext uri="{FF2B5EF4-FFF2-40B4-BE49-F238E27FC236}">
                <a16:creationId xmlns:a16="http://schemas.microsoft.com/office/drawing/2014/main" id="{747516DE-D4BD-4927-9DF4-DB62C4436185}"/>
              </a:ext>
            </a:extLst>
          </p:cNvPr>
          <p:cNvSpPr>
            <a:spLocks noChangeArrowheads="1"/>
          </p:cNvSpPr>
          <p:nvPr/>
        </p:nvSpPr>
        <p:spPr bwMode="auto">
          <a:xfrm>
            <a:off x="4038600" y="2895600"/>
            <a:ext cx="1447800" cy="1371600"/>
          </a:xfrm>
          <a:prstGeom prst="rect">
            <a:avLst/>
          </a:prstGeom>
          <a:solidFill>
            <a:srgbClr val="CC3300"/>
          </a:solidFill>
          <a:ln w="57150">
            <a:miter lim="800000"/>
            <a:headEnd/>
            <a:tailEnd/>
          </a:ln>
          <a:effectLst/>
          <a:scene3d>
            <a:camera prst="legacyObliqueTopRight"/>
            <a:lightRig rig="legacyFlat2" dir="t"/>
          </a:scene3d>
          <a:sp3d extrusionH="1801800" prstMaterial="legacyMatte">
            <a:bevelT w="13500" h="13500" prst="angle"/>
            <a:bevelB w="13500" h="13500" prst="angle"/>
            <a:extrusionClr>
              <a:srgbClr val="CC3300"/>
            </a:extrusionClr>
            <a:contourClr>
              <a:srgbClr val="CC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pPr>
            <a:endParaRPr lang="en-US" altLang="en-US" sz="3700">
              <a:solidFill>
                <a:schemeClr val="tx1"/>
              </a:solidFill>
            </a:endParaRPr>
          </a:p>
        </p:txBody>
      </p:sp>
      <p:sp>
        <p:nvSpPr>
          <p:cNvPr id="86024" name="Text Box 8">
            <a:extLst>
              <a:ext uri="{FF2B5EF4-FFF2-40B4-BE49-F238E27FC236}">
                <a16:creationId xmlns:a16="http://schemas.microsoft.com/office/drawing/2014/main" id="{CD48CCA3-F331-4148-AF98-B472AEC2141E}"/>
              </a:ext>
            </a:extLst>
          </p:cNvPr>
          <p:cNvSpPr txBox="1">
            <a:spLocks noChangeArrowheads="1"/>
          </p:cNvSpPr>
          <p:nvPr/>
        </p:nvSpPr>
        <p:spPr bwMode="auto">
          <a:xfrm>
            <a:off x="2286000" y="3048000"/>
            <a:ext cx="13716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solidFill>
                  <a:schemeClr val="tx1"/>
                </a:solidFill>
              </a:rPr>
              <a:t>outside</a:t>
            </a:r>
          </a:p>
        </p:txBody>
      </p:sp>
      <p:sp>
        <p:nvSpPr>
          <p:cNvPr id="86025" name="Text Box 9">
            <a:extLst>
              <a:ext uri="{FF2B5EF4-FFF2-40B4-BE49-F238E27FC236}">
                <a16:creationId xmlns:a16="http://schemas.microsoft.com/office/drawing/2014/main" id="{F1E42F99-0B42-44EA-96EB-A42F47FF7E18}"/>
              </a:ext>
            </a:extLst>
          </p:cNvPr>
          <p:cNvSpPr txBox="1">
            <a:spLocks noChangeArrowheads="1"/>
          </p:cNvSpPr>
          <p:nvPr/>
        </p:nvSpPr>
        <p:spPr bwMode="auto">
          <a:xfrm>
            <a:off x="3505200" y="4343400"/>
            <a:ext cx="27432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500">
                <a:solidFill>
                  <a:schemeClr val="tx1"/>
                </a:solidFill>
              </a:rPr>
              <a:t>Potential known on surface</a:t>
            </a:r>
          </a:p>
        </p:txBody>
      </p:sp>
      <p:graphicFrame>
        <p:nvGraphicFramePr>
          <p:cNvPr id="86026" name="Object 10">
            <a:extLst>
              <a:ext uri="{FF2B5EF4-FFF2-40B4-BE49-F238E27FC236}">
                <a16:creationId xmlns:a16="http://schemas.microsoft.com/office/drawing/2014/main" id="{43006BC2-E48B-4B25-902F-E7F8F1BAAF48}"/>
              </a:ext>
            </a:extLst>
          </p:cNvPr>
          <p:cNvGraphicFramePr>
            <a:graphicFrameLocks noChangeAspect="1"/>
          </p:cNvGraphicFramePr>
          <p:nvPr/>
        </p:nvGraphicFramePr>
        <p:xfrm>
          <a:off x="2209800" y="2438400"/>
          <a:ext cx="1358900" cy="530225"/>
        </p:xfrm>
        <a:graphic>
          <a:graphicData uri="http://schemas.openxmlformats.org/presentationml/2006/ole">
            <mc:AlternateContent xmlns:mc="http://schemas.openxmlformats.org/markup-compatibility/2006">
              <mc:Choice xmlns:v="urn:schemas-microsoft-com:vml" Requires="v">
                <p:oleObj name="Equation" r:id="rId3" imgW="520560" imgH="203040" progId="Equation.3">
                  <p:embed/>
                </p:oleObj>
              </mc:Choice>
              <mc:Fallback>
                <p:oleObj name="Equation" r:id="rId3" imgW="520560" imgH="2030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438400"/>
                        <a:ext cx="13589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7" name="Text Box 11">
            <a:extLst>
              <a:ext uri="{FF2B5EF4-FFF2-40B4-BE49-F238E27FC236}">
                <a16:creationId xmlns:a16="http://schemas.microsoft.com/office/drawing/2014/main" id="{03FDBE1D-C871-4A9B-891A-4D49AFF1F286}"/>
              </a:ext>
            </a:extLst>
          </p:cNvPr>
          <p:cNvSpPr txBox="1">
            <a:spLocks noChangeArrowheads="1"/>
          </p:cNvSpPr>
          <p:nvPr/>
        </p:nvSpPr>
        <p:spPr bwMode="auto">
          <a:xfrm>
            <a:off x="457200" y="5257800"/>
            <a:ext cx="8245475" cy="1373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US" altLang="en-US" sz="2800" b="1">
                <a:solidFill>
                  <a:srgbClr val="00FF00"/>
                </a:solidFill>
              </a:rPr>
              <a:t>Aim</a:t>
            </a:r>
            <a:r>
              <a:rPr lang="en-US" altLang="en-US" sz="2800"/>
              <a:t> is</a:t>
            </a:r>
            <a:r>
              <a:rPr lang="en-US" altLang="en-US" sz="2800">
                <a:solidFill>
                  <a:schemeClr val="tx1"/>
                </a:solidFill>
              </a:rPr>
              <a:t> </a:t>
            </a:r>
            <a:r>
              <a:rPr lang="en-US" altLang="en-US" sz="2800"/>
              <a:t>to find a potential ‘u’ that satisfies the Laplace eqn in the exterior and the “known” potential on the domain boundary.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8CE7510-C84D-47D0-A582-C2D506C7345E}"/>
              </a:ext>
            </a:extLst>
          </p:cNvPr>
          <p:cNvSpPr>
            <a:spLocks noChangeArrowheads="1"/>
          </p:cNvSpPr>
          <p:nvPr/>
        </p:nvSpPr>
        <p:spPr bwMode="auto">
          <a:xfrm>
            <a:off x="190500" y="762000"/>
            <a:ext cx="8763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pPr>
            <a:endParaRPr lang="en-US" altLang="en-US" sz="3300">
              <a:solidFill>
                <a:schemeClr val="accent1"/>
              </a:solidFill>
            </a:endParaRPr>
          </a:p>
        </p:txBody>
      </p:sp>
      <p:sp>
        <p:nvSpPr>
          <p:cNvPr id="69635" name="Rectangle 3">
            <a:extLst>
              <a:ext uri="{FF2B5EF4-FFF2-40B4-BE49-F238E27FC236}">
                <a16:creationId xmlns:a16="http://schemas.microsoft.com/office/drawing/2014/main" id="{2D1E74F9-F052-4021-9815-A9E445D5ECDF}"/>
              </a:ext>
            </a:extLst>
          </p:cNvPr>
          <p:cNvSpPr>
            <a:spLocks noChangeArrowheads="1"/>
          </p:cNvSpPr>
          <p:nvPr/>
        </p:nvSpPr>
        <p:spPr bwMode="auto">
          <a:xfrm>
            <a:off x="430213" y="2286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Rectangle 6">
            <a:extLst>
              <a:ext uri="{FF2B5EF4-FFF2-40B4-BE49-F238E27FC236}">
                <a16:creationId xmlns:a16="http://schemas.microsoft.com/office/drawing/2014/main" id="{52DF34F6-A1FC-46B1-9FD2-323FEB801D1F}"/>
              </a:ext>
            </a:extLst>
          </p:cNvPr>
          <p:cNvSpPr>
            <a:spLocks noChangeArrowheads="1"/>
          </p:cNvSpPr>
          <p:nvPr/>
        </p:nvSpPr>
        <p:spPr bwMode="auto">
          <a:xfrm>
            <a:off x="1828800" y="13716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9639" name="Text Box 7">
            <a:extLst>
              <a:ext uri="{FF2B5EF4-FFF2-40B4-BE49-F238E27FC236}">
                <a16:creationId xmlns:a16="http://schemas.microsoft.com/office/drawing/2014/main" id="{1C9AA118-FD3D-4F01-99BC-BC1E561D537D}"/>
              </a:ext>
            </a:extLst>
          </p:cNvPr>
          <p:cNvSpPr txBox="1">
            <a:spLocks noChangeArrowheads="1"/>
          </p:cNvSpPr>
          <p:nvPr/>
        </p:nvSpPr>
        <p:spPr bwMode="auto">
          <a:xfrm>
            <a:off x="533400" y="457200"/>
            <a:ext cx="78486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3300" b="1"/>
              <a:t>Poisson’s equation: Interior problem </a:t>
            </a:r>
          </a:p>
        </p:txBody>
      </p:sp>
      <p:sp>
        <p:nvSpPr>
          <p:cNvPr id="69641" name="Rectangle 9">
            <a:extLst>
              <a:ext uri="{FF2B5EF4-FFF2-40B4-BE49-F238E27FC236}">
                <a16:creationId xmlns:a16="http://schemas.microsoft.com/office/drawing/2014/main" id="{E3DFC46D-ACCD-4869-B611-0C98DBD1DAAE}"/>
              </a:ext>
            </a:extLst>
          </p:cNvPr>
          <p:cNvSpPr>
            <a:spLocks noChangeArrowheads="1"/>
          </p:cNvSpPr>
          <p:nvPr/>
        </p:nvSpPr>
        <p:spPr bwMode="auto">
          <a:xfrm>
            <a:off x="5410200" y="1066800"/>
            <a:ext cx="3733800" cy="685800"/>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pPr>
            <a:r>
              <a:rPr lang="en-US" altLang="en-US">
                <a:solidFill>
                  <a:schemeClr val="bg1"/>
                </a:solidFill>
              </a:rPr>
              <a:t>GUSWF I</a:t>
            </a:r>
          </a:p>
        </p:txBody>
      </p:sp>
      <p:graphicFrame>
        <p:nvGraphicFramePr>
          <p:cNvPr id="69643" name="Object 11">
            <a:extLst>
              <a:ext uri="{FF2B5EF4-FFF2-40B4-BE49-F238E27FC236}">
                <a16:creationId xmlns:a16="http://schemas.microsoft.com/office/drawing/2014/main" id="{A39C2A20-D30F-4633-8B1F-1D3F875295DE}"/>
              </a:ext>
            </a:extLst>
          </p:cNvPr>
          <p:cNvGraphicFramePr>
            <a:graphicFrameLocks noChangeAspect="1"/>
          </p:cNvGraphicFramePr>
          <p:nvPr/>
        </p:nvGraphicFramePr>
        <p:xfrm>
          <a:off x="690563" y="5105400"/>
          <a:ext cx="2800350" cy="900113"/>
        </p:xfrm>
        <a:graphic>
          <a:graphicData uri="http://schemas.openxmlformats.org/presentationml/2006/ole">
            <mc:AlternateContent xmlns:mc="http://schemas.openxmlformats.org/markup-compatibility/2006">
              <mc:Choice xmlns:v="urn:schemas-microsoft-com:vml" Requires="v">
                <p:oleObj name="Equation" r:id="rId3" imgW="1028520" imgH="342720" progId="Equation.DSMT4">
                  <p:embed/>
                </p:oleObj>
              </mc:Choice>
              <mc:Fallback>
                <p:oleObj name="Equation" r:id="rId3" imgW="1028520" imgH="34272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5105400"/>
                        <a:ext cx="2800350" cy="90011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4" name="Rectangle 12">
            <a:extLst>
              <a:ext uri="{FF2B5EF4-FFF2-40B4-BE49-F238E27FC236}">
                <a16:creationId xmlns:a16="http://schemas.microsoft.com/office/drawing/2014/main" id="{EC782BFE-8A06-4C86-824D-99CA0B925345}"/>
              </a:ext>
            </a:extLst>
          </p:cNvPr>
          <p:cNvSpPr>
            <a:spLocks noChangeArrowheads="1"/>
          </p:cNvSpPr>
          <p:nvPr/>
        </p:nvSpPr>
        <p:spPr bwMode="auto">
          <a:xfrm>
            <a:off x="3810000" y="2328863"/>
            <a:ext cx="27463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pPr>
            <a:r>
              <a:rPr lang="en-US" altLang="en-US">
                <a:solidFill>
                  <a:schemeClr val="tx1"/>
                </a:solidFill>
              </a:rPr>
              <a:t>Poisson’s equation</a:t>
            </a:r>
          </a:p>
        </p:txBody>
      </p:sp>
      <p:graphicFrame>
        <p:nvGraphicFramePr>
          <p:cNvPr id="69645" name="Object 13">
            <a:extLst>
              <a:ext uri="{FF2B5EF4-FFF2-40B4-BE49-F238E27FC236}">
                <a16:creationId xmlns:a16="http://schemas.microsoft.com/office/drawing/2014/main" id="{26905284-C5EB-4AA4-9B91-251ABC49CA89}"/>
              </a:ext>
            </a:extLst>
          </p:cNvPr>
          <p:cNvGraphicFramePr>
            <a:graphicFrameLocks noChangeAspect="1"/>
          </p:cNvGraphicFramePr>
          <p:nvPr/>
        </p:nvGraphicFramePr>
        <p:xfrm>
          <a:off x="3886200" y="2057400"/>
          <a:ext cx="3810000" cy="1724025"/>
        </p:xfrm>
        <a:graphic>
          <a:graphicData uri="http://schemas.openxmlformats.org/presentationml/2006/ole">
            <mc:AlternateContent xmlns:mc="http://schemas.openxmlformats.org/markup-compatibility/2006">
              <mc:Choice xmlns:v="urn:schemas-microsoft-com:vml" Requires="v">
                <p:oleObj name="Equation" r:id="rId5" imgW="1002960" imgH="444240" progId="Equation.DSMT4">
                  <p:embed/>
                </p:oleObj>
              </mc:Choice>
              <mc:Fallback>
                <p:oleObj name="Equation" r:id="rId5" imgW="1002960" imgH="44424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057400"/>
                        <a:ext cx="3810000" cy="172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9" name="Oval 17">
            <a:extLst>
              <a:ext uri="{FF2B5EF4-FFF2-40B4-BE49-F238E27FC236}">
                <a16:creationId xmlns:a16="http://schemas.microsoft.com/office/drawing/2014/main" id="{3079A1AF-D22D-4B79-AAEA-47CC30ADB747}"/>
              </a:ext>
            </a:extLst>
          </p:cNvPr>
          <p:cNvSpPr>
            <a:spLocks noChangeArrowheads="1"/>
          </p:cNvSpPr>
          <p:nvPr/>
        </p:nvSpPr>
        <p:spPr bwMode="auto">
          <a:xfrm>
            <a:off x="609600" y="2252663"/>
            <a:ext cx="2819400" cy="190500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2" name="Text Box 20">
            <a:extLst>
              <a:ext uri="{FF2B5EF4-FFF2-40B4-BE49-F238E27FC236}">
                <a16:creationId xmlns:a16="http://schemas.microsoft.com/office/drawing/2014/main" id="{B3F638FF-E900-4460-B931-9438B5985FB2}"/>
              </a:ext>
            </a:extLst>
          </p:cNvPr>
          <p:cNvSpPr txBox="1">
            <a:spLocks noChangeArrowheads="1"/>
          </p:cNvSpPr>
          <p:nvPr/>
        </p:nvSpPr>
        <p:spPr bwMode="auto">
          <a:xfrm>
            <a:off x="1219200" y="3124200"/>
            <a:ext cx="501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US" altLang="en-US"/>
              <a:t> </a:t>
            </a:r>
            <a:r>
              <a:rPr lang="en-US" altLang="en-US">
                <a:latin typeface="Symbol" panose="05050102010706020507" pitchFamily="18" charset="2"/>
              </a:rPr>
              <a:t>W</a:t>
            </a:r>
            <a:endParaRPr lang="en-US" altLang="en-US" baseline="-25000"/>
          </a:p>
        </p:txBody>
      </p:sp>
      <p:sp>
        <p:nvSpPr>
          <p:cNvPr id="69653" name="Text Box 21">
            <a:extLst>
              <a:ext uri="{FF2B5EF4-FFF2-40B4-BE49-F238E27FC236}">
                <a16:creationId xmlns:a16="http://schemas.microsoft.com/office/drawing/2014/main" id="{26704902-25C6-479D-8C0A-4107CE92CF74}"/>
              </a:ext>
            </a:extLst>
          </p:cNvPr>
          <p:cNvSpPr txBox="1">
            <a:spLocks noChangeArrowheads="1"/>
          </p:cNvSpPr>
          <p:nvPr/>
        </p:nvSpPr>
        <p:spPr bwMode="auto">
          <a:xfrm>
            <a:off x="533400" y="2133600"/>
            <a:ext cx="838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US" altLang="en-US"/>
              <a:t> </a:t>
            </a:r>
            <a:r>
              <a:rPr lang="en-US" altLang="en-US">
                <a:latin typeface="Symbol" panose="05050102010706020507" pitchFamily="18" charset="2"/>
              </a:rPr>
              <a:t>G</a:t>
            </a:r>
            <a:endParaRPr lang="en-US" altLang="en-US" baseline="-25000"/>
          </a:p>
        </p:txBody>
      </p:sp>
      <p:sp>
        <p:nvSpPr>
          <p:cNvPr id="69656" name="Line 24">
            <a:extLst>
              <a:ext uri="{FF2B5EF4-FFF2-40B4-BE49-F238E27FC236}">
                <a16:creationId xmlns:a16="http://schemas.microsoft.com/office/drawing/2014/main" id="{196E615F-5D48-4CB1-8312-F39670999CD3}"/>
              </a:ext>
            </a:extLst>
          </p:cNvPr>
          <p:cNvSpPr>
            <a:spLocks noChangeShapeType="1"/>
          </p:cNvSpPr>
          <p:nvPr/>
        </p:nvSpPr>
        <p:spPr bwMode="auto">
          <a:xfrm flipH="1" flipV="1">
            <a:off x="1524000" y="2862263"/>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9" name="Rectangle 27">
            <a:extLst>
              <a:ext uri="{FF2B5EF4-FFF2-40B4-BE49-F238E27FC236}">
                <a16:creationId xmlns:a16="http://schemas.microsoft.com/office/drawing/2014/main" id="{449C7D51-A6EF-4DB8-8CCA-CBEDBED3AAE0}"/>
              </a:ext>
            </a:extLst>
          </p:cNvPr>
          <p:cNvSpPr>
            <a:spLocks noChangeArrowheads="1"/>
          </p:cNvSpPr>
          <p:nvPr/>
        </p:nvSpPr>
        <p:spPr bwMode="auto">
          <a:xfrm>
            <a:off x="228600" y="4343400"/>
            <a:ext cx="85359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pPr>
            <a:r>
              <a:rPr lang="en-US" altLang="en-US" i="1">
                <a:solidFill>
                  <a:schemeClr val="hlink"/>
                </a:solidFill>
              </a:rPr>
              <a:t>Global Unsymmetric Weak Form  I : Use ‘v’ as weight function</a:t>
            </a:r>
          </a:p>
        </p:txBody>
      </p:sp>
      <p:sp>
        <p:nvSpPr>
          <p:cNvPr id="69660" name="Text Box 28">
            <a:extLst>
              <a:ext uri="{FF2B5EF4-FFF2-40B4-BE49-F238E27FC236}">
                <a16:creationId xmlns:a16="http://schemas.microsoft.com/office/drawing/2014/main" id="{C00BBE40-F7D0-4B76-A384-0B057F601852}"/>
              </a:ext>
            </a:extLst>
          </p:cNvPr>
          <p:cNvSpPr txBox="1">
            <a:spLocks noChangeArrowheads="1"/>
          </p:cNvSpPr>
          <p:nvPr/>
        </p:nvSpPr>
        <p:spPr bwMode="auto">
          <a:xfrm>
            <a:off x="533400" y="1219200"/>
            <a:ext cx="3709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Pure Dirichlet problem</a:t>
            </a:r>
          </a:p>
        </p:txBody>
      </p:sp>
      <p:sp>
        <p:nvSpPr>
          <p:cNvPr id="69662" name="Line 30">
            <a:extLst>
              <a:ext uri="{FF2B5EF4-FFF2-40B4-BE49-F238E27FC236}">
                <a16:creationId xmlns:a16="http://schemas.microsoft.com/office/drawing/2014/main" id="{52D2430B-4B06-4111-82FE-3A3844C60FB1}"/>
              </a:ext>
            </a:extLst>
          </p:cNvPr>
          <p:cNvSpPr>
            <a:spLocks noChangeShapeType="1"/>
          </p:cNvSpPr>
          <p:nvPr/>
        </p:nvSpPr>
        <p:spPr bwMode="auto">
          <a:xfrm flipV="1">
            <a:off x="2895600" y="2057400"/>
            <a:ext cx="304800" cy="457200"/>
          </a:xfrm>
          <a:prstGeom prst="line">
            <a:avLst/>
          </a:prstGeom>
          <a:noFill/>
          <a:ln w="9525">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9663" name="Text Box 31">
            <a:extLst>
              <a:ext uri="{FF2B5EF4-FFF2-40B4-BE49-F238E27FC236}">
                <a16:creationId xmlns:a16="http://schemas.microsoft.com/office/drawing/2014/main" id="{DAEAE2E8-AA3B-4C00-ACE9-57D92D5C736C}"/>
              </a:ext>
            </a:extLst>
          </p:cNvPr>
          <p:cNvSpPr txBox="1">
            <a:spLocks noChangeArrowheads="1"/>
          </p:cNvSpPr>
          <p:nvPr/>
        </p:nvSpPr>
        <p:spPr bwMode="auto">
          <a:xfrm>
            <a:off x="3260725" y="17922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AE35984-B524-417E-81DD-B805CA2B3656}"/>
              </a:ext>
            </a:extLst>
          </p:cNvPr>
          <p:cNvSpPr>
            <a:spLocks noChangeArrowheads="1"/>
          </p:cNvSpPr>
          <p:nvPr/>
        </p:nvSpPr>
        <p:spPr bwMode="auto">
          <a:xfrm>
            <a:off x="190500" y="762000"/>
            <a:ext cx="8763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pPr>
            <a:endParaRPr lang="en-US" altLang="en-US" sz="3300">
              <a:solidFill>
                <a:schemeClr val="accent1"/>
              </a:solidFill>
            </a:endParaRPr>
          </a:p>
        </p:txBody>
      </p:sp>
      <p:sp>
        <p:nvSpPr>
          <p:cNvPr id="71683" name="Rectangle 3">
            <a:extLst>
              <a:ext uri="{FF2B5EF4-FFF2-40B4-BE49-F238E27FC236}">
                <a16:creationId xmlns:a16="http://schemas.microsoft.com/office/drawing/2014/main" id="{86FFA16E-B050-422D-BA81-9DC8111554AF}"/>
              </a:ext>
            </a:extLst>
          </p:cNvPr>
          <p:cNvSpPr>
            <a:spLocks noChangeArrowheads="1"/>
          </p:cNvSpPr>
          <p:nvPr/>
        </p:nvSpPr>
        <p:spPr bwMode="auto">
          <a:xfrm>
            <a:off x="430213" y="2286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6" name="Rectangle 6">
            <a:extLst>
              <a:ext uri="{FF2B5EF4-FFF2-40B4-BE49-F238E27FC236}">
                <a16:creationId xmlns:a16="http://schemas.microsoft.com/office/drawing/2014/main" id="{90211D45-4191-4AA8-826E-4D0BD068939C}"/>
              </a:ext>
            </a:extLst>
          </p:cNvPr>
          <p:cNvSpPr>
            <a:spLocks noChangeArrowheads="1"/>
          </p:cNvSpPr>
          <p:nvPr/>
        </p:nvSpPr>
        <p:spPr bwMode="auto">
          <a:xfrm>
            <a:off x="1828800" y="13716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71692" name="Object 12">
            <a:extLst>
              <a:ext uri="{FF2B5EF4-FFF2-40B4-BE49-F238E27FC236}">
                <a16:creationId xmlns:a16="http://schemas.microsoft.com/office/drawing/2014/main" id="{CC3AE54D-50F4-4428-AB01-D6508E896D57}"/>
              </a:ext>
            </a:extLst>
          </p:cNvPr>
          <p:cNvGraphicFramePr>
            <a:graphicFrameLocks noChangeAspect="1"/>
          </p:cNvGraphicFramePr>
          <p:nvPr/>
        </p:nvGraphicFramePr>
        <p:xfrm>
          <a:off x="609600" y="2590800"/>
          <a:ext cx="5670550" cy="1133475"/>
        </p:xfrm>
        <a:graphic>
          <a:graphicData uri="http://schemas.openxmlformats.org/presentationml/2006/ole">
            <mc:AlternateContent xmlns:mc="http://schemas.openxmlformats.org/markup-compatibility/2006">
              <mc:Choice xmlns:v="urn:schemas-microsoft-com:vml" Requires="v">
                <p:oleObj name="Equation" r:id="rId3" imgW="2361960" imgH="431640" progId="Equation.DSMT4">
                  <p:embed/>
                </p:oleObj>
              </mc:Choice>
              <mc:Fallback>
                <p:oleObj name="Equation" r:id="rId3" imgW="2361960" imgH="4316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5670550" cy="1133475"/>
                      </a:xfrm>
                      <a:prstGeom prst="rect">
                        <a:avLst/>
                      </a:prstGeom>
                      <a:noFill/>
                      <a:ln w="9525">
                        <a:solidFill>
                          <a:srgbClr val="99FF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4" name="Rectangle 14">
            <a:extLst>
              <a:ext uri="{FF2B5EF4-FFF2-40B4-BE49-F238E27FC236}">
                <a16:creationId xmlns:a16="http://schemas.microsoft.com/office/drawing/2014/main" id="{55AFA05D-91F6-41ED-8625-FE99A0373E0E}"/>
              </a:ext>
            </a:extLst>
          </p:cNvPr>
          <p:cNvSpPr>
            <a:spLocks noChangeArrowheads="1"/>
          </p:cNvSpPr>
          <p:nvPr/>
        </p:nvSpPr>
        <p:spPr bwMode="auto">
          <a:xfrm>
            <a:off x="533400" y="1371600"/>
            <a:ext cx="42021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pPr>
            <a:r>
              <a:rPr lang="en-US" altLang="en-US"/>
              <a:t>Using Green’s Theorem twice</a:t>
            </a:r>
          </a:p>
        </p:txBody>
      </p:sp>
      <p:sp>
        <p:nvSpPr>
          <p:cNvPr id="71695" name="Rectangle 15">
            <a:extLst>
              <a:ext uri="{FF2B5EF4-FFF2-40B4-BE49-F238E27FC236}">
                <a16:creationId xmlns:a16="http://schemas.microsoft.com/office/drawing/2014/main" id="{20BEF7A3-6913-49AC-B914-763B62712604}"/>
              </a:ext>
            </a:extLst>
          </p:cNvPr>
          <p:cNvSpPr>
            <a:spLocks noChangeArrowheads="1"/>
          </p:cNvSpPr>
          <p:nvPr/>
        </p:nvSpPr>
        <p:spPr bwMode="auto">
          <a:xfrm>
            <a:off x="457200" y="1981200"/>
            <a:ext cx="15700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US" altLang="en-US" i="1">
                <a:solidFill>
                  <a:srgbClr val="00FF00"/>
                </a:solidFill>
              </a:rPr>
              <a:t>GUSWF II</a:t>
            </a:r>
          </a:p>
        </p:txBody>
      </p:sp>
      <p:sp>
        <p:nvSpPr>
          <p:cNvPr id="71696" name="Text Box 16">
            <a:extLst>
              <a:ext uri="{FF2B5EF4-FFF2-40B4-BE49-F238E27FC236}">
                <a16:creationId xmlns:a16="http://schemas.microsoft.com/office/drawing/2014/main" id="{88054059-F0CE-442F-AD73-B41DACC86F71}"/>
              </a:ext>
            </a:extLst>
          </p:cNvPr>
          <p:cNvSpPr txBox="1">
            <a:spLocks noChangeArrowheads="1"/>
          </p:cNvSpPr>
          <p:nvPr/>
        </p:nvSpPr>
        <p:spPr bwMode="auto">
          <a:xfrm>
            <a:off x="288925" y="4027488"/>
            <a:ext cx="8474075"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This is the starting point of the boundary integral equation method</a:t>
            </a:r>
          </a:p>
          <a:p>
            <a:r>
              <a:rPr lang="en-US" altLang="en-US" sz="2800"/>
              <a:t>We choose v=G (the Green’s function) with the </a:t>
            </a:r>
            <a:r>
              <a:rPr lang="en-US" altLang="en-US" sz="2800">
                <a:solidFill>
                  <a:srgbClr val="99FF99"/>
                </a:solidFill>
              </a:rPr>
              <a:t>source</a:t>
            </a:r>
            <a:r>
              <a:rPr lang="en-US" altLang="en-US" sz="2800"/>
              <a:t> </a:t>
            </a:r>
            <a:r>
              <a:rPr lang="en-US" altLang="en-US" sz="2800">
                <a:solidFill>
                  <a:srgbClr val="99FF99"/>
                </a:solidFill>
              </a:rPr>
              <a:t>point (</a:t>
            </a:r>
            <a:r>
              <a:rPr lang="en-US" altLang="en-US" sz="2800" b="1">
                <a:solidFill>
                  <a:srgbClr val="99FF99"/>
                </a:solidFill>
              </a:rPr>
              <a:t>x</a:t>
            </a:r>
            <a:r>
              <a:rPr lang="en-US" altLang="en-US" sz="2800">
                <a:solidFill>
                  <a:srgbClr val="99FF99"/>
                </a:solidFill>
              </a:rPr>
              <a:t>) located within </a:t>
            </a:r>
            <a:r>
              <a:rPr lang="en-US" altLang="en-US" sz="2800">
                <a:solidFill>
                  <a:srgbClr val="99FF99"/>
                </a:solidFill>
                <a:latin typeface="Symbol" panose="05050102010706020507" pitchFamily="18" charset="2"/>
              </a:rPr>
              <a:t>W</a:t>
            </a:r>
          </a:p>
          <a:p>
            <a:r>
              <a:rPr lang="en-US" altLang="en-US" sz="2800"/>
              <a:t>What happens if the source is outside </a:t>
            </a:r>
            <a:r>
              <a:rPr lang="en-US" altLang="en-US" sz="2800">
                <a:latin typeface="Symbol" panose="05050102010706020507" pitchFamily="18" charset="2"/>
              </a:rPr>
              <a:t>W</a:t>
            </a:r>
            <a:r>
              <a:rPr lang="en-US" altLang="en-US" sz="2800"/>
              <a:t>? </a:t>
            </a:r>
          </a:p>
        </p:txBody>
      </p:sp>
      <p:sp>
        <p:nvSpPr>
          <p:cNvPr id="71697" name="Text Box 17">
            <a:extLst>
              <a:ext uri="{FF2B5EF4-FFF2-40B4-BE49-F238E27FC236}">
                <a16:creationId xmlns:a16="http://schemas.microsoft.com/office/drawing/2014/main" id="{0212F7E8-E320-4366-9EA3-20D9ECEC1696}"/>
              </a:ext>
            </a:extLst>
          </p:cNvPr>
          <p:cNvSpPr txBox="1">
            <a:spLocks noChangeArrowheads="1"/>
          </p:cNvSpPr>
          <p:nvPr/>
        </p:nvSpPr>
        <p:spPr bwMode="auto">
          <a:xfrm>
            <a:off x="533400" y="457200"/>
            <a:ext cx="78486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3300" b="1"/>
              <a:t>Poisson’s equation: Interior problem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583EE44-C063-45BE-B534-11A2F597D098}"/>
              </a:ext>
            </a:extLst>
          </p:cNvPr>
          <p:cNvSpPr>
            <a:spLocks noChangeArrowheads="1"/>
          </p:cNvSpPr>
          <p:nvPr/>
        </p:nvSpPr>
        <p:spPr bwMode="auto">
          <a:xfrm>
            <a:off x="190500" y="762000"/>
            <a:ext cx="8763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pPr>
            <a:endParaRPr lang="en-US" altLang="en-US" sz="3300">
              <a:solidFill>
                <a:schemeClr val="accent1"/>
              </a:solidFill>
            </a:endParaRPr>
          </a:p>
        </p:txBody>
      </p:sp>
      <p:sp>
        <p:nvSpPr>
          <p:cNvPr id="73731" name="Rectangle 3">
            <a:extLst>
              <a:ext uri="{FF2B5EF4-FFF2-40B4-BE49-F238E27FC236}">
                <a16:creationId xmlns:a16="http://schemas.microsoft.com/office/drawing/2014/main" id="{5603CBA5-6458-4F37-AEC8-733581D7853E}"/>
              </a:ext>
            </a:extLst>
          </p:cNvPr>
          <p:cNvSpPr>
            <a:spLocks noChangeArrowheads="1"/>
          </p:cNvSpPr>
          <p:nvPr/>
        </p:nvSpPr>
        <p:spPr bwMode="auto">
          <a:xfrm>
            <a:off x="430213" y="2286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4" name="Rectangle 6">
            <a:extLst>
              <a:ext uri="{FF2B5EF4-FFF2-40B4-BE49-F238E27FC236}">
                <a16:creationId xmlns:a16="http://schemas.microsoft.com/office/drawing/2014/main" id="{E27B141D-DDB0-484A-8980-3257B7CAB6AD}"/>
              </a:ext>
            </a:extLst>
          </p:cNvPr>
          <p:cNvSpPr>
            <a:spLocks noChangeArrowheads="1"/>
          </p:cNvSpPr>
          <p:nvPr/>
        </p:nvSpPr>
        <p:spPr bwMode="auto">
          <a:xfrm>
            <a:off x="1828800" y="13716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3735" name="Text Box 7">
            <a:extLst>
              <a:ext uri="{FF2B5EF4-FFF2-40B4-BE49-F238E27FC236}">
                <a16:creationId xmlns:a16="http://schemas.microsoft.com/office/drawing/2014/main" id="{A02DD627-9477-4E00-BB37-0A48F4B8071A}"/>
              </a:ext>
            </a:extLst>
          </p:cNvPr>
          <p:cNvSpPr txBox="1">
            <a:spLocks noChangeArrowheads="1"/>
          </p:cNvSpPr>
          <p:nvPr/>
        </p:nvSpPr>
        <p:spPr bwMode="auto">
          <a:xfrm>
            <a:off x="533400" y="417513"/>
            <a:ext cx="7696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3300" b="1"/>
              <a:t>Poisson’s equation: Interior problem </a:t>
            </a:r>
          </a:p>
        </p:txBody>
      </p:sp>
      <p:graphicFrame>
        <p:nvGraphicFramePr>
          <p:cNvPr id="73738" name="Object 10">
            <a:extLst>
              <a:ext uri="{FF2B5EF4-FFF2-40B4-BE49-F238E27FC236}">
                <a16:creationId xmlns:a16="http://schemas.microsoft.com/office/drawing/2014/main" id="{2AEE3F05-6557-41E4-B05F-96408BD25C95}"/>
              </a:ext>
            </a:extLst>
          </p:cNvPr>
          <p:cNvGraphicFramePr>
            <a:graphicFrameLocks noChangeAspect="1"/>
          </p:cNvGraphicFramePr>
          <p:nvPr/>
        </p:nvGraphicFramePr>
        <p:xfrm>
          <a:off x="304800" y="1676400"/>
          <a:ext cx="5975350" cy="1133475"/>
        </p:xfrm>
        <a:graphic>
          <a:graphicData uri="http://schemas.openxmlformats.org/presentationml/2006/ole">
            <mc:AlternateContent xmlns:mc="http://schemas.openxmlformats.org/markup-compatibility/2006">
              <mc:Choice xmlns:v="urn:schemas-microsoft-com:vml" Requires="v">
                <p:oleObj name="Equation" r:id="rId3" imgW="2489040" imgH="431640" progId="Equation.DSMT4">
                  <p:embed/>
                </p:oleObj>
              </mc:Choice>
              <mc:Fallback>
                <p:oleObj name="Equation" r:id="rId3" imgW="2489040" imgH="43164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76400"/>
                        <a:ext cx="5975350" cy="1133475"/>
                      </a:xfrm>
                      <a:prstGeom prst="rect">
                        <a:avLst/>
                      </a:prstGeom>
                      <a:noFill/>
                      <a:ln w="9525">
                        <a:solidFill>
                          <a:srgbClr val="99FF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9" name="Rectangle 11">
            <a:extLst>
              <a:ext uri="{FF2B5EF4-FFF2-40B4-BE49-F238E27FC236}">
                <a16:creationId xmlns:a16="http://schemas.microsoft.com/office/drawing/2014/main" id="{90C483CB-F7DE-41DD-84CE-6C7341AE318C}"/>
              </a:ext>
            </a:extLst>
          </p:cNvPr>
          <p:cNvSpPr>
            <a:spLocks noChangeArrowheads="1"/>
          </p:cNvSpPr>
          <p:nvPr/>
        </p:nvSpPr>
        <p:spPr bwMode="auto">
          <a:xfrm>
            <a:off x="304800" y="1143000"/>
            <a:ext cx="1066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pPr>
            <a:r>
              <a:rPr lang="en-US" altLang="en-US"/>
              <a:t>Hence</a:t>
            </a:r>
          </a:p>
        </p:txBody>
      </p:sp>
      <p:sp>
        <p:nvSpPr>
          <p:cNvPr id="73741" name="Text Box 13">
            <a:extLst>
              <a:ext uri="{FF2B5EF4-FFF2-40B4-BE49-F238E27FC236}">
                <a16:creationId xmlns:a16="http://schemas.microsoft.com/office/drawing/2014/main" id="{810E4BA0-B3EC-4202-A8BB-A8A9E82C4498}"/>
              </a:ext>
            </a:extLst>
          </p:cNvPr>
          <p:cNvSpPr txBox="1">
            <a:spLocks noChangeArrowheads="1"/>
          </p:cNvSpPr>
          <p:nvPr/>
        </p:nvSpPr>
        <p:spPr bwMode="auto">
          <a:xfrm>
            <a:off x="152400" y="2895600"/>
            <a:ext cx="8474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Now, from the definition of G, </a:t>
            </a:r>
          </a:p>
        </p:txBody>
      </p:sp>
      <p:graphicFrame>
        <p:nvGraphicFramePr>
          <p:cNvPr id="73742" name="Object 14">
            <a:extLst>
              <a:ext uri="{FF2B5EF4-FFF2-40B4-BE49-F238E27FC236}">
                <a16:creationId xmlns:a16="http://schemas.microsoft.com/office/drawing/2014/main" id="{4B99B0F2-11EE-47A7-B6B5-5A8280EA831B}"/>
              </a:ext>
            </a:extLst>
          </p:cNvPr>
          <p:cNvGraphicFramePr>
            <a:graphicFrameLocks noChangeAspect="1"/>
          </p:cNvGraphicFramePr>
          <p:nvPr/>
        </p:nvGraphicFramePr>
        <p:xfrm>
          <a:off x="152400" y="3505200"/>
          <a:ext cx="4146550" cy="660400"/>
        </p:xfrm>
        <a:graphic>
          <a:graphicData uri="http://schemas.openxmlformats.org/presentationml/2006/ole">
            <mc:AlternateContent xmlns:mc="http://schemas.openxmlformats.org/markup-compatibility/2006">
              <mc:Choice xmlns:v="urn:schemas-microsoft-com:vml" Requires="v">
                <p:oleObj name="Equation" r:id="rId5" imgW="1434960" imgH="228600" progId="Equation.DSMT4">
                  <p:embed/>
                </p:oleObj>
              </mc:Choice>
              <mc:Fallback>
                <p:oleObj name="Equation" r:id="rId5" imgW="143496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505200"/>
                        <a:ext cx="41465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43" name="Object 15">
            <a:extLst>
              <a:ext uri="{FF2B5EF4-FFF2-40B4-BE49-F238E27FC236}">
                <a16:creationId xmlns:a16="http://schemas.microsoft.com/office/drawing/2014/main" id="{05478F25-F1B0-4A33-94CB-EFF96B1BAD6B}"/>
              </a:ext>
            </a:extLst>
          </p:cNvPr>
          <p:cNvGraphicFramePr>
            <a:graphicFrameLocks noChangeAspect="1"/>
          </p:cNvGraphicFramePr>
          <p:nvPr/>
        </p:nvGraphicFramePr>
        <p:xfrm>
          <a:off x="228600" y="4133850"/>
          <a:ext cx="8686800" cy="2263775"/>
        </p:xfrm>
        <a:graphic>
          <a:graphicData uri="http://schemas.openxmlformats.org/presentationml/2006/ole">
            <mc:AlternateContent xmlns:mc="http://schemas.openxmlformats.org/markup-compatibility/2006">
              <mc:Choice xmlns:v="urn:schemas-microsoft-com:vml" Requires="v">
                <p:oleObj name="Equation" r:id="rId7" imgW="4051080" imgH="990360" progId="Equation.DSMT4">
                  <p:embed/>
                </p:oleObj>
              </mc:Choice>
              <mc:Fallback>
                <p:oleObj name="Equation" r:id="rId7" imgW="4051080" imgH="99036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4133850"/>
                        <a:ext cx="8686800" cy="226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4" name="Text Box 16">
            <a:extLst>
              <a:ext uri="{FF2B5EF4-FFF2-40B4-BE49-F238E27FC236}">
                <a16:creationId xmlns:a16="http://schemas.microsoft.com/office/drawing/2014/main" id="{CF355B2B-96D0-4481-B597-68D19BE97815}"/>
              </a:ext>
            </a:extLst>
          </p:cNvPr>
          <p:cNvSpPr txBox="1">
            <a:spLocks noChangeArrowheads="1"/>
          </p:cNvSpPr>
          <p:nvPr/>
        </p:nvSpPr>
        <p:spPr bwMode="auto">
          <a:xfrm>
            <a:off x="4632325" y="3540125"/>
            <a:ext cx="1430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 </a:t>
            </a:r>
            <a:r>
              <a:rPr lang="en-US" altLang="en-US" b="1"/>
              <a:t>x</a:t>
            </a:r>
            <a:r>
              <a:rPr lang="en-US" altLang="en-US"/>
              <a:t> </a:t>
            </a:r>
            <a:r>
              <a:rPr lang="en-US" altLang="en-US">
                <a:sym typeface="Symbol" panose="05050102010706020507" pitchFamily="18" charset="2"/>
              </a:rPr>
              <a:t></a:t>
            </a:r>
            <a:r>
              <a:rPr lang="en-US" altLang="en-US">
                <a:latin typeface="Symbol" panose="05050102010706020507" pitchFamily="18" charset="2"/>
                <a:sym typeface="Symbol" panose="05050102010706020507" pitchFamily="18" charset="2"/>
              </a:rPr>
              <a:t>W</a:t>
            </a:r>
            <a:endParaRPr lang="en-US" altLang="en-US">
              <a:latin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3742"/>
                                        </p:tgtEl>
                                        <p:attrNameLst>
                                          <p:attrName>style.visibility</p:attrName>
                                        </p:attrNameLst>
                                      </p:cBhvr>
                                      <p:to>
                                        <p:strVal val="visible"/>
                                      </p:to>
                                    </p:set>
                                    <p:anim calcmode="lin" valueType="num">
                                      <p:cBhvr additive="base">
                                        <p:cTn id="7" dur="500" fill="hold"/>
                                        <p:tgtEl>
                                          <p:spTgt spid="73742"/>
                                        </p:tgtEl>
                                        <p:attrNameLst>
                                          <p:attrName>ppt_x</p:attrName>
                                        </p:attrNameLst>
                                      </p:cBhvr>
                                      <p:tavLst>
                                        <p:tav tm="0">
                                          <p:val>
                                            <p:strVal val="0-#ppt_w/2"/>
                                          </p:val>
                                        </p:tav>
                                        <p:tav tm="100000">
                                          <p:val>
                                            <p:strVal val="#ppt_x"/>
                                          </p:val>
                                        </p:tav>
                                      </p:tavLst>
                                    </p:anim>
                                    <p:anim calcmode="lin" valueType="num">
                                      <p:cBhvr additive="base">
                                        <p:cTn id="8" dur="500" fill="hold"/>
                                        <p:tgtEl>
                                          <p:spTgt spid="737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543E56C-CFB6-4691-9C01-0A85BDD802E1}"/>
              </a:ext>
            </a:extLst>
          </p:cNvPr>
          <p:cNvSpPr>
            <a:spLocks noChangeArrowheads="1"/>
          </p:cNvSpPr>
          <p:nvPr/>
        </p:nvSpPr>
        <p:spPr bwMode="auto">
          <a:xfrm>
            <a:off x="190500" y="762000"/>
            <a:ext cx="8763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pPr>
            <a:endParaRPr lang="en-US" altLang="en-US" sz="3300">
              <a:solidFill>
                <a:schemeClr val="accent1"/>
              </a:solidFill>
            </a:endParaRPr>
          </a:p>
        </p:txBody>
      </p:sp>
      <p:sp>
        <p:nvSpPr>
          <p:cNvPr id="75779" name="Rectangle 3">
            <a:extLst>
              <a:ext uri="{FF2B5EF4-FFF2-40B4-BE49-F238E27FC236}">
                <a16:creationId xmlns:a16="http://schemas.microsoft.com/office/drawing/2014/main" id="{9B96E626-1816-4B2C-9D18-2E4322F45D15}"/>
              </a:ext>
            </a:extLst>
          </p:cNvPr>
          <p:cNvSpPr>
            <a:spLocks noChangeArrowheads="1"/>
          </p:cNvSpPr>
          <p:nvPr/>
        </p:nvSpPr>
        <p:spPr bwMode="auto">
          <a:xfrm>
            <a:off x="430213" y="2286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2" name="Rectangle 6">
            <a:extLst>
              <a:ext uri="{FF2B5EF4-FFF2-40B4-BE49-F238E27FC236}">
                <a16:creationId xmlns:a16="http://schemas.microsoft.com/office/drawing/2014/main" id="{B3EDC0A3-9560-454F-9126-B9DE83D204FC}"/>
              </a:ext>
            </a:extLst>
          </p:cNvPr>
          <p:cNvSpPr>
            <a:spLocks noChangeArrowheads="1"/>
          </p:cNvSpPr>
          <p:nvPr/>
        </p:nvSpPr>
        <p:spPr bwMode="auto">
          <a:xfrm>
            <a:off x="1828800" y="13716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5783" name="Text Box 7">
            <a:extLst>
              <a:ext uri="{FF2B5EF4-FFF2-40B4-BE49-F238E27FC236}">
                <a16:creationId xmlns:a16="http://schemas.microsoft.com/office/drawing/2014/main" id="{095A1049-8F50-4372-924F-81519853BAC4}"/>
              </a:ext>
            </a:extLst>
          </p:cNvPr>
          <p:cNvSpPr txBox="1">
            <a:spLocks noChangeArrowheads="1"/>
          </p:cNvSpPr>
          <p:nvPr/>
        </p:nvSpPr>
        <p:spPr bwMode="auto">
          <a:xfrm>
            <a:off x="533400" y="417513"/>
            <a:ext cx="78486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3300" b="1"/>
              <a:t>Poisson’s equation: Interior problem</a:t>
            </a:r>
          </a:p>
        </p:txBody>
      </p:sp>
      <p:grpSp>
        <p:nvGrpSpPr>
          <p:cNvPr id="75802" name="Group 26">
            <a:extLst>
              <a:ext uri="{FF2B5EF4-FFF2-40B4-BE49-F238E27FC236}">
                <a16:creationId xmlns:a16="http://schemas.microsoft.com/office/drawing/2014/main" id="{DD9EB45D-D0A6-40D2-9C24-6F153FB94116}"/>
              </a:ext>
            </a:extLst>
          </p:cNvPr>
          <p:cNvGrpSpPr>
            <a:grpSpLocks/>
          </p:cNvGrpSpPr>
          <p:nvPr/>
        </p:nvGrpSpPr>
        <p:grpSpPr bwMode="auto">
          <a:xfrm>
            <a:off x="381000" y="1371600"/>
            <a:ext cx="2895600" cy="2024063"/>
            <a:chOff x="336" y="1344"/>
            <a:chExt cx="1824" cy="1275"/>
          </a:xfrm>
        </p:grpSpPr>
        <p:sp>
          <p:nvSpPr>
            <p:cNvPr id="75790" name="Oval 14">
              <a:extLst>
                <a:ext uri="{FF2B5EF4-FFF2-40B4-BE49-F238E27FC236}">
                  <a16:creationId xmlns:a16="http://schemas.microsoft.com/office/drawing/2014/main" id="{0A474513-5942-4497-B71C-E7C03DD4C0E4}"/>
                </a:ext>
              </a:extLst>
            </p:cNvPr>
            <p:cNvSpPr>
              <a:spLocks noChangeArrowheads="1"/>
            </p:cNvSpPr>
            <p:nvPr/>
          </p:nvSpPr>
          <p:spPr bwMode="auto">
            <a:xfrm>
              <a:off x="384" y="1419"/>
              <a:ext cx="1776" cy="1200"/>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1" name="Text Box 15">
              <a:extLst>
                <a:ext uri="{FF2B5EF4-FFF2-40B4-BE49-F238E27FC236}">
                  <a16:creationId xmlns:a16="http://schemas.microsoft.com/office/drawing/2014/main" id="{0E4632C1-B876-4A35-BDD1-13BDE299633B}"/>
                </a:ext>
              </a:extLst>
            </p:cNvPr>
            <p:cNvSpPr txBox="1">
              <a:spLocks noChangeArrowheads="1"/>
            </p:cNvSpPr>
            <p:nvPr/>
          </p:nvSpPr>
          <p:spPr bwMode="auto">
            <a:xfrm>
              <a:off x="768" y="1968"/>
              <a:ext cx="3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US" altLang="en-US"/>
                <a:t> </a:t>
              </a:r>
              <a:r>
                <a:rPr lang="en-US" altLang="en-US">
                  <a:latin typeface="Symbol" panose="05050102010706020507" pitchFamily="18" charset="2"/>
                </a:rPr>
                <a:t>W</a:t>
              </a:r>
              <a:endParaRPr lang="en-US" altLang="en-US" baseline="-25000"/>
            </a:p>
          </p:txBody>
        </p:sp>
        <p:sp>
          <p:nvSpPr>
            <p:cNvPr id="75792" name="Text Box 16">
              <a:extLst>
                <a:ext uri="{FF2B5EF4-FFF2-40B4-BE49-F238E27FC236}">
                  <a16:creationId xmlns:a16="http://schemas.microsoft.com/office/drawing/2014/main" id="{8CE9E4E2-DC17-4371-871D-6D86FCCAA2A4}"/>
                </a:ext>
              </a:extLst>
            </p:cNvPr>
            <p:cNvSpPr txBox="1">
              <a:spLocks noChangeArrowheads="1"/>
            </p:cNvSpPr>
            <p:nvPr/>
          </p:nvSpPr>
          <p:spPr bwMode="auto">
            <a:xfrm>
              <a:off x="336" y="1344"/>
              <a:ext cx="52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US" altLang="en-US"/>
                <a:t> </a:t>
              </a:r>
              <a:r>
                <a:rPr lang="en-US" altLang="en-US">
                  <a:latin typeface="Symbol" panose="05050102010706020507" pitchFamily="18" charset="2"/>
                </a:rPr>
                <a:t>G</a:t>
              </a:r>
              <a:endParaRPr lang="en-US" altLang="en-US" baseline="-25000"/>
            </a:p>
          </p:txBody>
        </p:sp>
        <p:sp>
          <p:nvSpPr>
            <p:cNvPr id="75793" name="Line 17">
              <a:extLst>
                <a:ext uri="{FF2B5EF4-FFF2-40B4-BE49-F238E27FC236}">
                  <a16:creationId xmlns:a16="http://schemas.microsoft.com/office/drawing/2014/main" id="{7F9A976D-FBFA-40F4-8731-F8EC5EB97054}"/>
                </a:ext>
              </a:extLst>
            </p:cNvPr>
            <p:cNvSpPr>
              <a:spLocks noChangeShapeType="1"/>
            </p:cNvSpPr>
            <p:nvPr/>
          </p:nvSpPr>
          <p:spPr bwMode="auto">
            <a:xfrm flipH="1" flipV="1">
              <a:off x="960" y="1803"/>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4" name="Oval 18">
              <a:extLst>
                <a:ext uri="{FF2B5EF4-FFF2-40B4-BE49-F238E27FC236}">
                  <a16:creationId xmlns:a16="http://schemas.microsoft.com/office/drawing/2014/main" id="{481F4343-93EF-4089-96EE-D1E0AD579A15}"/>
                </a:ext>
              </a:extLst>
            </p:cNvPr>
            <p:cNvSpPr>
              <a:spLocks noChangeArrowheads="1"/>
            </p:cNvSpPr>
            <p:nvPr/>
          </p:nvSpPr>
          <p:spPr bwMode="auto">
            <a:xfrm>
              <a:off x="1310" y="2054"/>
              <a:ext cx="58" cy="58"/>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5" name="Oval 19">
              <a:extLst>
                <a:ext uri="{FF2B5EF4-FFF2-40B4-BE49-F238E27FC236}">
                  <a16:creationId xmlns:a16="http://schemas.microsoft.com/office/drawing/2014/main" id="{D31C17BA-6C21-4A54-9ACA-938C87DD1F27}"/>
                </a:ext>
              </a:extLst>
            </p:cNvPr>
            <p:cNvSpPr>
              <a:spLocks noChangeArrowheads="1"/>
            </p:cNvSpPr>
            <p:nvPr/>
          </p:nvSpPr>
          <p:spPr bwMode="auto">
            <a:xfrm>
              <a:off x="974" y="1776"/>
              <a:ext cx="58" cy="58"/>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6" name="Rectangle 20">
              <a:extLst>
                <a:ext uri="{FF2B5EF4-FFF2-40B4-BE49-F238E27FC236}">
                  <a16:creationId xmlns:a16="http://schemas.microsoft.com/office/drawing/2014/main" id="{193D3344-A505-4DCD-8F03-7F23D510DBCB}"/>
                </a:ext>
              </a:extLst>
            </p:cNvPr>
            <p:cNvSpPr>
              <a:spLocks noChangeArrowheads="1"/>
            </p:cNvSpPr>
            <p:nvPr/>
          </p:nvSpPr>
          <p:spPr bwMode="auto">
            <a:xfrm>
              <a:off x="1214" y="2064"/>
              <a:ext cx="8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i="1"/>
                <a:t>x </a:t>
              </a:r>
              <a:r>
                <a:rPr lang="en-GB" altLang="en-US" sz="2000" i="1"/>
                <a:t>(source)</a:t>
              </a:r>
              <a:endParaRPr lang="en-US" altLang="en-US" sz="2000" i="1"/>
            </a:p>
          </p:txBody>
        </p:sp>
        <p:sp>
          <p:nvSpPr>
            <p:cNvPr id="75797" name="Rectangle 21">
              <a:extLst>
                <a:ext uri="{FF2B5EF4-FFF2-40B4-BE49-F238E27FC236}">
                  <a16:creationId xmlns:a16="http://schemas.microsoft.com/office/drawing/2014/main" id="{799CAE50-6811-4C7C-9579-6626D4C0E7CE}"/>
                </a:ext>
              </a:extLst>
            </p:cNvPr>
            <p:cNvSpPr>
              <a:spLocks noChangeArrowheads="1"/>
            </p:cNvSpPr>
            <p:nvPr/>
          </p:nvSpPr>
          <p:spPr bwMode="auto">
            <a:xfrm>
              <a:off x="864" y="1536"/>
              <a:ext cx="11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i="1"/>
                <a:t>Y (field point)</a:t>
              </a:r>
              <a:endParaRPr lang="en-US" altLang="en-US" sz="2000" b="1" i="1"/>
            </a:p>
          </p:txBody>
        </p:sp>
        <p:sp>
          <p:nvSpPr>
            <p:cNvPr id="75798" name="Oval 22">
              <a:extLst>
                <a:ext uri="{FF2B5EF4-FFF2-40B4-BE49-F238E27FC236}">
                  <a16:creationId xmlns:a16="http://schemas.microsoft.com/office/drawing/2014/main" id="{CFA75467-125E-4B6F-A743-F73AD62493E4}"/>
                </a:ext>
              </a:extLst>
            </p:cNvPr>
            <p:cNvSpPr>
              <a:spLocks noChangeArrowheads="1"/>
            </p:cNvSpPr>
            <p:nvPr/>
          </p:nvSpPr>
          <p:spPr bwMode="auto">
            <a:xfrm>
              <a:off x="1248" y="1392"/>
              <a:ext cx="58" cy="58"/>
            </a:xfrm>
            <a:prstGeom prst="ellipse">
              <a:avLst/>
            </a:pr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9" name="Oval 23">
              <a:extLst>
                <a:ext uri="{FF2B5EF4-FFF2-40B4-BE49-F238E27FC236}">
                  <a16:creationId xmlns:a16="http://schemas.microsoft.com/office/drawing/2014/main" id="{512A8725-8208-46A9-9308-62263FEBAC21}"/>
                </a:ext>
              </a:extLst>
            </p:cNvPr>
            <p:cNvSpPr>
              <a:spLocks noChangeArrowheads="1"/>
            </p:cNvSpPr>
            <p:nvPr/>
          </p:nvSpPr>
          <p:spPr bwMode="auto">
            <a:xfrm>
              <a:off x="1296" y="2064"/>
              <a:ext cx="58" cy="58"/>
            </a:xfrm>
            <a:prstGeom prst="ellipse">
              <a:avLst/>
            </a:pr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800" name="Text Box 24">
            <a:extLst>
              <a:ext uri="{FF2B5EF4-FFF2-40B4-BE49-F238E27FC236}">
                <a16:creationId xmlns:a16="http://schemas.microsoft.com/office/drawing/2014/main" id="{821D2A8A-E9DC-43C1-88FA-5263230255C8}"/>
              </a:ext>
            </a:extLst>
          </p:cNvPr>
          <p:cNvSpPr txBox="1">
            <a:spLocks noChangeArrowheads="1"/>
          </p:cNvSpPr>
          <p:nvPr/>
        </p:nvSpPr>
        <p:spPr bwMode="auto">
          <a:xfrm>
            <a:off x="3581400" y="1600200"/>
            <a:ext cx="5105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When the field point is on</a:t>
            </a:r>
          </a:p>
          <a:p>
            <a:r>
              <a:rPr lang="en-US" altLang="en-US"/>
              <a:t>the boundary we will </a:t>
            </a:r>
          </a:p>
          <a:p>
            <a:r>
              <a:rPr lang="en-US" altLang="en-US"/>
              <a:t>represent it as ‘Y’</a:t>
            </a:r>
          </a:p>
          <a:p>
            <a:r>
              <a:rPr lang="en-US" altLang="en-US">
                <a:solidFill>
                  <a:schemeClr val="hlink"/>
                </a:solidFill>
              </a:rPr>
              <a:t>Note that the source point cannot be </a:t>
            </a:r>
          </a:p>
          <a:p>
            <a:r>
              <a:rPr lang="en-US" altLang="en-US">
                <a:solidFill>
                  <a:schemeClr val="hlink"/>
                </a:solidFill>
              </a:rPr>
              <a:t>on the boundary</a:t>
            </a:r>
            <a:r>
              <a:rPr lang="en-US" altLang="en-US"/>
              <a:t>.</a:t>
            </a:r>
          </a:p>
        </p:txBody>
      </p:sp>
      <p:graphicFrame>
        <p:nvGraphicFramePr>
          <p:cNvPr id="75803" name="Object 27">
            <a:extLst>
              <a:ext uri="{FF2B5EF4-FFF2-40B4-BE49-F238E27FC236}">
                <a16:creationId xmlns:a16="http://schemas.microsoft.com/office/drawing/2014/main" id="{93BC4A92-E16B-46B8-B217-B446A8F0F261}"/>
              </a:ext>
            </a:extLst>
          </p:cNvPr>
          <p:cNvGraphicFramePr>
            <a:graphicFrameLocks noChangeAspect="1"/>
          </p:cNvGraphicFramePr>
          <p:nvPr/>
        </p:nvGraphicFramePr>
        <p:xfrm>
          <a:off x="328613" y="4343400"/>
          <a:ext cx="7278687" cy="1309688"/>
        </p:xfrm>
        <a:graphic>
          <a:graphicData uri="http://schemas.openxmlformats.org/presentationml/2006/ole">
            <mc:AlternateContent xmlns:mc="http://schemas.openxmlformats.org/markup-compatibility/2006">
              <mc:Choice xmlns:v="urn:schemas-microsoft-com:vml" Requires="v">
                <p:oleObj name="Equation" r:id="rId3" imgW="2857320" imgH="482400" progId="Equation.DSMT4">
                  <p:embed/>
                </p:oleObj>
              </mc:Choice>
              <mc:Fallback>
                <p:oleObj name="Equation" r:id="rId3" imgW="2857320" imgH="482400"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3" y="4343400"/>
                        <a:ext cx="7278687"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05" name="Line 29">
            <a:extLst>
              <a:ext uri="{FF2B5EF4-FFF2-40B4-BE49-F238E27FC236}">
                <a16:creationId xmlns:a16="http://schemas.microsoft.com/office/drawing/2014/main" id="{6E900337-F556-4F4A-A822-7C80229166A2}"/>
              </a:ext>
            </a:extLst>
          </p:cNvPr>
          <p:cNvSpPr>
            <a:spLocks noChangeShapeType="1"/>
          </p:cNvSpPr>
          <p:nvPr/>
        </p:nvSpPr>
        <p:spPr bwMode="auto">
          <a:xfrm flipH="1" flipV="1">
            <a:off x="4724400" y="5334000"/>
            <a:ext cx="457200" cy="1066800"/>
          </a:xfrm>
          <a:prstGeom prst="line">
            <a:avLst/>
          </a:prstGeom>
          <a:noFill/>
          <a:ln w="9525">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5806" name="Text Box 30">
            <a:extLst>
              <a:ext uri="{FF2B5EF4-FFF2-40B4-BE49-F238E27FC236}">
                <a16:creationId xmlns:a16="http://schemas.microsoft.com/office/drawing/2014/main" id="{C25CC5DE-77DA-42EB-B11A-C7B8A118A1F8}"/>
              </a:ext>
            </a:extLst>
          </p:cNvPr>
          <p:cNvSpPr txBox="1">
            <a:spLocks noChangeArrowheads="1"/>
          </p:cNvSpPr>
          <p:nvPr/>
        </p:nvSpPr>
        <p:spPr bwMode="auto">
          <a:xfrm>
            <a:off x="5165725" y="6059488"/>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Known from b.c</a:t>
            </a:r>
          </a:p>
        </p:txBody>
      </p:sp>
      <p:sp>
        <p:nvSpPr>
          <p:cNvPr id="75807" name="Line 31">
            <a:extLst>
              <a:ext uri="{FF2B5EF4-FFF2-40B4-BE49-F238E27FC236}">
                <a16:creationId xmlns:a16="http://schemas.microsoft.com/office/drawing/2014/main" id="{169B0260-F599-4F99-97FA-66482F39665C}"/>
              </a:ext>
            </a:extLst>
          </p:cNvPr>
          <p:cNvSpPr>
            <a:spLocks noChangeShapeType="1"/>
          </p:cNvSpPr>
          <p:nvPr/>
        </p:nvSpPr>
        <p:spPr bwMode="auto">
          <a:xfrm flipV="1">
            <a:off x="2808288" y="1266825"/>
            <a:ext cx="304800" cy="457200"/>
          </a:xfrm>
          <a:prstGeom prst="line">
            <a:avLst/>
          </a:prstGeom>
          <a:noFill/>
          <a:ln w="9525">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5808" name="Text Box 32">
            <a:extLst>
              <a:ext uri="{FF2B5EF4-FFF2-40B4-BE49-F238E27FC236}">
                <a16:creationId xmlns:a16="http://schemas.microsoft.com/office/drawing/2014/main" id="{7EDDF451-170C-4ED0-AA5A-8A94CDBD82CE}"/>
              </a:ext>
            </a:extLst>
          </p:cNvPr>
          <p:cNvSpPr txBox="1">
            <a:spLocks noChangeArrowheads="1"/>
          </p:cNvSpPr>
          <p:nvPr/>
        </p:nvSpPr>
        <p:spPr bwMode="auto">
          <a:xfrm>
            <a:off x="3048000" y="9906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n</a:t>
            </a:r>
          </a:p>
        </p:txBody>
      </p:sp>
      <p:sp>
        <p:nvSpPr>
          <p:cNvPr id="75809" name="Oval 33">
            <a:extLst>
              <a:ext uri="{FF2B5EF4-FFF2-40B4-BE49-F238E27FC236}">
                <a16:creationId xmlns:a16="http://schemas.microsoft.com/office/drawing/2014/main" id="{222DAD27-4A60-41D9-B588-647994A1C3F7}"/>
              </a:ext>
            </a:extLst>
          </p:cNvPr>
          <p:cNvSpPr>
            <a:spLocks noChangeArrowheads="1"/>
          </p:cNvSpPr>
          <p:nvPr/>
        </p:nvSpPr>
        <p:spPr bwMode="auto">
          <a:xfrm>
            <a:off x="4343400" y="4572000"/>
            <a:ext cx="533400" cy="762000"/>
          </a:xfrm>
          <a:prstGeom prst="ellipse">
            <a:avLst/>
          </a:prstGeom>
          <a:noFill/>
          <a:ln w="9525">
            <a:solidFill>
              <a:srgbClr val="99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10" name="Oval 34">
            <a:extLst>
              <a:ext uri="{FF2B5EF4-FFF2-40B4-BE49-F238E27FC236}">
                <a16:creationId xmlns:a16="http://schemas.microsoft.com/office/drawing/2014/main" id="{7A668EDD-33FA-44F8-95BB-024BA969F1B7}"/>
              </a:ext>
            </a:extLst>
          </p:cNvPr>
          <p:cNvSpPr>
            <a:spLocks noChangeArrowheads="1"/>
          </p:cNvSpPr>
          <p:nvPr/>
        </p:nvSpPr>
        <p:spPr bwMode="auto">
          <a:xfrm>
            <a:off x="3581400" y="4191000"/>
            <a:ext cx="609600" cy="1524000"/>
          </a:xfrm>
          <a:prstGeom prst="ellipse">
            <a:avLst/>
          </a:prstGeom>
          <a:noFill/>
          <a:ln w="9525">
            <a:solidFill>
              <a:srgbClr val="99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5811" name="Line 35">
            <a:extLst>
              <a:ext uri="{FF2B5EF4-FFF2-40B4-BE49-F238E27FC236}">
                <a16:creationId xmlns:a16="http://schemas.microsoft.com/office/drawing/2014/main" id="{0F0DEBC6-25D4-45B5-A638-24CF8E177E53}"/>
              </a:ext>
            </a:extLst>
          </p:cNvPr>
          <p:cNvSpPr>
            <a:spLocks noChangeShapeType="1"/>
          </p:cNvSpPr>
          <p:nvPr/>
        </p:nvSpPr>
        <p:spPr bwMode="auto">
          <a:xfrm flipV="1">
            <a:off x="2895600" y="5486400"/>
            <a:ext cx="685800" cy="685800"/>
          </a:xfrm>
          <a:prstGeom prst="line">
            <a:avLst/>
          </a:prstGeom>
          <a:noFill/>
          <a:ln w="9525">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5812" name="Text Box 36">
            <a:extLst>
              <a:ext uri="{FF2B5EF4-FFF2-40B4-BE49-F238E27FC236}">
                <a16:creationId xmlns:a16="http://schemas.microsoft.com/office/drawing/2014/main" id="{1543AFA8-8DC2-40B7-97FB-39C6606630D2}"/>
              </a:ext>
            </a:extLst>
          </p:cNvPr>
          <p:cNvSpPr txBox="1">
            <a:spLocks noChangeArrowheads="1"/>
          </p:cNvSpPr>
          <p:nvPr/>
        </p:nvSpPr>
        <p:spPr bwMode="auto">
          <a:xfrm>
            <a:off x="1219200" y="6096000"/>
            <a:ext cx="3373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Unknown boundary flux</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D81FDCE-2516-42C9-8135-6AB14B511230}"/>
              </a:ext>
            </a:extLst>
          </p:cNvPr>
          <p:cNvSpPr>
            <a:spLocks noGrp="1" noChangeArrowheads="1"/>
          </p:cNvSpPr>
          <p:nvPr>
            <p:ph type="title"/>
          </p:nvPr>
        </p:nvSpPr>
        <p:spPr/>
        <p:txBody>
          <a:bodyPr/>
          <a:lstStyle/>
          <a:p>
            <a:r>
              <a:rPr lang="en-GB" altLang="en-US"/>
              <a:t>Indirect from Direct Formulation</a:t>
            </a:r>
          </a:p>
        </p:txBody>
      </p:sp>
      <p:sp>
        <p:nvSpPr>
          <p:cNvPr id="90116" name="Oval 4">
            <a:extLst>
              <a:ext uri="{FF2B5EF4-FFF2-40B4-BE49-F238E27FC236}">
                <a16:creationId xmlns:a16="http://schemas.microsoft.com/office/drawing/2014/main" id="{CA0AE46C-9C00-4415-8E61-D9693197B9D4}"/>
              </a:ext>
            </a:extLst>
          </p:cNvPr>
          <p:cNvSpPr>
            <a:spLocks noChangeArrowheads="1"/>
          </p:cNvSpPr>
          <p:nvPr/>
        </p:nvSpPr>
        <p:spPr bwMode="auto">
          <a:xfrm rot="-1633408">
            <a:off x="2743200" y="2743200"/>
            <a:ext cx="4495800" cy="2209800"/>
          </a:xfrm>
          <a:prstGeom prst="ellipse">
            <a:avLst/>
          </a:prstGeom>
          <a:solidFill>
            <a:srgbClr val="006699"/>
          </a:solidFill>
          <a:ln w="9525">
            <a:solidFill>
              <a:srgbClr val="99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17" name="Text Box 5">
            <a:extLst>
              <a:ext uri="{FF2B5EF4-FFF2-40B4-BE49-F238E27FC236}">
                <a16:creationId xmlns:a16="http://schemas.microsoft.com/office/drawing/2014/main" id="{47D657E3-2827-4189-857F-339820F0E2D0}"/>
              </a:ext>
            </a:extLst>
          </p:cNvPr>
          <p:cNvSpPr txBox="1">
            <a:spLocks noChangeArrowheads="1"/>
          </p:cNvSpPr>
          <p:nvPr/>
        </p:nvSpPr>
        <p:spPr bwMode="auto">
          <a:xfrm>
            <a:off x="4953000" y="26670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t>Domain </a:t>
            </a:r>
            <a:r>
              <a:rPr lang="en-GB" altLang="en-US" sz="2800">
                <a:sym typeface="Symbol" panose="05050102010706020507" pitchFamily="18" charset="2"/>
              </a:rPr>
              <a:t></a:t>
            </a:r>
            <a:r>
              <a:rPr lang="en-GB" altLang="en-US" sz="2800"/>
              <a:t> </a:t>
            </a:r>
            <a:endParaRPr lang="en-GB" altLang="en-US" sz="2800">
              <a:solidFill>
                <a:srgbClr val="99FF99"/>
              </a:solidFill>
              <a:sym typeface="Symbol" panose="05050102010706020507" pitchFamily="18" charset="2"/>
            </a:endParaRPr>
          </a:p>
        </p:txBody>
      </p:sp>
      <p:sp>
        <p:nvSpPr>
          <p:cNvPr id="90118" name="Oval 6">
            <a:extLst>
              <a:ext uri="{FF2B5EF4-FFF2-40B4-BE49-F238E27FC236}">
                <a16:creationId xmlns:a16="http://schemas.microsoft.com/office/drawing/2014/main" id="{430EAA62-8C13-4F1F-B121-131AB9521E94}"/>
              </a:ext>
            </a:extLst>
          </p:cNvPr>
          <p:cNvSpPr>
            <a:spLocks noChangeArrowheads="1"/>
          </p:cNvSpPr>
          <p:nvPr/>
        </p:nvSpPr>
        <p:spPr bwMode="auto">
          <a:xfrm>
            <a:off x="4038600" y="4343400"/>
            <a:ext cx="152400" cy="152400"/>
          </a:xfrm>
          <a:prstGeom prst="ellipse">
            <a:avLst/>
          </a:prstGeom>
          <a:solidFill>
            <a:srgbClr val="99FF99"/>
          </a:solidFill>
          <a:ln w="9525">
            <a:solidFill>
              <a:srgbClr val="99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19" name="Text Box 7">
            <a:extLst>
              <a:ext uri="{FF2B5EF4-FFF2-40B4-BE49-F238E27FC236}">
                <a16:creationId xmlns:a16="http://schemas.microsoft.com/office/drawing/2014/main" id="{D369D811-9D16-4407-A99A-86A7656B14BA}"/>
              </a:ext>
            </a:extLst>
          </p:cNvPr>
          <p:cNvSpPr txBox="1">
            <a:spLocks noChangeArrowheads="1"/>
          </p:cNvSpPr>
          <p:nvPr/>
        </p:nvSpPr>
        <p:spPr bwMode="auto">
          <a:xfrm>
            <a:off x="3886200" y="443388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b="1"/>
              <a:t>x</a:t>
            </a:r>
            <a:endParaRPr lang="en-GB" altLang="en-US" sz="2800" b="1">
              <a:solidFill>
                <a:srgbClr val="99FF99"/>
              </a:solidFill>
              <a:sym typeface="Symbol" panose="05050102010706020507" pitchFamily="18" charset="2"/>
            </a:endParaRPr>
          </a:p>
        </p:txBody>
      </p:sp>
      <p:sp>
        <p:nvSpPr>
          <p:cNvPr id="90120" name="Line 8">
            <a:extLst>
              <a:ext uri="{FF2B5EF4-FFF2-40B4-BE49-F238E27FC236}">
                <a16:creationId xmlns:a16="http://schemas.microsoft.com/office/drawing/2014/main" id="{41B8D083-5A20-49AC-867C-225D8B506362}"/>
              </a:ext>
            </a:extLst>
          </p:cNvPr>
          <p:cNvSpPr>
            <a:spLocks noChangeShapeType="1"/>
          </p:cNvSpPr>
          <p:nvPr/>
        </p:nvSpPr>
        <p:spPr bwMode="auto">
          <a:xfrm flipH="1" flipV="1">
            <a:off x="6248400" y="4419600"/>
            <a:ext cx="457200" cy="91440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1" name="Text Box 9">
            <a:extLst>
              <a:ext uri="{FF2B5EF4-FFF2-40B4-BE49-F238E27FC236}">
                <a16:creationId xmlns:a16="http://schemas.microsoft.com/office/drawing/2014/main" id="{D837AEE6-CA79-4B09-98C6-7B4A85AB8D9A}"/>
              </a:ext>
            </a:extLst>
          </p:cNvPr>
          <p:cNvSpPr txBox="1">
            <a:spLocks noChangeArrowheads="1"/>
          </p:cNvSpPr>
          <p:nvPr/>
        </p:nvSpPr>
        <p:spPr bwMode="auto">
          <a:xfrm>
            <a:off x="5791200" y="5257800"/>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Boundary </a:t>
            </a:r>
            <a:r>
              <a:rPr lang="en-GB" altLang="en-US" sz="2800">
                <a:solidFill>
                  <a:srgbClr val="99FF99"/>
                </a:solidFill>
                <a:sym typeface="Symbol" panose="05050102010706020507" pitchFamily="18" charset="2"/>
              </a:rPr>
              <a:t></a:t>
            </a:r>
            <a:r>
              <a:rPr lang="en-GB" altLang="en-US" sz="2800"/>
              <a:t> </a:t>
            </a:r>
            <a:endParaRPr lang="en-GB" altLang="en-US" sz="2800">
              <a:solidFill>
                <a:srgbClr val="99FF99"/>
              </a:solidFill>
              <a:sym typeface="Symbol" panose="05050102010706020507" pitchFamily="18" charset="2"/>
            </a:endParaRPr>
          </a:p>
        </p:txBody>
      </p:sp>
      <p:graphicFrame>
        <p:nvGraphicFramePr>
          <p:cNvPr id="90125" name="Object 13">
            <a:extLst>
              <a:ext uri="{FF2B5EF4-FFF2-40B4-BE49-F238E27FC236}">
                <a16:creationId xmlns:a16="http://schemas.microsoft.com/office/drawing/2014/main" id="{CD014E15-D589-4211-A8CC-6002F2FF773C}"/>
              </a:ext>
            </a:extLst>
          </p:cNvPr>
          <p:cNvGraphicFramePr>
            <a:graphicFrameLocks noChangeAspect="1"/>
          </p:cNvGraphicFramePr>
          <p:nvPr/>
        </p:nvGraphicFramePr>
        <p:xfrm>
          <a:off x="7129463" y="1905000"/>
          <a:ext cx="982662" cy="439738"/>
        </p:xfrm>
        <a:graphic>
          <a:graphicData uri="http://schemas.openxmlformats.org/presentationml/2006/ole">
            <mc:AlternateContent xmlns:mc="http://schemas.openxmlformats.org/markup-compatibility/2006">
              <mc:Choice xmlns:v="urn:schemas-microsoft-com:vml" Requires="v">
                <p:oleObj name="Equation" r:id="rId2" imgW="368280" imgH="164880" progId="Equation.DSMT4">
                  <p:embed/>
                </p:oleObj>
              </mc:Choice>
              <mc:Fallback>
                <p:oleObj name="Equation" r:id="rId2" imgW="368280" imgH="164880" progId="Equation.DSMT4">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463" y="1905000"/>
                        <a:ext cx="982662"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7" name="Freeform 15">
            <a:extLst>
              <a:ext uri="{FF2B5EF4-FFF2-40B4-BE49-F238E27FC236}">
                <a16:creationId xmlns:a16="http://schemas.microsoft.com/office/drawing/2014/main" id="{7C2236BD-0C60-4E35-A84A-B3529A6DD846}"/>
              </a:ext>
            </a:extLst>
          </p:cNvPr>
          <p:cNvSpPr>
            <a:spLocks/>
          </p:cNvSpPr>
          <p:nvPr/>
        </p:nvSpPr>
        <p:spPr bwMode="auto">
          <a:xfrm>
            <a:off x="5549900" y="1676400"/>
            <a:ext cx="1460500" cy="774700"/>
          </a:xfrm>
          <a:custGeom>
            <a:avLst/>
            <a:gdLst>
              <a:gd name="T0" fmla="*/ 920 w 920"/>
              <a:gd name="T1" fmla="*/ 152 h 488"/>
              <a:gd name="T2" fmla="*/ 152 w 920"/>
              <a:gd name="T3" fmla="*/ 56 h 488"/>
              <a:gd name="T4" fmla="*/ 8 w 920"/>
              <a:gd name="T5" fmla="*/ 488 h 488"/>
            </a:gdLst>
            <a:ahLst/>
            <a:cxnLst>
              <a:cxn ang="0">
                <a:pos x="T0" y="T1"/>
              </a:cxn>
              <a:cxn ang="0">
                <a:pos x="T2" y="T3"/>
              </a:cxn>
              <a:cxn ang="0">
                <a:pos x="T4" y="T5"/>
              </a:cxn>
            </a:cxnLst>
            <a:rect l="0" t="0" r="r" b="b"/>
            <a:pathLst>
              <a:path w="920" h="488">
                <a:moveTo>
                  <a:pt x="920" y="152"/>
                </a:moveTo>
                <a:cubicBezTo>
                  <a:pt x="612" y="76"/>
                  <a:pt x="304" y="0"/>
                  <a:pt x="152" y="56"/>
                </a:cubicBezTo>
                <a:cubicBezTo>
                  <a:pt x="0" y="112"/>
                  <a:pt x="4" y="300"/>
                  <a:pt x="8" y="488"/>
                </a:cubicBezTo>
              </a:path>
            </a:pathLst>
          </a:custGeom>
          <a:noFill/>
          <a:ln w="9525" cap="flat" cmpd="sng">
            <a:solidFill>
              <a:srgbClr val="99FF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A7CE0B72-65CB-4481-BBDE-C7C5BE45B942}"/>
              </a:ext>
            </a:extLst>
          </p:cNvPr>
          <p:cNvSpPr>
            <a:spLocks noChangeArrowheads="1"/>
          </p:cNvSpPr>
          <p:nvPr/>
        </p:nvSpPr>
        <p:spPr bwMode="auto">
          <a:xfrm>
            <a:off x="6934200" y="3276600"/>
            <a:ext cx="152400" cy="152400"/>
          </a:xfrm>
          <a:prstGeom prst="ellipse">
            <a:avLst/>
          </a:prstGeom>
          <a:solidFill>
            <a:srgbClr val="99FF99"/>
          </a:solidFill>
          <a:ln w="9525">
            <a:solidFill>
              <a:srgbClr val="99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9" name="Text Box 17">
            <a:extLst>
              <a:ext uri="{FF2B5EF4-FFF2-40B4-BE49-F238E27FC236}">
                <a16:creationId xmlns:a16="http://schemas.microsoft.com/office/drawing/2014/main" id="{F1D51BF3-E81E-42FA-939C-761C52918B23}"/>
              </a:ext>
            </a:extLst>
          </p:cNvPr>
          <p:cNvSpPr txBox="1">
            <a:spLocks noChangeArrowheads="1"/>
          </p:cNvSpPr>
          <p:nvPr/>
        </p:nvSpPr>
        <p:spPr bwMode="auto">
          <a:xfrm>
            <a:off x="7086600" y="3062288"/>
            <a:ext cx="53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b="1" i="1"/>
              <a:t>Y</a:t>
            </a:r>
            <a:r>
              <a:rPr lang="en-GB" altLang="en-US" sz="2800"/>
              <a:t> </a:t>
            </a:r>
            <a:endParaRPr lang="en-GB" altLang="en-US" sz="2800">
              <a:solidFill>
                <a:srgbClr val="99FF99"/>
              </a:solidFill>
              <a:sym typeface="Symbol" panose="05050102010706020507" pitchFamily="18" charset="2"/>
            </a:endParaRPr>
          </a:p>
        </p:txBody>
      </p:sp>
      <p:sp>
        <p:nvSpPr>
          <p:cNvPr id="90130" name="Line 18">
            <a:extLst>
              <a:ext uri="{FF2B5EF4-FFF2-40B4-BE49-F238E27FC236}">
                <a16:creationId xmlns:a16="http://schemas.microsoft.com/office/drawing/2014/main" id="{70E5A7D3-DC52-44AF-ADB0-0F0459D3369F}"/>
              </a:ext>
            </a:extLst>
          </p:cNvPr>
          <p:cNvSpPr>
            <a:spLocks noChangeShapeType="1"/>
          </p:cNvSpPr>
          <p:nvPr/>
        </p:nvSpPr>
        <p:spPr bwMode="auto">
          <a:xfrm flipV="1">
            <a:off x="4191000" y="3352800"/>
            <a:ext cx="2743200" cy="99060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1" name="Text Box 19">
            <a:extLst>
              <a:ext uri="{FF2B5EF4-FFF2-40B4-BE49-F238E27FC236}">
                <a16:creationId xmlns:a16="http://schemas.microsoft.com/office/drawing/2014/main" id="{74C80279-203D-4F4B-B368-F6DC48DC470F}"/>
              </a:ext>
            </a:extLst>
          </p:cNvPr>
          <p:cNvSpPr txBox="1">
            <a:spLocks noChangeArrowheads="1"/>
          </p:cNvSpPr>
          <p:nvPr/>
        </p:nvSpPr>
        <p:spPr bwMode="auto">
          <a:xfrm>
            <a:off x="5181600" y="38862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i="1"/>
              <a:t>r</a:t>
            </a:r>
            <a:r>
              <a:rPr lang="en-GB" altLang="en-US" sz="2800"/>
              <a:t> </a:t>
            </a:r>
            <a:endParaRPr lang="en-GB" altLang="en-US" sz="2800">
              <a:solidFill>
                <a:srgbClr val="99FF99"/>
              </a:solidFill>
              <a:sym typeface="Symbol" panose="05050102010706020507" pitchFamily="18" charset="2"/>
            </a:endParaRPr>
          </a:p>
        </p:txBody>
      </p:sp>
      <p:sp>
        <p:nvSpPr>
          <p:cNvPr id="90133" name="Line 21">
            <a:extLst>
              <a:ext uri="{FF2B5EF4-FFF2-40B4-BE49-F238E27FC236}">
                <a16:creationId xmlns:a16="http://schemas.microsoft.com/office/drawing/2014/main" id="{C341B46D-3585-4E75-83E7-63DD4FB97D9F}"/>
              </a:ext>
            </a:extLst>
          </p:cNvPr>
          <p:cNvSpPr>
            <a:spLocks noChangeShapeType="1"/>
          </p:cNvSpPr>
          <p:nvPr/>
        </p:nvSpPr>
        <p:spPr bwMode="auto">
          <a:xfrm flipH="1">
            <a:off x="2590800" y="5029200"/>
            <a:ext cx="533400" cy="83820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5" name="Text Box 23">
            <a:extLst>
              <a:ext uri="{FF2B5EF4-FFF2-40B4-BE49-F238E27FC236}">
                <a16:creationId xmlns:a16="http://schemas.microsoft.com/office/drawing/2014/main" id="{5F811FE8-C171-4D09-9393-EEFD9F350F62}"/>
              </a:ext>
            </a:extLst>
          </p:cNvPr>
          <p:cNvSpPr txBox="1">
            <a:spLocks noChangeArrowheads="1"/>
          </p:cNvSpPr>
          <p:nvPr/>
        </p:nvSpPr>
        <p:spPr bwMode="auto">
          <a:xfrm>
            <a:off x="2286000" y="5805488"/>
            <a:ext cx="38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i="1"/>
              <a:t>n</a:t>
            </a:r>
            <a:r>
              <a:rPr lang="en-GB" altLang="en-US" sz="2800"/>
              <a:t> </a:t>
            </a:r>
            <a:endParaRPr lang="en-GB" altLang="en-US" sz="2800">
              <a:solidFill>
                <a:srgbClr val="99FF99"/>
              </a:solidFill>
              <a:sym typeface="Symbol" panose="05050102010706020507" pitchFamily="18" charset="2"/>
            </a:endParaRPr>
          </a:p>
        </p:txBody>
      </p:sp>
      <p:graphicFrame>
        <p:nvGraphicFramePr>
          <p:cNvPr id="90136" name="Object 24">
            <a:extLst>
              <a:ext uri="{FF2B5EF4-FFF2-40B4-BE49-F238E27FC236}">
                <a16:creationId xmlns:a16="http://schemas.microsoft.com/office/drawing/2014/main" id="{8A7BBBE5-2741-4909-BEA4-BA5983B8E7D2}"/>
              </a:ext>
            </a:extLst>
          </p:cNvPr>
          <p:cNvGraphicFramePr>
            <a:graphicFrameLocks noChangeAspect="1"/>
          </p:cNvGraphicFramePr>
          <p:nvPr/>
        </p:nvGraphicFramePr>
        <p:xfrm>
          <a:off x="4343400" y="3276600"/>
          <a:ext cx="1219200" cy="490538"/>
        </p:xfrm>
        <a:graphic>
          <a:graphicData uri="http://schemas.openxmlformats.org/presentationml/2006/ole">
            <mc:AlternateContent xmlns:mc="http://schemas.openxmlformats.org/markup-compatibility/2006">
              <mc:Choice xmlns:v="urn:schemas-microsoft-com:vml" Requires="v">
                <p:oleObj name="Equation" r:id="rId4" imgW="469800" imgH="190440" progId="Equation.DSMT4">
                  <p:embed/>
                </p:oleObj>
              </mc:Choice>
              <mc:Fallback>
                <p:oleObj name="Equation" r:id="rId4" imgW="469800" imgH="190440" progId="Equation.DSMT4">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276600"/>
                        <a:ext cx="12192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37" name="Text Box 25">
            <a:extLst>
              <a:ext uri="{FF2B5EF4-FFF2-40B4-BE49-F238E27FC236}">
                <a16:creationId xmlns:a16="http://schemas.microsoft.com/office/drawing/2014/main" id="{B589EE98-1E76-4902-9202-97FEC2EC9819}"/>
              </a:ext>
            </a:extLst>
          </p:cNvPr>
          <p:cNvSpPr txBox="1">
            <a:spLocks noChangeArrowheads="1"/>
          </p:cNvSpPr>
          <p:nvPr/>
        </p:nvSpPr>
        <p:spPr bwMode="auto">
          <a:xfrm>
            <a:off x="1295400" y="19050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FF5050"/>
                </a:solidFill>
              </a:rPr>
              <a:t>Domain </a:t>
            </a:r>
            <a:r>
              <a:rPr lang="en-GB" altLang="en-US" sz="2800">
                <a:solidFill>
                  <a:srgbClr val="FF5050"/>
                </a:solidFill>
                <a:sym typeface="Symbol" panose="05050102010706020507" pitchFamily="18" charset="2"/>
              </a:rPr>
              <a:t>’=</a:t>
            </a:r>
            <a:r>
              <a:rPr lang="en-GB" altLang="en-US" sz="2800"/>
              <a:t> </a:t>
            </a:r>
            <a:r>
              <a:rPr lang="en-GB" altLang="en-US" sz="2800">
                <a:solidFill>
                  <a:srgbClr val="FF5050"/>
                </a:solidFill>
              </a:rPr>
              <a:t>R</a:t>
            </a:r>
            <a:r>
              <a:rPr lang="en-GB" altLang="en-US" sz="2800" baseline="30000">
                <a:solidFill>
                  <a:srgbClr val="FF5050"/>
                </a:solidFill>
              </a:rPr>
              <a:t>3</a:t>
            </a:r>
            <a:r>
              <a:rPr lang="en-GB" altLang="en-US" sz="2800">
                <a:solidFill>
                  <a:srgbClr val="FF5050"/>
                </a:solidFill>
              </a:rPr>
              <a:t>-</a:t>
            </a:r>
            <a:r>
              <a:rPr lang="en-GB" altLang="en-US" sz="2800"/>
              <a:t> </a:t>
            </a:r>
            <a:r>
              <a:rPr lang="en-GB" altLang="en-US" sz="2800">
                <a:solidFill>
                  <a:srgbClr val="FF5050"/>
                </a:solidFill>
                <a:sym typeface="Symbol" panose="05050102010706020507" pitchFamily="18" charset="2"/>
              </a:rPr>
              <a:t></a:t>
            </a:r>
          </a:p>
        </p:txBody>
      </p:sp>
      <p:sp>
        <p:nvSpPr>
          <p:cNvPr id="90138" name="Line 26">
            <a:extLst>
              <a:ext uri="{FF2B5EF4-FFF2-40B4-BE49-F238E27FC236}">
                <a16:creationId xmlns:a16="http://schemas.microsoft.com/office/drawing/2014/main" id="{64880187-92AA-4D8E-A3B0-3503CE8BF5BA}"/>
              </a:ext>
            </a:extLst>
          </p:cNvPr>
          <p:cNvSpPr>
            <a:spLocks noChangeShapeType="1"/>
          </p:cNvSpPr>
          <p:nvPr/>
        </p:nvSpPr>
        <p:spPr bwMode="auto">
          <a:xfrm>
            <a:off x="3733800" y="3352800"/>
            <a:ext cx="457200" cy="685800"/>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41" name="Text Box 29">
            <a:extLst>
              <a:ext uri="{FF2B5EF4-FFF2-40B4-BE49-F238E27FC236}">
                <a16:creationId xmlns:a16="http://schemas.microsoft.com/office/drawing/2014/main" id="{FC0891CC-2C6E-46A4-9E80-1668CE3E7012}"/>
              </a:ext>
            </a:extLst>
          </p:cNvPr>
          <p:cNvSpPr txBox="1">
            <a:spLocks noChangeArrowheads="1"/>
          </p:cNvSpPr>
          <p:nvPr/>
        </p:nvSpPr>
        <p:spPr bwMode="auto">
          <a:xfrm>
            <a:off x="3352800" y="35194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i="1">
                <a:solidFill>
                  <a:srgbClr val="FF5050"/>
                </a:solidFill>
              </a:rPr>
              <a:t>n’</a:t>
            </a:r>
            <a:r>
              <a:rPr lang="en-GB" altLang="en-US" sz="2800"/>
              <a:t> </a:t>
            </a:r>
            <a:endParaRPr lang="en-GB" altLang="en-US" sz="2800">
              <a:solidFill>
                <a:srgbClr val="99FF99"/>
              </a:solidFill>
              <a:sym typeface="Symbol" panose="05050102010706020507" pitchFamily="18" charset="2"/>
            </a:endParaRPr>
          </a:p>
        </p:txBody>
      </p:sp>
      <p:graphicFrame>
        <p:nvGraphicFramePr>
          <p:cNvPr id="90143" name="Object 31">
            <a:extLst>
              <a:ext uri="{FF2B5EF4-FFF2-40B4-BE49-F238E27FC236}">
                <a16:creationId xmlns:a16="http://schemas.microsoft.com/office/drawing/2014/main" id="{DB4E1B6D-FAC2-484E-A686-59A7E0B991F9}"/>
              </a:ext>
            </a:extLst>
          </p:cNvPr>
          <p:cNvGraphicFramePr>
            <a:graphicFrameLocks noChangeAspect="1"/>
          </p:cNvGraphicFramePr>
          <p:nvPr/>
        </p:nvGraphicFramePr>
        <p:xfrm>
          <a:off x="1524000" y="2438400"/>
          <a:ext cx="1319213" cy="490538"/>
        </p:xfrm>
        <a:graphic>
          <a:graphicData uri="http://schemas.openxmlformats.org/presentationml/2006/ole">
            <mc:AlternateContent xmlns:mc="http://schemas.openxmlformats.org/markup-compatibility/2006">
              <mc:Choice xmlns:v="urn:schemas-microsoft-com:vml" Requires="v">
                <p:oleObj name="Equation" r:id="rId6" imgW="507960" imgH="190440" progId="Equation.DSMT4">
                  <p:embed/>
                </p:oleObj>
              </mc:Choice>
              <mc:Fallback>
                <p:oleObj name="Equation" r:id="rId6" imgW="507960" imgH="19044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438400"/>
                        <a:ext cx="131921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011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011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0121"/>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90129"/>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90131"/>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90135"/>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90137"/>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90141"/>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0"/>
                                  </p:stCondLst>
                                  <p:childTnLst>
                                    <p:set>
                                      <p:cBhvr>
                                        <p:cTn id="30" dur="1" fill="hold">
                                          <p:stCondLst>
                                            <p:cond delay="499"/>
                                          </p:stCondLst>
                                        </p:cTn>
                                        <p:tgtEl>
                                          <p:spTgt spid="90125"/>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90136"/>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0"/>
                                  </p:stCondLst>
                                  <p:childTnLst>
                                    <p:set>
                                      <p:cBhvr>
                                        <p:cTn id="36" dur="1" fill="hold">
                                          <p:stCondLst>
                                            <p:cond delay="499"/>
                                          </p:stCondLst>
                                        </p:cTn>
                                        <p:tgtEl>
                                          <p:spTgt spid="90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utoUpdateAnimBg="0"/>
      <p:bldP spid="90119" grpId="0" autoUpdateAnimBg="0"/>
      <p:bldP spid="90121" grpId="0" autoUpdateAnimBg="0"/>
      <p:bldP spid="90129" grpId="0" autoUpdateAnimBg="0"/>
      <p:bldP spid="90131" grpId="0" autoUpdateAnimBg="0"/>
      <p:bldP spid="90135" grpId="0" autoUpdateAnimBg="0"/>
      <p:bldP spid="90137" grpId="0" autoUpdateAnimBg="0"/>
      <p:bldP spid="9014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58AC414-AED4-416D-98D1-6B8AD179A010}"/>
              </a:ext>
            </a:extLst>
          </p:cNvPr>
          <p:cNvSpPr>
            <a:spLocks noGrp="1" noChangeArrowheads="1"/>
          </p:cNvSpPr>
          <p:nvPr>
            <p:ph type="title"/>
          </p:nvPr>
        </p:nvSpPr>
        <p:spPr/>
        <p:txBody>
          <a:bodyPr/>
          <a:lstStyle/>
          <a:p>
            <a:r>
              <a:rPr lang="en-GB" altLang="en-US"/>
              <a:t>What are Integral Equations?</a:t>
            </a:r>
          </a:p>
        </p:txBody>
      </p:sp>
      <p:sp>
        <p:nvSpPr>
          <p:cNvPr id="3075" name="Rectangle 3">
            <a:extLst>
              <a:ext uri="{FF2B5EF4-FFF2-40B4-BE49-F238E27FC236}">
                <a16:creationId xmlns:a16="http://schemas.microsoft.com/office/drawing/2014/main" id="{8EAA4F80-953F-4D28-ABAD-EA539D9DDA79}"/>
              </a:ext>
            </a:extLst>
          </p:cNvPr>
          <p:cNvSpPr>
            <a:spLocks noGrp="1" noChangeArrowheads="1"/>
          </p:cNvSpPr>
          <p:nvPr>
            <p:ph type="body" idx="1"/>
          </p:nvPr>
        </p:nvSpPr>
        <p:spPr/>
        <p:txBody>
          <a:bodyPr/>
          <a:lstStyle/>
          <a:p>
            <a:pPr>
              <a:buClr>
                <a:srgbClr val="99FF99"/>
              </a:buClr>
            </a:pPr>
            <a:r>
              <a:rPr lang="en-GB" altLang="en-US"/>
              <a:t>They are equations which contain the unknown function under the integral sign.</a:t>
            </a:r>
          </a:p>
          <a:p>
            <a:pPr>
              <a:buClr>
                <a:srgbClr val="99FF99"/>
              </a:buClr>
            </a:pPr>
            <a:r>
              <a:rPr lang="en-GB" altLang="en-US"/>
              <a:t>For example,</a:t>
            </a:r>
          </a:p>
        </p:txBody>
      </p:sp>
      <p:graphicFrame>
        <p:nvGraphicFramePr>
          <p:cNvPr id="3079" name="Object 7">
            <a:extLst>
              <a:ext uri="{FF2B5EF4-FFF2-40B4-BE49-F238E27FC236}">
                <a16:creationId xmlns:a16="http://schemas.microsoft.com/office/drawing/2014/main" id="{A543D8F5-786A-47D7-BBAF-7C627190E33D}"/>
              </a:ext>
            </a:extLst>
          </p:cNvPr>
          <p:cNvGraphicFramePr>
            <a:graphicFrameLocks noChangeAspect="1"/>
          </p:cNvGraphicFramePr>
          <p:nvPr/>
        </p:nvGraphicFramePr>
        <p:xfrm>
          <a:off x="2940050" y="3581400"/>
          <a:ext cx="3263900" cy="1117600"/>
        </p:xfrm>
        <a:graphic>
          <a:graphicData uri="http://schemas.openxmlformats.org/presentationml/2006/ole">
            <mc:AlternateContent xmlns:mc="http://schemas.openxmlformats.org/markup-compatibility/2006">
              <mc:Choice xmlns:v="urn:schemas-microsoft-com:vml" Requires="v">
                <p:oleObj name="Equation" r:id="rId2" imgW="3263760" imgH="1117440" progId="Equation.3">
                  <p:embed/>
                </p:oleObj>
              </mc:Choice>
              <mc:Fallback>
                <p:oleObj name="Equation" r:id="rId2" imgW="3263760" imgH="111744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0" y="3581400"/>
                        <a:ext cx="32639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 name="Line 9">
            <a:extLst>
              <a:ext uri="{FF2B5EF4-FFF2-40B4-BE49-F238E27FC236}">
                <a16:creationId xmlns:a16="http://schemas.microsoft.com/office/drawing/2014/main" id="{AC6F9122-E09C-4BF9-BA1D-8C2A7A303B2D}"/>
              </a:ext>
            </a:extLst>
          </p:cNvPr>
          <p:cNvSpPr>
            <a:spLocks noChangeShapeType="1"/>
          </p:cNvSpPr>
          <p:nvPr/>
        </p:nvSpPr>
        <p:spPr bwMode="auto">
          <a:xfrm flipV="1">
            <a:off x="2971800" y="4419600"/>
            <a:ext cx="304800" cy="68580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 name="Text Box 10">
            <a:extLst>
              <a:ext uri="{FF2B5EF4-FFF2-40B4-BE49-F238E27FC236}">
                <a16:creationId xmlns:a16="http://schemas.microsoft.com/office/drawing/2014/main" id="{B014798C-58A4-4E3A-9C5A-F4EF51497AB0}"/>
              </a:ext>
            </a:extLst>
          </p:cNvPr>
          <p:cNvSpPr txBox="1">
            <a:spLocks noChangeArrowheads="1"/>
          </p:cNvSpPr>
          <p:nvPr/>
        </p:nvSpPr>
        <p:spPr bwMode="auto">
          <a:xfrm>
            <a:off x="1371600" y="5073650"/>
            <a:ext cx="2209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known</a:t>
            </a:r>
          </a:p>
          <a:p>
            <a:pPr algn="ctr">
              <a:spcBef>
                <a:spcPct val="0"/>
              </a:spcBef>
              <a:buClrTx/>
            </a:pPr>
            <a:r>
              <a:rPr lang="en-GB" altLang="en-US" sz="2800">
                <a:solidFill>
                  <a:srgbClr val="99FF99"/>
                </a:solidFill>
              </a:rPr>
              <a:t>(function)</a:t>
            </a:r>
          </a:p>
        </p:txBody>
      </p:sp>
      <p:sp>
        <p:nvSpPr>
          <p:cNvPr id="3083" name="Line 11">
            <a:extLst>
              <a:ext uri="{FF2B5EF4-FFF2-40B4-BE49-F238E27FC236}">
                <a16:creationId xmlns:a16="http://schemas.microsoft.com/office/drawing/2014/main" id="{3309B2B2-B857-48B2-81EB-C247D1701E21}"/>
              </a:ext>
            </a:extLst>
          </p:cNvPr>
          <p:cNvSpPr>
            <a:spLocks noChangeShapeType="1"/>
          </p:cNvSpPr>
          <p:nvPr/>
        </p:nvSpPr>
        <p:spPr bwMode="auto">
          <a:xfrm flipV="1">
            <a:off x="4572000" y="4419600"/>
            <a:ext cx="0" cy="68580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 name="Text Box 12">
            <a:extLst>
              <a:ext uri="{FF2B5EF4-FFF2-40B4-BE49-F238E27FC236}">
                <a16:creationId xmlns:a16="http://schemas.microsoft.com/office/drawing/2014/main" id="{DAD5CDB3-F5C1-4D27-8E10-C8E0016E1DCB}"/>
              </a:ext>
            </a:extLst>
          </p:cNvPr>
          <p:cNvSpPr txBox="1">
            <a:spLocks noChangeArrowheads="1"/>
          </p:cNvSpPr>
          <p:nvPr/>
        </p:nvSpPr>
        <p:spPr bwMode="auto">
          <a:xfrm>
            <a:off x="3505200" y="5073650"/>
            <a:ext cx="2209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known</a:t>
            </a:r>
          </a:p>
          <a:p>
            <a:pPr algn="ctr">
              <a:spcBef>
                <a:spcPct val="0"/>
              </a:spcBef>
              <a:buClrTx/>
            </a:pPr>
            <a:r>
              <a:rPr lang="en-GB" altLang="en-US" sz="2800">
                <a:solidFill>
                  <a:srgbClr val="99FF99"/>
                </a:solidFill>
              </a:rPr>
              <a:t>(kernel)</a:t>
            </a:r>
          </a:p>
        </p:txBody>
      </p:sp>
      <p:sp>
        <p:nvSpPr>
          <p:cNvPr id="3085" name="Text Box 13">
            <a:extLst>
              <a:ext uri="{FF2B5EF4-FFF2-40B4-BE49-F238E27FC236}">
                <a16:creationId xmlns:a16="http://schemas.microsoft.com/office/drawing/2014/main" id="{C418D39B-5EDF-460B-BB86-8A158E3FF4AB}"/>
              </a:ext>
            </a:extLst>
          </p:cNvPr>
          <p:cNvSpPr txBox="1">
            <a:spLocks noChangeArrowheads="1"/>
          </p:cNvSpPr>
          <p:nvPr/>
        </p:nvSpPr>
        <p:spPr bwMode="auto">
          <a:xfrm>
            <a:off x="5486400" y="5073650"/>
            <a:ext cx="2209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unknown</a:t>
            </a:r>
          </a:p>
          <a:p>
            <a:pPr algn="ctr">
              <a:spcBef>
                <a:spcPct val="0"/>
              </a:spcBef>
              <a:buClrTx/>
            </a:pPr>
            <a:r>
              <a:rPr lang="en-GB" altLang="en-US" sz="2800">
                <a:solidFill>
                  <a:srgbClr val="99FF99"/>
                </a:solidFill>
              </a:rPr>
              <a:t>(function)</a:t>
            </a:r>
          </a:p>
        </p:txBody>
      </p:sp>
      <p:sp>
        <p:nvSpPr>
          <p:cNvPr id="3086" name="Line 14">
            <a:extLst>
              <a:ext uri="{FF2B5EF4-FFF2-40B4-BE49-F238E27FC236}">
                <a16:creationId xmlns:a16="http://schemas.microsoft.com/office/drawing/2014/main" id="{BEA3DD10-C894-45D1-8BF1-CF947E19DD1B}"/>
              </a:ext>
            </a:extLst>
          </p:cNvPr>
          <p:cNvSpPr>
            <a:spLocks noChangeShapeType="1"/>
          </p:cNvSpPr>
          <p:nvPr/>
        </p:nvSpPr>
        <p:spPr bwMode="auto">
          <a:xfrm flipH="1" flipV="1">
            <a:off x="5562600" y="4419600"/>
            <a:ext cx="838200" cy="68580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3075">
                                            <p:txEl>
                                              <p:pRg st="1" end="1"/>
                                            </p:txEl>
                                          </p:spTgt>
                                        </p:tgtEl>
                                        <p:attrNameLst>
                                          <p:attrName>style.visibility</p:attrName>
                                        </p:attrNameLst>
                                      </p:cBhvr>
                                      <p:to>
                                        <p:strVal val="visible"/>
                                      </p:to>
                                    </p:set>
                                  </p:childTnLst>
                                </p:cTn>
                              </p:par>
                            </p:childTnLst>
                          </p:cTn>
                        </p:par>
                        <p:par>
                          <p:cTn id="10" fill="hold" nodeType="afterGroup">
                            <p:stCondLst>
                              <p:cond delay="3000"/>
                            </p:stCondLst>
                            <p:childTnLst>
                              <p:par>
                                <p:cTn id="11" presetID="2" presetClass="entr" presetSubtype="8" fill="hold" nodeType="afterEffect">
                                  <p:stCondLst>
                                    <p:cond delay="0"/>
                                  </p:stCondLst>
                                  <p:childTnLst>
                                    <p:set>
                                      <p:cBhvr>
                                        <p:cTn id="12" dur="1" fill="hold">
                                          <p:stCondLst>
                                            <p:cond delay="0"/>
                                          </p:stCondLst>
                                        </p:cTn>
                                        <p:tgtEl>
                                          <p:spTgt spid="3079"/>
                                        </p:tgtEl>
                                        <p:attrNameLst>
                                          <p:attrName>style.visibility</p:attrName>
                                        </p:attrNameLst>
                                      </p:cBhvr>
                                      <p:to>
                                        <p:strVal val="visible"/>
                                      </p:to>
                                    </p:set>
                                    <p:anim calcmode="lin" valueType="num">
                                      <p:cBhvr additive="base">
                                        <p:cTn id="13" dur="500" fill="hold"/>
                                        <p:tgtEl>
                                          <p:spTgt spid="3079"/>
                                        </p:tgtEl>
                                        <p:attrNameLst>
                                          <p:attrName>ppt_x</p:attrName>
                                        </p:attrNameLst>
                                      </p:cBhvr>
                                      <p:tavLst>
                                        <p:tav tm="0">
                                          <p:val>
                                            <p:strVal val="0-#ppt_w/2"/>
                                          </p:val>
                                        </p:tav>
                                        <p:tav tm="100000">
                                          <p:val>
                                            <p:strVal val="#ppt_x"/>
                                          </p:val>
                                        </p:tav>
                                      </p:tavLst>
                                    </p:anim>
                                    <p:anim calcmode="lin" valueType="num">
                                      <p:cBhvr additive="base">
                                        <p:cTn id="14" dur="500" fill="hold"/>
                                        <p:tgtEl>
                                          <p:spTgt spid="307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3500"/>
                            </p:stCondLst>
                            <p:childTnLst>
                              <p:par>
                                <p:cTn id="16" presetID="1" presetClass="entr" presetSubtype="0" fill="hold" nodeType="afterEffect">
                                  <p:stCondLst>
                                    <p:cond delay="1000"/>
                                  </p:stCondLst>
                                  <p:childTnLst>
                                    <p:set>
                                      <p:cBhvr>
                                        <p:cTn id="17" dur="1" fill="hold">
                                          <p:stCondLst>
                                            <p:cond delay="499"/>
                                          </p:stCondLst>
                                        </p:cTn>
                                        <p:tgtEl>
                                          <p:spTgt spid="3081"/>
                                        </p:tgtEl>
                                        <p:attrNameLst>
                                          <p:attrName>style.visibility</p:attrName>
                                        </p:attrNameLst>
                                      </p:cBhvr>
                                      <p:to>
                                        <p:strVal val="visible"/>
                                      </p:to>
                                    </p:set>
                                  </p:childTnLst>
                                </p:cTn>
                              </p:par>
                            </p:childTnLst>
                          </p:cTn>
                        </p:par>
                        <p:par>
                          <p:cTn id="18" fill="hold" nodeType="afterGroup">
                            <p:stCondLst>
                              <p:cond delay="5000"/>
                            </p:stCondLst>
                            <p:childTnLst>
                              <p:par>
                                <p:cTn id="19" presetID="1" presetClass="entr" presetSubtype="0" fill="hold" grpId="0" nodeType="afterEffect">
                                  <p:stCondLst>
                                    <p:cond delay="0"/>
                                  </p:stCondLst>
                                  <p:childTnLst>
                                    <p:set>
                                      <p:cBhvr>
                                        <p:cTn id="20" dur="1" fill="hold">
                                          <p:stCondLst>
                                            <p:cond delay="499"/>
                                          </p:stCondLst>
                                        </p:cTn>
                                        <p:tgtEl>
                                          <p:spTgt spid="3082"/>
                                        </p:tgtEl>
                                        <p:attrNameLst>
                                          <p:attrName>style.visibility</p:attrName>
                                        </p:attrNameLst>
                                      </p:cBhvr>
                                      <p:to>
                                        <p:strVal val="visible"/>
                                      </p:to>
                                    </p:set>
                                  </p:childTnLst>
                                </p:cTn>
                              </p:par>
                            </p:childTnLst>
                          </p:cTn>
                        </p:par>
                        <p:par>
                          <p:cTn id="21" fill="hold" nodeType="afterGroup">
                            <p:stCondLst>
                              <p:cond delay="5500"/>
                            </p:stCondLst>
                            <p:childTnLst>
                              <p:par>
                                <p:cTn id="22" presetID="1" presetClass="entr" presetSubtype="0" fill="hold" nodeType="afterEffect">
                                  <p:stCondLst>
                                    <p:cond delay="1000"/>
                                  </p:stCondLst>
                                  <p:childTnLst>
                                    <p:set>
                                      <p:cBhvr>
                                        <p:cTn id="23" dur="1" fill="hold">
                                          <p:stCondLst>
                                            <p:cond delay="499"/>
                                          </p:stCondLst>
                                        </p:cTn>
                                        <p:tgtEl>
                                          <p:spTgt spid="3083"/>
                                        </p:tgtEl>
                                        <p:attrNameLst>
                                          <p:attrName>style.visibility</p:attrName>
                                        </p:attrNameLst>
                                      </p:cBhvr>
                                      <p:to>
                                        <p:strVal val="visible"/>
                                      </p:to>
                                    </p:set>
                                  </p:childTnLst>
                                </p:cTn>
                              </p:par>
                            </p:childTnLst>
                          </p:cTn>
                        </p:par>
                        <p:par>
                          <p:cTn id="24" fill="hold" nodeType="afterGroup">
                            <p:stCondLst>
                              <p:cond delay="7000"/>
                            </p:stCondLst>
                            <p:childTnLst>
                              <p:par>
                                <p:cTn id="25" presetID="1" presetClass="entr" presetSubtype="0" fill="hold" grpId="0" nodeType="afterEffect">
                                  <p:stCondLst>
                                    <p:cond delay="0"/>
                                  </p:stCondLst>
                                  <p:childTnLst>
                                    <p:set>
                                      <p:cBhvr>
                                        <p:cTn id="26" dur="1" fill="hold">
                                          <p:stCondLst>
                                            <p:cond delay="499"/>
                                          </p:stCondLst>
                                        </p:cTn>
                                        <p:tgtEl>
                                          <p:spTgt spid="3084"/>
                                        </p:tgtEl>
                                        <p:attrNameLst>
                                          <p:attrName>style.visibility</p:attrName>
                                        </p:attrNameLst>
                                      </p:cBhvr>
                                      <p:to>
                                        <p:strVal val="visible"/>
                                      </p:to>
                                    </p:set>
                                  </p:childTnLst>
                                </p:cTn>
                              </p:par>
                            </p:childTnLst>
                          </p:cTn>
                        </p:par>
                        <p:par>
                          <p:cTn id="27" fill="hold" nodeType="afterGroup">
                            <p:stCondLst>
                              <p:cond delay="7500"/>
                            </p:stCondLst>
                            <p:childTnLst>
                              <p:par>
                                <p:cTn id="28" presetID="1" presetClass="entr" presetSubtype="0" fill="hold" nodeType="afterEffect">
                                  <p:stCondLst>
                                    <p:cond delay="1000"/>
                                  </p:stCondLst>
                                  <p:childTnLst>
                                    <p:set>
                                      <p:cBhvr>
                                        <p:cTn id="29" dur="1" fill="hold">
                                          <p:stCondLst>
                                            <p:cond delay="499"/>
                                          </p:stCondLst>
                                        </p:cTn>
                                        <p:tgtEl>
                                          <p:spTgt spid="3086"/>
                                        </p:tgtEl>
                                        <p:attrNameLst>
                                          <p:attrName>style.visibility</p:attrName>
                                        </p:attrNameLst>
                                      </p:cBhvr>
                                      <p:to>
                                        <p:strVal val="visible"/>
                                      </p:to>
                                    </p:set>
                                  </p:childTnLst>
                                </p:cTn>
                              </p:par>
                            </p:childTnLst>
                          </p:cTn>
                        </p:par>
                        <p:par>
                          <p:cTn id="30" fill="hold" nodeType="afterGroup">
                            <p:stCondLst>
                              <p:cond delay="9000"/>
                            </p:stCondLst>
                            <p:childTnLst>
                              <p:par>
                                <p:cTn id="31" presetID="1" presetClass="entr" presetSubtype="0" fill="hold" grpId="0" nodeType="afterEffect">
                                  <p:stCondLst>
                                    <p:cond delay="0"/>
                                  </p:stCondLst>
                                  <p:childTnLst>
                                    <p:set>
                                      <p:cBhvr>
                                        <p:cTn id="32" dur="1" fill="hold">
                                          <p:stCondLst>
                                            <p:cond delay="499"/>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advAuto="1000"/>
      <p:bldP spid="3082" grpId="0" autoUpdateAnimBg="0"/>
      <p:bldP spid="3084" grpId="0" autoUpdateAnimBg="0"/>
      <p:bldP spid="308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9FF40F5-9210-4BE7-B913-15393B9F1824}"/>
              </a:ext>
            </a:extLst>
          </p:cNvPr>
          <p:cNvSpPr>
            <a:spLocks noGrp="1" noChangeArrowheads="1"/>
          </p:cNvSpPr>
          <p:nvPr>
            <p:ph type="title"/>
          </p:nvPr>
        </p:nvSpPr>
        <p:spPr/>
        <p:txBody>
          <a:bodyPr/>
          <a:lstStyle/>
          <a:p>
            <a:r>
              <a:rPr lang="en-GB" altLang="en-US"/>
              <a:t>Indirect from Direct Formulation</a:t>
            </a:r>
          </a:p>
        </p:txBody>
      </p:sp>
      <p:sp>
        <p:nvSpPr>
          <p:cNvPr id="95254" name="Text Box 22">
            <a:extLst>
              <a:ext uri="{FF2B5EF4-FFF2-40B4-BE49-F238E27FC236}">
                <a16:creationId xmlns:a16="http://schemas.microsoft.com/office/drawing/2014/main" id="{3D96188C-A1E0-4B81-8EB4-2ADB0B002A79}"/>
              </a:ext>
            </a:extLst>
          </p:cNvPr>
          <p:cNvSpPr txBox="1">
            <a:spLocks noChangeArrowheads="1"/>
          </p:cNvSpPr>
          <p:nvPr/>
        </p:nvSpPr>
        <p:spPr bwMode="auto">
          <a:xfrm>
            <a:off x="381000" y="1524000"/>
            <a:ext cx="83216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Consider  simultaneously a bounded domain </a:t>
            </a:r>
            <a:r>
              <a:rPr lang="en-US" altLang="en-US">
                <a:latin typeface="Symbol" panose="05050102010706020507" pitchFamily="18" charset="2"/>
              </a:rPr>
              <a:t>W</a:t>
            </a:r>
            <a:r>
              <a:rPr lang="en-US" altLang="en-US"/>
              <a:t> and its </a:t>
            </a:r>
          </a:p>
          <a:p>
            <a:r>
              <a:rPr lang="en-US" altLang="en-US"/>
              <a:t>unbounded counterpart </a:t>
            </a:r>
            <a:r>
              <a:rPr lang="en-US" altLang="en-US">
                <a:latin typeface="Symbol" panose="05050102010706020507" pitchFamily="18" charset="2"/>
              </a:rPr>
              <a:t>W</a:t>
            </a:r>
            <a:r>
              <a:rPr lang="en-US" altLang="en-US"/>
              <a:t>’=R</a:t>
            </a:r>
            <a:r>
              <a:rPr lang="en-US" altLang="en-US" baseline="30000"/>
              <a:t>3</a:t>
            </a:r>
            <a:r>
              <a:rPr lang="en-US" altLang="en-US"/>
              <a:t>- </a:t>
            </a:r>
            <a:r>
              <a:rPr lang="en-US" altLang="en-US">
                <a:latin typeface="Symbol" panose="05050102010706020507" pitchFamily="18" charset="2"/>
              </a:rPr>
              <a:t>W</a:t>
            </a:r>
            <a:r>
              <a:rPr lang="en-US" altLang="en-US"/>
              <a:t>, and let u and u’ be the </a:t>
            </a:r>
          </a:p>
          <a:p>
            <a:r>
              <a:rPr lang="en-US" altLang="en-US"/>
              <a:t>solutions to Laplace equation over </a:t>
            </a:r>
            <a:r>
              <a:rPr lang="en-US" altLang="en-US">
                <a:latin typeface="Symbol" panose="05050102010706020507" pitchFamily="18" charset="2"/>
              </a:rPr>
              <a:t>W</a:t>
            </a:r>
            <a:r>
              <a:rPr lang="en-US" altLang="en-US"/>
              <a:t> and </a:t>
            </a:r>
            <a:r>
              <a:rPr lang="en-US" altLang="en-US">
                <a:latin typeface="Symbol" panose="05050102010706020507" pitchFamily="18" charset="2"/>
              </a:rPr>
              <a:t>W</a:t>
            </a:r>
            <a:r>
              <a:rPr lang="en-US" altLang="en-US"/>
              <a:t>’, respectively </a:t>
            </a:r>
          </a:p>
          <a:p>
            <a:r>
              <a:rPr lang="en-US" altLang="en-US"/>
              <a:t>with </a:t>
            </a:r>
            <a:r>
              <a:rPr lang="en-US" altLang="en-US">
                <a:solidFill>
                  <a:srgbClr val="99FF99"/>
                </a:solidFill>
              </a:rPr>
              <a:t>u=u’ =u</a:t>
            </a:r>
            <a:r>
              <a:rPr lang="en-US" altLang="en-US" baseline="30000">
                <a:solidFill>
                  <a:srgbClr val="99FF99"/>
                </a:solidFill>
              </a:rPr>
              <a:t>sp</a:t>
            </a:r>
            <a:r>
              <a:rPr lang="en-US" altLang="en-US">
                <a:solidFill>
                  <a:srgbClr val="99FF99"/>
                </a:solidFill>
              </a:rPr>
              <a:t> on </a:t>
            </a:r>
            <a:r>
              <a:rPr lang="en-US" altLang="en-US">
                <a:solidFill>
                  <a:srgbClr val="99FF99"/>
                </a:solidFill>
                <a:latin typeface="Symbol" panose="05050102010706020507" pitchFamily="18" charset="2"/>
              </a:rPr>
              <a:t>G</a:t>
            </a:r>
            <a:r>
              <a:rPr lang="en-US" altLang="en-US">
                <a:latin typeface="Symbol" panose="05050102010706020507" pitchFamily="18" charset="2"/>
              </a:rPr>
              <a:t> </a:t>
            </a:r>
          </a:p>
          <a:p>
            <a:r>
              <a:rPr lang="en-US" altLang="en-US"/>
              <a:t>For any source point ‘</a:t>
            </a:r>
            <a:r>
              <a:rPr lang="en-US" altLang="en-US" b="1"/>
              <a:t>x’ </a:t>
            </a:r>
            <a:r>
              <a:rPr lang="en-US" altLang="en-US"/>
              <a:t>interior to </a:t>
            </a:r>
            <a:r>
              <a:rPr lang="en-US" altLang="en-US">
                <a:latin typeface="Symbol" panose="05050102010706020507" pitchFamily="18" charset="2"/>
              </a:rPr>
              <a:t>W</a:t>
            </a:r>
            <a:r>
              <a:rPr lang="en-US" altLang="en-US"/>
              <a:t> </a:t>
            </a:r>
          </a:p>
        </p:txBody>
      </p:sp>
      <p:graphicFrame>
        <p:nvGraphicFramePr>
          <p:cNvPr id="95255" name="Object 23">
            <a:extLst>
              <a:ext uri="{FF2B5EF4-FFF2-40B4-BE49-F238E27FC236}">
                <a16:creationId xmlns:a16="http://schemas.microsoft.com/office/drawing/2014/main" id="{B857FA53-AECB-49B6-AA5D-B7E81CC98868}"/>
              </a:ext>
            </a:extLst>
          </p:cNvPr>
          <p:cNvGraphicFramePr>
            <a:graphicFrameLocks noChangeAspect="1"/>
          </p:cNvGraphicFramePr>
          <p:nvPr/>
        </p:nvGraphicFramePr>
        <p:xfrm>
          <a:off x="381000" y="3810000"/>
          <a:ext cx="5081588" cy="914400"/>
        </p:xfrm>
        <a:graphic>
          <a:graphicData uri="http://schemas.openxmlformats.org/presentationml/2006/ole">
            <mc:AlternateContent xmlns:mc="http://schemas.openxmlformats.org/markup-compatibility/2006">
              <mc:Choice xmlns:v="urn:schemas-microsoft-com:vml" Requires="v">
                <p:oleObj name="Equation" r:id="rId2" imgW="2857320" imgH="482400" progId="Equation.DSMT4">
                  <p:embed/>
                </p:oleObj>
              </mc:Choice>
              <mc:Fallback>
                <p:oleObj name="Equation" r:id="rId2" imgW="2857320" imgH="482400" progId="Equation.DSMT4">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50815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56" name="Text Box 24">
            <a:extLst>
              <a:ext uri="{FF2B5EF4-FFF2-40B4-BE49-F238E27FC236}">
                <a16:creationId xmlns:a16="http://schemas.microsoft.com/office/drawing/2014/main" id="{5C16DDC3-AD7D-4BCB-AFE3-A9BC5DBF287C}"/>
              </a:ext>
            </a:extLst>
          </p:cNvPr>
          <p:cNvSpPr txBox="1">
            <a:spLocks noChangeArrowheads="1"/>
          </p:cNvSpPr>
          <p:nvPr/>
        </p:nvSpPr>
        <p:spPr bwMode="auto">
          <a:xfrm>
            <a:off x="5486400" y="3962400"/>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 the </a:t>
            </a:r>
            <a:r>
              <a:rPr lang="en-US" altLang="en-US">
                <a:solidFill>
                  <a:srgbClr val="99FF99"/>
                </a:solidFill>
              </a:rPr>
              <a:t>interior problem</a:t>
            </a:r>
          </a:p>
        </p:txBody>
      </p:sp>
      <p:graphicFrame>
        <p:nvGraphicFramePr>
          <p:cNvPr id="95257" name="Object 25">
            <a:extLst>
              <a:ext uri="{FF2B5EF4-FFF2-40B4-BE49-F238E27FC236}">
                <a16:creationId xmlns:a16="http://schemas.microsoft.com/office/drawing/2014/main" id="{893080C0-AC22-496A-9FBD-A63D39B1B1C8}"/>
              </a:ext>
            </a:extLst>
          </p:cNvPr>
          <p:cNvGraphicFramePr>
            <a:graphicFrameLocks noChangeAspect="1"/>
          </p:cNvGraphicFramePr>
          <p:nvPr/>
        </p:nvGraphicFramePr>
        <p:xfrm>
          <a:off x="457200" y="4800600"/>
          <a:ext cx="4721225" cy="914400"/>
        </p:xfrm>
        <a:graphic>
          <a:graphicData uri="http://schemas.openxmlformats.org/presentationml/2006/ole">
            <mc:AlternateContent xmlns:mc="http://schemas.openxmlformats.org/markup-compatibility/2006">
              <mc:Choice xmlns:v="urn:schemas-microsoft-com:vml" Requires="v">
                <p:oleObj name="Equation" r:id="rId4" imgW="2654280" imgH="482400" progId="Equation.DSMT4">
                  <p:embed/>
                </p:oleObj>
              </mc:Choice>
              <mc:Fallback>
                <p:oleObj name="Equation" r:id="rId4" imgW="2654280" imgH="482400" progId="Equation.DSMT4">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800600"/>
                        <a:ext cx="47212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58" name="Text Box 26">
            <a:extLst>
              <a:ext uri="{FF2B5EF4-FFF2-40B4-BE49-F238E27FC236}">
                <a16:creationId xmlns:a16="http://schemas.microsoft.com/office/drawing/2014/main" id="{50FF8C63-7F8B-4C97-918E-8D1FF956C4D9}"/>
              </a:ext>
            </a:extLst>
          </p:cNvPr>
          <p:cNvSpPr txBox="1">
            <a:spLocks noChangeArrowheads="1"/>
          </p:cNvSpPr>
          <p:nvPr/>
        </p:nvSpPr>
        <p:spPr bwMode="auto">
          <a:xfrm>
            <a:off x="5486400" y="5029200"/>
            <a:ext cx="333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 the </a:t>
            </a:r>
            <a:r>
              <a:rPr lang="en-US" altLang="en-US">
                <a:solidFill>
                  <a:srgbClr val="99FF99"/>
                </a:solidFill>
              </a:rPr>
              <a:t>exterior problem</a:t>
            </a:r>
          </a:p>
        </p:txBody>
      </p:sp>
      <p:sp>
        <p:nvSpPr>
          <p:cNvPr id="95259" name="Text Box 27">
            <a:extLst>
              <a:ext uri="{FF2B5EF4-FFF2-40B4-BE49-F238E27FC236}">
                <a16:creationId xmlns:a16="http://schemas.microsoft.com/office/drawing/2014/main" id="{DE85E1F7-1DFD-4E9C-9BEE-FA47486406B4}"/>
              </a:ext>
            </a:extLst>
          </p:cNvPr>
          <p:cNvSpPr txBox="1">
            <a:spLocks noChangeArrowheads="1"/>
          </p:cNvSpPr>
          <p:nvPr/>
        </p:nvSpPr>
        <p:spPr bwMode="auto">
          <a:xfrm>
            <a:off x="228600" y="5943600"/>
            <a:ext cx="477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Notice the </a:t>
            </a:r>
            <a:r>
              <a:rPr lang="en-US" altLang="en-US" b="1"/>
              <a:t>n</a:t>
            </a:r>
            <a:r>
              <a:rPr lang="en-US" altLang="en-US"/>
              <a:t>’ points into </a:t>
            </a:r>
            <a:r>
              <a:rPr lang="en-US" altLang="en-US">
                <a:latin typeface="Symbol" panose="05050102010706020507" pitchFamily="18" charset="2"/>
              </a:rPr>
              <a:t>W</a:t>
            </a:r>
            <a:r>
              <a:rPr lang="en-US" altLang="en-US"/>
              <a:t> , hence</a:t>
            </a:r>
          </a:p>
        </p:txBody>
      </p:sp>
      <p:graphicFrame>
        <p:nvGraphicFramePr>
          <p:cNvPr id="95261" name="Object 29">
            <a:extLst>
              <a:ext uri="{FF2B5EF4-FFF2-40B4-BE49-F238E27FC236}">
                <a16:creationId xmlns:a16="http://schemas.microsoft.com/office/drawing/2014/main" id="{B5D5279D-BD12-43BF-BE8D-8F023A3608A3}"/>
              </a:ext>
            </a:extLst>
          </p:cNvPr>
          <p:cNvGraphicFramePr>
            <a:graphicFrameLocks noChangeAspect="1"/>
          </p:cNvGraphicFramePr>
          <p:nvPr/>
        </p:nvGraphicFramePr>
        <p:xfrm>
          <a:off x="5181600" y="5562600"/>
          <a:ext cx="1600200" cy="960438"/>
        </p:xfrm>
        <a:graphic>
          <a:graphicData uri="http://schemas.openxmlformats.org/presentationml/2006/ole">
            <mc:AlternateContent xmlns:mc="http://schemas.openxmlformats.org/markup-compatibility/2006">
              <mc:Choice xmlns:v="urn:schemas-microsoft-com:vml" Requires="v">
                <p:oleObj name="Equation" r:id="rId6" imgW="698400" imgH="393480" progId="Equation.DSMT4">
                  <p:embed/>
                </p:oleObj>
              </mc:Choice>
              <mc:Fallback>
                <p:oleObj name="Equation" r:id="rId6" imgW="698400" imgH="393480" progId="Equation.DSMT4">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5562600"/>
                        <a:ext cx="1600200"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D648952-583C-4140-BD59-C32B537DE703}"/>
              </a:ext>
            </a:extLst>
          </p:cNvPr>
          <p:cNvSpPr>
            <a:spLocks noGrp="1" noChangeArrowheads="1"/>
          </p:cNvSpPr>
          <p:nvPr>
            <p:ph type="title"/>
          </p:nvPr>
        </p:nvSpPr>
        <p:spPr/>
        <p:txBody>
          <a:bodyPr/>
          <a:lstStyle/>
          <a:p>
            <a:r>
              <a:rPr lang="en-GB" altLang="en-US"/>
              <a:t>Indirect from Direct Formulation</a:t>
            </a:r>
          </a:p>
        </p:txBody>
      </p:sp>
      <p:sp>
        <p:nvSpPr>
          <p:cNvPr id="96259" name="Text Box 3">
            <a:extLst>
              <a:ext uri="{FF2B5EF4-FFF2-40B4-BE49-F238E27FC236}">
                <a16:creationId xmlns:a16="http://schemas.microsoft.com/office/drawing/2014/main" id="{5D920973-2AEE-42A6-AD12-7EE2504ACC51}"/>
              </a:ext>
            </a:extLst>
          </p:cNvPr>
          <p:cNvSpPr txBox="1">
            <a:spLocks noChangeArrowheads="1"/>
          </p:cNvSpPr>
          <p:nvPr/>
        </p:nvSpPr>
        <p:spPr bwMode="auto">
          <a:xfrm>
            <a:off x="381000" y="1828800"/>
            <a:ext cx="832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Rewrite the exterior solution as</a:t>
            </a:r>
          </a:p>
        </p:txBody>
      </p:sp>
      <p:graphicFrame>
        <p:nvGraphicFramePr>
          <p:cNvPr id="96260" name="Object 4">
            <a:extLst>
              <a:ext uri="{FF2B5EF4-FFF2-40B4-BE49-F238E27FC236}">
                <a16:creationId xmlns:a16="http://schemas.microsoft.com/office/drawing/2014/main" id="{3C20B7A8-D995-42EB-B6BE-FCCE005FF6D3}"/>
              </a:ext>
            </a:extLst>
          </p:cNvPr>
          <p:cNvGraphicFramePr>
            <a:graphicFrameLocks noChangeAspect="1"/>
          </p:cNvGraphicFramePr>
          <p:nvPr/>
        </p:nvGraphicFramePr>
        <p:xfrm>
          <a:off x="795338" y="3976688"/>
          <a:ext cx="4200525" cy="850900"/>
        </p:xfrm>
        <a:graphic>
          <a:graphicData uri="http://schemas.openxmlformats.org/presentationml/2006/ole">
            <mc:AlternateContent xmlns:mc="http://schemas.openxmlformats.org/markup-compatibility/2006">
              <mc:Choice xmlns:v="urn:schemas-microsoft-com:vml" Requires="v">
                <p:oleObj name="Equation" r:id="rId2" imgW="1866600" imgH="355320" progId="Equation.DSMT4">
                  <p:embed/>
                </p:oleObj>
              </mc:Choice>
              <mc:Fallback>
                <p:oleObj name="Equation" r:id="rId2" imgW="1866600" imgH="35532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3976688"/>
                        <a:ext cx="420052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1" name="Text Box 5">
            <a:extLst>
              <a:ext uri="{FF2B5EF4-FFF2-40B4-BE49-F238E27FC236}">
                <a16:creationId xmlns:a16="http://schemas.microsoft.com/office/drawing/2014/main" id="{A6D50658-7EF0-4C10-9CE4-A5B199057BCE}"/>
              </a:ext>
            </a:extLst>
          </p:cNvPr>
          <p:cNvSpPr txBox="1">
            <a:spLocks noChangeArrowheads="1"/>
          </p:cNvSpPr>
          <p:nvPr/>
        </p:nvSpPr>
        <p:spPr bwMode="auto">
          <a:xfrm>
            <a:off x="304800" y="3429000"/>
            <a:ext cx="499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Now add the two solutions to obtain</a:t>
            </a:r>
            <a:endParaRPr lang="en-US" altLang="en-US">
              <a:solidFill>
                <a:srgbClr val="99FF99"/>
              </a:solidFill>
            </a:endParaRPr>
          </a:p>
        </p:txBody>
      </p:sp>
      <p:graphicFrame>
        <p:nvGraphicFramePr>
          <p:cNvPr id="96265" name="Object 9">
            <a:extLst>
              <a:ext uri="{FF2B5EF4-FFF2-40B4-BE49-F238E27FC236}">
                <a16:creationId xmlns:a16="http://schemas.microsoft.com/office/drawing/2014/main" id="{76F765E1-7CFA-43F3-82B6-43B0D93424F7}"/>
              </a:ext>
            </a:extLst>
          </p:cNvPr>
          <p:cNvGraphicFramePr>
            <a:graphicFrameLocks noChangeAspect="1"/>
          </p:cNvGraphicFramePr>
          <p:nvPr/>
        </p:nvGraphicFramePr>
        <p:xfrm>
          <a:off x="381000" y="2438400"/>
          <a:ext cx="4856163" cy="914400"/>
        </p:xfrm>
        <a:graphic>
          <a:graphicData uri="http://schemas.openxmlformats.org/presentationml/2006/ole">
            <mc:AlternateContent xmlns:mc="http://schemas.openxmlformats.org/markup-compatibility/2006">
              <mc:Choice xmlns:v="urn:schemas-microsoft-com:vml" Requires="v">
                <p:oleObj name="Equation" r:id="rId4" imgW="2730240" imgH="482400" progId="Equation.DSMT4">
                  <p:embed/>
                </p:oleObj>
              </mc:Choice>
              <mc:Fallback>
                <p:oleObj name="Equation" r:id="rId4" imgW="2730240" imgH="4824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438400"/>
                        <a:ext cx="485616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6" name="Object 10">
            <a:extLst>
              <a:ext uri="{FF2B5EF4-FFF2-40B4-BE49-F238E27FC236}">
                <a16:creationId xmlns:a16="http://schemas.microsoft.com/office/drawing/2014/main" id="{203770F3-5863-42C8-BD31-1B4CABBC126D}"/>
              </a:ext>
            </a:extLst>
          </p:cNvPr>
          <p:cNvGraphicFramePr>
            <a:graphicFrameLocks noChangeAspect="1"/>
          </p:cNvGraphicFramePr>
          <p:nvPr/>
        </p:nvGraphicFramePr>
        <p:xfrm>
          <a:off x="762000" y="5410200"/>
          <a:ext cx="1981200" cy="915988"/>
        </p:xfrm>
        <a:graphic>
          <a:graphicData uri="http://schemas.openxmlformats.org/presentationml/2006/ole">
            <mc:AlternateContent xmlns:mc="http://schemas.openxmlformats.org/markup-compatibility/2006">
              <mc:Choice xmlns:v="urn:schemas-microsoft-com:vml" Requires="v">
                <p:oleObj name="Equation" r:id="rId6" imgW="850680" imgH="393480" progId="Equation.DSMT4">
                  <p:embed/>
                </p:oleObj>
              </mc:Choice>
              <mc:Fallback>
                <p:oleObj name="Equation" r:id="rId6" imgW="850680" imgH="39348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410200"/>
                        <a:ext cx="1981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7" name="Text Box 11">
            <a:extLst>
              <a:ext uri="{FF2B5EF4-FFF2-40B4-BE49-F238E27FC236}">
                <a16:creationId xmlns:a16="http://schemas.microsoft.com/office/drawing/2014/main" id="{2F33E06A-36E0-4AD7-950E-E8B6D4F31E7C}"/>
              </a:ext>
            </a:extLst>
          </p:cNvPr>
          <p:cNvSpPr txBox="1">
            <a:spLocks noChangeArrowheads="1"/>
          </p:cNvSpPr>
          <p:nvPr/>
        </p:nvSpPr>
        <p:spPr bwMode="auto">
          <a:xfrm>
            <a:off x="441325" y="4840288"/>
            <a:ext cx="648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Where, the discontinuity of normal derivative is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Oval 3">
            <a:extLst>
              <a:ext uri="{FF2B5EF4-FFF2-40B4-BE49-F238E27FC236}">
                <a16:creationId xmlns:a16="http://schemas.microsoft.com/office/drawing/2014/main" id="{A6AB8823-7B5E-4C83-BDED-D2A5E026EC16}"/>
              </a:ext>
            </a:extLst>
          </p:cNvPr>
          <p:cNvSpPr>
            <a:spLocks noChangeArrowheads="1"/>
          </p:cNvSpPr>
          <p:nvPr/>
        </p:nvSpPr>
        <p:spPr bwMode="auto">
          <a:xfrm rot="-1633408">
            <a:off x="2743200" y="2438400"/>
            <a:ext cx="4495800" cy="2209800"/>
          </a:xfrm>
          <a:prstGeom prst="ellipse">
            <a:avLst/>
          </a:prstGeom>
          <a:solidFill>
            <a:srgbClr val="006699"/>
          </a:solidFill>
          <a:ln w="9525">
            <a:solidFill>
              <a:srgbClr val="99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4" name="Text Box 4">
            <a:extLst>
              <a:ext uri="{FF2B5EF4-FFF2-40B4-BE49-F238E27FC236}">
                <a16:creationId xmlns:a16="http://schemas.microsoft.com/office/drawing/2014/main" id="{9838CFC5-3FA0-489C-AD4D-9B79FD704268}"/>
              </a:ext>
            </a:extLst>
          </p:cNvPr>
          <p:cNvSpPr txBox="1">
            <a:spLocks noChangeArrowheads="1"/>
          </p:cNvSpPr>
          <p:nvPr/>
        </p:nvSpPr>
        <p:spPr bwMode="auto">
          <a:xfrm>
            <a:off x="4953000" y="23622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t>Domain </a:t>
            </a:r>
            <a:r>
              <a:rPr lang="en-GB" altLang="en-US" sz="2800">
                <a:sym typeface="Symbol" panose="05050102010706020507" pitchFamily="18" charset="2"/>
              </a:rPr>
              <a:t></a:t>
            </a:r>
            <a:r>
              <a:rPr lang="en-GB" altLang="en-US" sz="2800"/>
              <a:t> </a:t>
            </a:r>
            <a:endParaRPr lang="en-GB" altLang="en-US" sz="2800">
              <a:solidFill>
                <a:srgbClr val="99FF99"/>
              </a:solidFill>
              <a:sym typeface="Symbol" panose="05050102010706020507" pitchFamily="18" charset="2"/>
            </a:endParaRPr>
          </a:p>
        </p:txBody>
      </p:sp>
      <p:sp>
        <p:nvSpPr>
          <p:cNvPr id="97285" name="Line 5">
            <a:extLst>
              <a:ext uri="{FF2B5EF4-FFF2-40B4-BE49-F238E27FC236}">
                <a16:creationId xmlns:a16="http://schemas.microsoft.com/office/drawing/2014/main" id="{B77986B9-37A5-471C-A07D-69D37B9C6960}"/>
              </a:ext>
            </a:extLst>
          </p:cNvPr>
          <p:cNvSpPr>
            <a:spLocks noChangeShapeType="1"/>
          </p:cNvSpPr>
          <p:nvPr/>
        </p:nvSpPr>
        <p:spPr bwMode="auto">
          <a:xfrm flipH="1" flipV="1">
            <a:off x="6248400" y="4114800"/>
            <a:ext cx="457200" cy="914400"/>
          </a:xfrm>
          <a:prstGeom prst="line">
            <a:avLst/>
          </a:prstGeom>
          <a:noFill/>
          <a:ln w="38100">
            <a:solidFill>
              <a:srgbClr val="99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6" name="Text Box 6">
            <a:extLst>
              <a:ext uri="{FF2B5EF4-FFF2-40B4-BE49-F238E27FC236}">
                <a16:creationId xmlns:a16="http://schemas.microsoft.com/office/drawing/2014/main" id="{CDC02BCE-CE05-401A-830D-5BE5A1778B8B}"/>
              </a:ext>
            </a:extLst>
          </p:cNvPr>
          <p:cNvSpPr txBox="1">
            <a:spLocks noChangeArrowheads="1"/>
          </p:cNvSpPr>
          <p:nvPr/>
        </p:nvSpPr>
        <p:spPr bwMode="auto">
          <a:xfrm>
            <a:off x="5791200" y="4953000"/>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t>Boundary </a:t>
            </a:r>
            <a:r>
              <a:rPr lang="en-GB" altLang="en-US" sz="2800">
                <a:sym typeface="Symbol" panose="05050102010706020507" pitchFamily="18" charset="2"/>
              </a:rPr>
              <a:t></a:t>
            </a:r>
            <a:r>
              <a:rPr lang="en-GB" altLang="en-US" sz="2800"/>
              <a:t> </a:t>
            </a:r>
            <a:endParaRPr lang="en-GB" altLang="en-US" sz="2800">
              <a:solidFill>
                <a:srgbClr val="99FF99"/>
              </a:solidFill>
              <a:sym typeface="Symbol" panose="05050102010706020507" pitchFamily="18" charset="2"/>
            </a:endParaRPr>
          </a:p>
        </p:txBody>
      </p:sp>
      <p:graphicFrame>
        <p:nvGraphicFramePr>
          <p:cNvPr id="97288" name="Object 8">
            <a:extLst>
              <a:ext uri="{FF2B5EF4-FFF2-40B4-BE49-F238E27FC236}">
                <a16:creationId xmlns:a16="http://schemas.microsoft.com/office/drawing/2014/main" id="{BBB1FA8B-82DF-4BAF-A135-8EF4CA04D06F}"/>
              </a:ext>
            </a:extLst>
          </p:cNvPr>
          <p:cNvGraphicFramePr>
            <a:graphicFrameLocks noChangeAspect="1"/>
          </p:cNvGraphicFramePr>
          <p:nvPr/>
        </p:nvGraphicFramePr>
        <p:xfrm>
          <a:off x="7162800" y="1600200"/>
          <a:ext cx="838200" cy="403225"/>
        </p:xfrm>
        <a:graphic>
          <a:graphicData uri="http://schemas.openxmlformats.org/presentationml/2006/ole">
            <mc:AlternateContent xmlns:mc="http://schemas.openxmlformats.org/markup-compatibility/2006">
              <mc:Choice xmlns:v="urn:schemas-microsoft-com:vml" Requires="v">
                <p:oleObj name="Equation" r:id="rId2" imgW="342720" imgH="164880" progId="Equation.DSMT4">
                  <p:embed/>
                </p:oleObj>
              </mc:Choice>
              <mc:Fallback>
                <p:oleObj name="Equation" r:id="rId2" imgW="342720" imgH="16488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600200"/>
                        <a:ext cx="8382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90" name="Freeform 10">
            <a:extLst>
              <a:ext uri="{FF2B5EF4-FFF2-40B4-BE49-F238E27FC236}">
                <a16:creationId xmlns:a16="http://schemas.microsoft.com/office/drawing/2014/main" id="{CB1CE5ED-12A0-4C18-8B8E-46DE3E9A0491}"/>
              </a:ext>
            </a:extLst>
          </p:cNvPr>
          <p:cNvSpPr>
            <a:spLocks/>
          </p:cNvSpPr>
          <p:nvPr/>
        </p:nvSpPr>
        <p:spPr bwMode="auto">
          <a:xfrm>
            <a:off x="5549900" y="1371600"/>
            <a:ext cx="1460500" cy="774700"/>
          </a:xfrm>
          <a:custGeom>
            <a:avLst/>
            <a:gdLst>
              <a:gd name="T0" fmla="*/ 920 w 920"/>
              <a:gd name="T1" fmla="*/ 152 h 488"/>
              <a:gd name="T2" fmla="*/ 152 w 920"/>
              <a:gd name="T3" fmla="*/ 56 h 488"/>
              <a:gd name="T4" fmla="*/ 8 w 920"/>
              <a:gd name="T5" fmla="*/ 488 h 488"/>
            </a:gdLst>
            <a:ahLst/>
            <a:cxnLst>
              <a:cxn ang="0">
                <a:pos x="T0" y="T1"/>
              </a:cxn>
              <a:cxn ang="0">
                <a:pos x="T2" y="T3"/>
              </a:cxn>
              <a:cxn ang="0">
                <a:pos x="T4" y="T5"/>
              </a:cxn>
            </a:cxnLst>
            <a:rect l="0" t="0" r="r" b="b"/>
            <a:pathLst>
              <a:path w="920" h="488">
                <a:moveTo>
                  <a:pt x="920" y="152"/>
                </a:moveTo>
                <a:cubicBezTo>
                  <a:pt x="612" y="76"/>
                  <a:pt x="304" y="0"/>
                  <a:pt x="152" y="56"/>
                </a:cubicBezTo>
                <a:cubicBezTo>
                  <a:pt x="0" y="112"/>
                  <a:pt x="4" y="300"/>
                  <a:pt x="8" y="488"/>
                </a:cubicBezTo>
              </a:path>
            </a:pathLst>
          </a:custGeom>
          <a:noFill/>
          <a:ln w="9525" cap="flat" cmpd="sng">
            <a:solidFill>
              <a:srgbClr val="99FF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1" name="Oval 11">
            <a:extLst>
              <a:ext uri="{FF2B5EF4-FFF2-40B4-BE49-F238E27FC236}">
                <a16:creationId xmlns:a16="http://schemas.microsoft.com/office/drawing/2014/main" id="{4BB4C926-1161-4EF9-B7D5-992F3A1C4C66}"/>
              </a:ext>
            </a:extLst>
          </p:cNvPr>
          <p:cNvSpPr>
            <a:spLocks noChangeArrowheads="1"/>
          </p:cNvSpPr>
          <p:nvPr/>
        </p:nvSpPr>
        <p:spPr bwMode="auto">
          <a:xfrm>
            <a:off x="6934200" y="2971800"/>
            <a:ext cx="152400" cy="152400"/>
          </a:xfrm>
          <a:prstGeom prst="ellipse">
            <a:avLst/>
          </a:prstGeom>
          <a:solidFill>
            <a:srgbClr val="99FF99"/>
          </a:solidFill>
          <a:ln w="9525">
            <a:solidFill>
              <a:srgbClr val="99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2" name="Text Box 12">
            <a:extLst>
              <a:ext uri="{FF2B5EF4-FFF2-40B4-BE49-F238E27FC236}">
                <a16:creationId xmlns:a16="http://schemas.microsoft.com/office/drawing/2014/main" id="{430508CB-21F5-4336-89D6-7C79FBED7D0F}"/>
              </a:ext>
            </a:extLst>
          </p:cNvPr>
          <p:cNvSpPr txBox="1">
            <a:spLocks noChangeArrowheads="1"/>
          </p:cNvSpPr>
          <p:nvPr/>
        </p:nvSpPr>
        <p:spPr bwMode="auto">
          <a:xfrm>
            <a:off x="7086600" y="2757488"/>
            <a:ext cx="53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b="1" i="1"/>
              <a:t>Y</a:t>
            </a:r>
            <a:r>
              <a:rPr lang="en-GB" altLang="en-US" sz="2800"/>
              <a:t> </a:t>
            </a:r>
            <a:endParaRPr lang="en-GB" altLang="en-US" sz="2800">
              <a:solidFill>
                <a:srgbClr val="99FF99"/>
              </a:solidFill>
              <a:sym typeface="Symbol" panose="05050102010706020507" pitchFamily="18" charset="2"/>
            </a:endParaRPr>
          </a:p>
        </p:txBody>
      </p:sp>
      <p:sp>
        <p:nvSpPr>
          <p:cNvPr id="97294" name="Line 14">
            <a:extLst>
              <a:ext uri="{FF2B5EF4-FFF2-40B4-BE49-F238E27FC236}">
                <a16:creationId xmlns:a16="http://schemas.microsoft.com/office/drawing/2014/main" id="{A625A697-2813-418F-80CF-7249DB3431E6}"/>
              </a:ext>
            </a:extLst>
          </p:cNvPr>
          <p:cNvSpPr>
            <a:spLocks noChangeShapeType="1"/>
          </p:cNvSpPr>
          <p:nvPr/>
        </p:nvSpPr>
        <p:spPr bwMode="auto">
          <a:xfrm flipH="1">
            <a:off x="2590800" y="4724400"/>
            <a:ext cx="533400" cy="83820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6" name="Text Box 16">
            <a:extLst>
              <a:ext uri="{FF2B5EF4-FFF2-40B4-BE49-F238E27FC236}">
                <a16:creationId xmlns:a16="http://schemas.microsoft.com/office/drawing/2014/main" id="{EEDC012D-10F1-4403-BF3D-778B4823CE77}"/>
              </a:ext>
            </a:extLst>
          </p:cNvPr>
          <p:cNvSpPr txBox="1">
            <a:spLocks noChangeArrowheads="1"/>
          </p:cNvSpPr>
          <p:nvPr/>
        </p:nvSpPr>
        <p:spPr bwMode="auto">
          <a:xfrm>
            <a:off x="2286000" y="5500688"/>
            <a:ext cx="38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i="1"/>
              <a:t>n</a:t>
            </a:r>
            <a:r>
              <a:rPr lang="en-GB" altLang="en-US" sz="2800"/>
              <a:t> </a:t>
            </a:r>
            <a:endParaRPr lang="en-GB" altLang="en-US" sz="2800">
              <a:solidFill>
                <a:srgbClr val="99FF99"/>
              </a:solidFill>
              <a:sym typeface="Symbol" panose="05050102010706020507" pitchFamily="18" charset="2"/>
            </a:endParaRPr>
          </a:p>
        </p:txBody>
      </p:sp>
      <p:graphicFrame>
        <p:nvGraphicFramePr>
          <p:cNvPr id="97297" name="Object 17">
            <a:extLst>
              <a:ext uri="{FF2B5EF4-FFF2-40B4-BE49-F238E27FC236}">
                <a16:creationId xmlns:a16="http://schemas.microsoft.com/office/drawing/2014/main" id="{47BC163E-71B0-486C-8C28-AB037FBE0E19}"/>
              </a:ext>
            </a:extLst>
          </p:cNvPr>
          <p:cNvGraphicFramePr>
            <a:graphicFrameLocks noChangeAspect="1"/>
          </p:cNvGraphicFramePr>
          <p:nvPr/>
        </p:nvGraphicFramePr>
        <p:xfrm>
          <a:off x="4114800" y="2971800"/>
          <a:ext cx="908050" cy="365125"/>
        </p:xfrm>
        <a:graphic>
          <a:graphicData uri="http://schemas.openxmlformats.org/presentationml/2006/ole">
            <mc:AlternateContent xmlns:mc="http://schemas.openxmlformats.org/markup-compatibility/2006">
              <mc:Choice xmlns:v="urn:schemas-microsoft-com:vml" Requires="v">
                <p:oleObj name="Equation" r:id="rId4" imgW="469800" imgH="190440" progId="Equation.DSMT4">
                  <p:embed/>
                </p:oleObj>
              </mc:Choice>
              <mc:Fallback>
                <p:oleObj name="Equation" r:id="rId4" imgW="469800" imgH="190440"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971800"/>
                        <a:ext cx="9080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98" name="Oval 18">
            <a:extLst>
              <a:ext uri="{FF2B5EF4-FFF2-40B4-BE49-F238E27FC236}">
                <a16:creationId xmlns:a16="http://schemas.microsoft.com/office/drawing/2014/main" id="{8B3031B9-55D7-4275-BDD1-A674474A511C}"/>
              </a:ext>
            </a:extLst>
          </p:cNvPr>
          <p:cNvSpPr>
            <a:spLocks noChangeArrowheads="1"/>
          </p:cNvSpPr>
          <p:nvPr/>
        </p:nvSpPr>
        <p:spPr bwMode="auto">
          <a:xfrm>
            <a:off x="4038600" y="4038600"/>
            <a:ext cx="152400" cy="152400"/>
          </a:xfrm>
          <a:prstGeom prst="ellipse">
            <a:avLst/>
          </a:prstGeom>
          <a:solidFill>
            <a:srgbClr val="99FF99"/>
          </a:solidFill>
          <a:ln w="9525">
            <a:solidFill>
              <a:srgbClr val="99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9" name="Text Box 19">
            <a:extLst>
              <a:ext uri="{FF2B5EF4-FFF2-40B4-BE49-F238E27FC236}">
                <a16:creationId xmlns:a16="http://schemas.microsoft.com/office/drawing/2014/main" id="{C60F3BE7-EEC0-453E-8E11-E33FFF6CAB30}"/>
              </a:ext>
            </a:extLst>
          </p:cNvPr>
          <p:cNvSpPr txBox="1">
            <a:spLocks noChangeArrowheads="1"/>
          </p:cNvSpPr>
          <p:nvPr/>
        </p:nvSpPr>
        <p:spPr bwMode="auto">
          <a:xfrm>
            <a:off x="4267200" y="3886200"/>
            <a:ext cx="38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b="1" i="1"/>
              <a:t>x</a:t>
            </a:r>
            <a:r>
              <a:rPr lang="en-GB" altLang="en-US" sz="2800"/>
              <a:t> </a:t>
            </a:r>
            <a:endParaRPr lang="en-GB" altLang="en-US" sz="2800">
              <a:solidFill>
                <a:srgbClr val="99FF99"/>
              </a:solidFill>
              <a:sym typeface="Symbol" panose="05050102010706020507" pitchFamily="18" charset="2"/>
            </a:endParaRPr>
          </a:p>
        </p:txBody>
      </p:sp>
      <p:sp>
        <p:nvSpPr>
          <p:cNvPr id="97300" name="Line 20">
            <a:extLst>
              <a:ext uri="{FF2B5EF4-FFF2-40B4-BE49-F238E27FC236}">
                <a16:creationId xmlns:a16="http://schemas.microsoft.com/office/drawing/2014/main" id="{442129D3-846A-43D4-A77A-2C7E378AEC61}"/>
              </a:ext>
            </a:extLst>
          </p:cNvPr>
          <p:cNvSpPr>
            <a:spLocks noChangeShapeType="1"/>
          </p:cNvSpPr>
          <p:nvPr/>
        </p:nvSpPr>
        <p:spPr bwMode="auto">
          <a:xfrm flipV="1">
            <a:off x="4191000" y="3048000"/>
            <a:ext cx="2743200" cy="99060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1" name="Line 21">
            <a:extLst>
              <a:ext uri="{FF2B5EF4-FFF2-40B4-BE49-F238E27FC236}">
                <a16:creationId xmlns:a16="http://schemas.microsoft.com/office/drawing/2014/main" id="{C1DD0D63-07A7-4FF6-B504-1AA06B608F3B}"/>
              </a:ext>
            </a:extLst>
          </p:cNvPr>
          <p:cNvSpPr>
            <a:spLocks noChangeShapeType="1"/>
          </p:cNvSpPr>
          <p:nvPr/>
        </p:nvSpPr>
        <p:spPr bwMode="auto">
          <a:xfrm>
            <a:off x="4800600" y="1447800"/>
            <a:ext cx="0" cy="990600"/>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2" name="Line 22">
            <a:extLst>
              <a:ext uri="{FF2B5EF4-FFF2-40B4-BE49-F238E27FC236}">
                <a16:creationId xmlns:a16="http://schemas.microsoft.com/office/drawing/2014/main" id="{9BBF86BA-B0AE-4F13-B0E6-9402A209A56A}"/>
              </a:ext>
            </a:extLst>
          </p:cNvPr>
          <p:cNvSpPr>
            <a:spLocks noChangeShapeType="1"/>
          </p:cNvSpPr>
          <p:nvPr/>
        </p:nvSpPr>
        <p:spPr bwMode="auto">
          <a:xfrm>
            <a:off x="4800600" y="4800600"/>
            <a:ext cx="0" cy="990600"/>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3" name="Text Box 23">
            <a:extLst>
              <a:ext uri="{FF2B5EF4-FFF2-40B4-BE49-F238E27FC236}">
                <a16:creationId xmlns:a16="http://schemas.microsoft.com/office/drawing/2014/main" id="{0C286EA0-8BF3-4465-AF42-A7A4AF8F44A2}"/>
              </a:ext>
            </a:extLst>
          </p:cNvPr>
          <p:cNvSpPr txBox="1">
            <a:spLocks noChangeArrowheads="1"/>
          </p:cNvSpPr>
          <p:nvPr/>
        </p:nvSpPr>
        <p:spPr bwMode="auto">
          <a:xfrm>
            <a:off x="5334000" y="35052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i="1"/>
              <a:t>r</a:t>
            </a:r>
            <a:r>
              <a:rPr lang="en-GB" altLang="en-US" sz="2800"/>
              <a:t> </a:t>
            </a:r>
            <a:endParaRPr lang="en-GB" altLang="en-US" sz="2800">
              <a:solidFill>
                <a:srgbClr val="99FF99"/>
              </a:solidFill>
              <a:sym typeface="Symbol" panose="05050102010706020507" pitchFamily="18" charset="2"/>
            </a:endParaRPr>
          </a:p>
        </p:txBody>
      </p:sp>
      <p:sp>
        <p:nvSpPr>
          <p:cNvPr id="97304" name="Rectangle 24">
            <a:extLst>
              <a:ext uri="{FF2B5EF4-FFF2-40B4-BE49-F238E27FC236}">
                <a16:creationId xmlns:a16="http://schemas.microsoft.com/office/drawing/2014/main" id="{34D1E0E2-829A-4973-B71B-3ECF641D3C8C}"/>
              </a:ext>
            </a:extLst>
          </p:cNvPr>
          <p:cNvSpPr>
            <a:spLocks noChangeArrowheads="1"/>
          </p:cNvSpPr>
          <p:nvPr/>
        </p:nvSpPr>
        <p:spPr bwMode="auto">
          <a:xfrm>
            <a:off x="533400" y="533400"/>
            <a:ext cx="7848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buClrTx/>
            </a:pPr>
            <a:r>
              <a:rPr lang="en-GB" altLang="en-US" sz="3600" b="1">
                <a:solidFill>
                  <a:srgbClr val="FFCC00"/>
                </a:solidFill>
                <a:latin typeface="Arial" panose="020B0604020202020204" pitchFamily="34" charset="0"/>
              </a:rPr>
              <a:t>Taking </a:t>
            </a:r>
            <a:r>
              <a:rPr lang="en-GB" altLang="en-US" sz="3600" b="1" i="1">
                <a:solidFill>
                  <a:srgbClr val="FFCC00"/>
                </a:solidFill>
                <a:latin typeface="Arial" panose="020B0604020202020204" pitchFamily="34" charset="0"/>
              </a:rPr>
              <a:t>x</a:t>
            </a:r>
            <a:r>
              <a:rPr lang="en-GB" altLang="en-US" sz="3600" b="1">
                <a:solidFill>
                  <a:srgbClr val="FFCC00"/>
                </a:solidFill>
                <a:latin typeface="Arial" panose="020B0604020202020204" pitchFamily="34" charset="0"/>
              </a:rPr>
              <a:t> to </a:t>
            </a:r>
            <a:r>
              <a:rPr lang="en-GB" altLang="en-US" sz="3600" b="1" i="1">
                <a:solidFill>
                  <a:srgbClr val="FFCC00"/>
                </a:solidFill>
                <a:latin typeface="Arial" panose="020B0604020202020204" pitchFamily="34" charset="0"/>
              </a:rPr>
              <a:t>X</a:t>
            </a:r>
          </a:p>
        </p:txBody>
      </p:sp>
      <p:sp>
        <p:nvSpPr>
          <p:cNvPr id="97305" name="Text Box 25">
            <a:extLst>
              <a:ext uri="{FF2B5EF4-FFF2-40B4-BE49-F238E27FC236}">
                <a16:creationId xmlns:a16="http://schemas.microsoft.com/office/drawing/2014/main" id="{225AF661-3F50-45B0-8B0D-21865E4A90FF}"/>
              </a:ext>
            </a:extLst>
          </p:cNvPr>
          <p:cNvSpPr txBox="1">
            <a:spLocks noChangeArrowheads="1"/>
          </p:cNvSpPr>
          <p:nvPr/>
        </p:nvSpPr>
        <p:spPr bwMode="auto">
          <a:xfrm>
            <a:off x="533400" y="1462088"/>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Is the integral equation</a:t>
            </a:r>
          </a:p>
          <a:p>
            <a:pPr>
              <a:spcBef>
                <a:spcPct val="0"/>
              </a:spcBef>
              <a:buClrTx/>
            </a:pPr>
            <a:r>
              <a:rPr lang="en-GB" altLang="en-US" sz="2800"/>
              <a:t>of the ‘boundary’-type?</a:t>
            </a:r>
            <a:endParaRPr lang="en-GB" altLang="en-US" sz="2800">
              <a:solidFill>
                <a:srgbClr val="99FF99"/>
              </a:solidFill>
              <a:sym typeface="Symbol" panose="05050102010706020507" pitchFamily="18" charset="2"/>
            </a:endParaRPr>
          </a:p>
        </p:txBody>
      </p:sp>
      <p:sp>
        <p:nvSpPr>
          <p:cNvPr id="97306" name="Text Box 26">
            <a:extLst>
              <a:ext uri="{FF2B5EF4-FFF2-40B4-BE49-F238E27FC236}">
                <a16:creationId xmlns:a16="http://schemas.microsoft.com/office/drawing/2014/main" id="{B151C612-74CF-4769-89DA-EAF582B85151}"/>
              </a:ext>
            </a:extLst>
          </p:cNvPr>
          <p:cNvSpPr txBox="1">
            <a:spLocks noChangeArrowheads="1"/>
          </p:cNvSpPr>
          <p:nvPr/>
        </p:nvSpPr>
        <p:spPr bwMode="auto">
          <a:xfrm>
            <a:off x="533400" y="59578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solidFill>
                  <a:srgbClr val="FF5050"/>
                </a:solidFill>
              </a:rPr>
              <a:t>No!</a:t>
            </a:r>
            <a:r>
              <a:rPr lang="en-GB" altLang="en-US" sz="2800"/>
              <a:t>  We must ‘take’ </a:t>
            </a:r>
            <a:r>
              <a:rPr lang="en-GB" altLang="en-US" sz="2800" b="1" i="1">
                <a:solidFill>
                  <a:srgbClr val="99FF99"/>
                </a:solidFill>
              </a:rPr>
              <a:t>x</a:t>
            </a:r>
            <a:r>
              <a:rPr lang="en-GB" altLang="en-US" sz="2800"/>
              <a:t> to the boundary (to </a:t>
            </a:r>
            <a:r>
              <a:rPr lang="en-GB" altLang="en-US" sz="2800" b="1" i="1">
                <a:solidFill>
                  <a:srgbClr val="99FF99"/>
                </a:solidFill>
              </a:rPr>
              <a:t>X</a:t>
            </a:r>
            <a:r>
              <a:rPr lang="en-GB" altLang="en-US" sz="2800"/>
              <a:t>).</a:t>
            </a:r>
            <a:endParaRPr lang="en-GB" altLang="en-US" sz="2800">
              <a:solidFill>
                <a:srgbClr val="99FF99"/>
              </a:solidFill>
              <a:sym typeface="Symbol" panose="05050102010706020507" pitchFamily="18" charset="2"/>
            </a:endParaRPr>
          </a:p>
        </p:txBody>
      </p:sp>
      <p:sp>
        <p:nvSpPr>
          <p:cNvPr id="97308" name="Line 28">
            <a:extLst>
              <a:ext uri="{FF2B5EF4-FFF2-40B4-BE49-F238E27FC236}">
                <a16:creationId xmlns:a16="http://schemas.microsoft.com/office/drawing/2014/main" id="{CC948BB5-6625-432E-B68F-BF0A2F340965}"/>
              </a:ext>
            </a:extLst>
          </p:cNvPr>
          <p:cNvSpPr>
            <a:spLocks noChangeShapeType="1"/>
          </p:cNvSpPr>
          <p:nvPr/>
        </p:nvSpPr>
        <p:spPr bwMode="auto">
          <a:xfrm flipV="1">
            <a:off x="3048000" y="3048000"/>
            <a:ext cx="3886200" cy="99060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09" name="Oval 29">
            <a:extLst>
              <a:ext uri="{FF2B5EF4-FFF2-40B4-BE49-F238E27FC236}">
                <a16:creationId xmlns:a16="http://schemas.microsoft.com/office/drawing/2014/main" id="{1E8FF6EA-4AC0-4967-A1DE-7025A556661E}"/>
              </a:ext>
            </a:extLst>
          </p:cNvPr>
          <p:cNvSpPr>
            <a:spLocks noChangeArrowheads="1"/>
          </p:cNvSpPr>
          <p:nvPr/>
        </p:nvSpPr>
        <p:spPr bwMode="auto">
          <a:xfrm>
            <a:off x="2895600" y="3900488"/>
            <a:ext cx="152400" cy="152400"/>
          </a:xfrm>
          <a:prstGeom prst="ellipse">
            <a:avLst/>
          </a:prstGeom>
          <a:solidFill>
            <a:srgbClr val="99FF99"/>
          </a:solidFill>
          <a:ln w="9525">
            <a:solidFill>
              <a:srgbClr val="99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0" name="Text Box 30">
            <a:extLst>
              <a:ext uri="{FF2B5EF4-FFF2-40B4-BE49-F238E27FC236}">
                <a16:creationId xmlns:a16="http://schemas.microsoft.com/office/drawing/2014/main" id="{E03D685E-DCA5-4ADE-A510-31EC95B7AC4C}"/>
              </a:ext>
            </a:extLst>
          </p:cNvPr>
          <p:cNvSpPr txBox="1">
            <a:spLocks noChangeArrowheads="1"/>
          </p:cNvSpPr>
          <p:nvPr/>
        </p:nvSpPr>
        <p:spPr bwMode="auto">
          <a:xfrm>
            <a:off x="3048000" y="3976688"/>
            <a:ext cx="53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b="1" i="1"/>
              <a:t>X</a:t>
            </a:r>
            <a:r>
              <a:rPr lang="en-GB" altLang="en-US" sz="2800" b="1"/>
              <a:t> </a:t>
            </a:r>
            <a:endParaRPr lang="en-GB" altLang="en-US" sz="2800" b="1">
              <a:solidFill>
                <a:srgbClr val="99FF99"/>
              </a:solidFill>
              <a:sym typeface="Symbol" panose="05050102010706020507" pitchFamily="18" charset="2"/>
            </a:endParaRPr>
          </a:p>
        </p:txBody>
      </p:sp>
      <p:sp>
        <p:nvSpPr>
          <p:cNvPr id="97311" name="Freeform 31">
            <a:extLst>
              <a:ext uri="{FF2B5EF4-FFF2-40B4-BE49-F238E27FC236}">
                <a16:creationId xmlns:a16="http://schemas.microsoft.com/office/drawing/2014/main" id="{5463F898-45AE-4E6B-A606-31EC2FA80AEF}"/>
              </a:ext>
            </a:extLst>
          </p:cNvPr>
          <p:cNvSpPr>
            <a:spLocks/>
          </p:cNvSpPr>
          <p:nvPr/>
        </p:nvSpPr>
        <p:spPr bwMode="auto">
          <a:xfrm>
            <a:off x="3048000" y="3430588"/>
            <a:ext cx="1066800" cy="546100"/>
          </a:xfrm>
          <a:custGeom>
            <a:avLst/>
            <a:gdLst>
              <a:gd name="T0" fmla="*/ 672 w 672"/>
              <a:gd name="T1" fmla="*/ 344 h 344"/>
              <a:gd name="T2" fmla="*/ 528 w 672"/>
              <a:gd name="T3" fmla="*/ 8 h 344"/>
              <a:gd name="T4" fmla="*/ 0 w 672"/>
              <a:gd name="T5" fmla="*/ 296 h 344"/>
            </a:gdLst>
            <a:ahLst/>
            <a:cxnLst>
              <a:cxn ang="0">
                <a:pos x="T0" y="T1"/>
              </a:cxn>
              <a:cxn ang="0">
                <a:pos x="T2" y="T3"/>
              </a:cxn>
              <a:cxn ang="0">
                <a:pos x="T4" y="T5"/>
              </a:cxn>
            </a:cxnLst>
            <a:rect l="0" t="0" r="r" b="b"/>
            <a:pathLst>
              <a:path w="672" h="344">
                <a:moveTo>
                  <a:pt x="672" y="344"/>
                </a:moveTo>
                <a:cubicBezTo>
                  <a:pt x="656" y="180"/>
                  <a:pt x="640" y="16"/>
                  <a:pt x="528" y="8"/>
                </a:cubicBezTo>
                <a:cubicBezTo>
                  <a:pt x="416" y="0"/>
                  <a:pt x="208" y="148"/>
                  <a:pt x="0" y="296"/>
                </a:cubicBezTo>
              </a:path>
            </a:pathLst>
          </a:custGeom>
          <a:noFill/>
          <a:ln w="57150" cap="flat" cmpd="sng">
            <a:solidFill>
              <a:srgbClr val="FF505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728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7286"/>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729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97296"/>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97299"/>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97303"/>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97305"/>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97310"/>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0"/>
                                  </p:stCondLst>
                                  <p:childTnLst>
                                    <p:set>
                                      <p:cBhvr>
                                        <p:cTn id="30" dur="1" fill="hold">
                                          <p:stCondLst>
                                            <p:cond delay="499"/>
                                          </p:stCondLst>
                                        </p:cTn>
                                        <p:tgtEl>
                                          <p:spTgt spid="97288"/>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97297"/>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9730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97301"/>
                                        </p:tgtEl>
                                        <p:attrNameLst>
                                          <p:attrName>style.visibility</p:attrName>
                                        </p:attrNameLst>
                                      </p:cBhvr>
                                      <p:to>
                                        <p:strVal val="visible"/>
                                      </p:to>
                                    </p:set>
                                    <p:anim calcmode="lin" valueType="num">
                                      <p:cBhvr additive="base">
                                        <p:cTn id="41" dur="500" fill="hold"/>
                                        <p:tgtEl>
                                          <p:spTgt spid="97301"/>
                                        </p:tgtEl>
                                        <p:attrNameLst>
                                          <p:attrName>ppt_x</p:attrName>
                                        </p:attrNameLst>
                                      </p:cBhvr>
                                      <p:tavLst>
                                        <p:tav tm="0">
                                          <p:val>
                                            <p:strVal val="0-#ppt_w/2"/>
                                          </p:val>
                                        </p:tav>
                                        <p:tav tm="100000">
                                          <p:val>
                                            <p:strVal val="#ppt_x"/>
                                          </p:val>
                                        </p:tav>
                                      </p:tavLst>
                                    </p:anim>
                                    <p:anim calcmode="lin" valueType="num">
                                      <p:cBhvr additive="base">
                                        <p:cTn id="42" dur="500" fill="hold"/>
                                        <p:tgtEl>
                                          <p:spTgt spid="9730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97302"/>
                                        </p:tgtEl>
                                        <p:attrNameLst>
                                          <p:attrName>style.visibility</p:attrName>
                                        </p:attrNameLst>
                                      </p:cBhvr>
                                      <p:to>
                                        <p:strVal val="visible"/>
                                      </p:to>
                                    </p:set>
                                    <p:anim calcmode="lin" valueType="num">
                                      <p:cBhvr additive="base">
                                        <p:cTn id="47" dur="500" fill="hold"/>
                                        <p:tgtEl>
                                          <p:spTgt spid="97302"/>
                                        </p:tgtEl>
                                        <p:attrNameLst>
                                          <p:attrName>ppt_x</p:attrName>
                                        </p:attrNameLst>
                                      </p:cBhvr>
                                      <p:tavLst>
                                        <p:tav tm="0">
                                          <p:val>
                                            <p:strVal val="0-#ppt_w/2"/>
                                          </p:val>
                                        </p:tav>
                                        <p:tav tm="100000">
                                          <p:val>
                                            <p:strVal val="#ppt_x"/>
                                          </p:val>
                                        </p:tav>
                                      </p:tavLst>
                                    </p:anim>
                                    <p:anim calcmode="lin" valueType="num">
                                      <p:cBhvr additive="base">
                                        <p:cTn id="48" dur="500" fill="hold"/>
                                        <p:tgtEl>
                                          <p:spTgt spid="97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P spid="97286" grpId="0" autoUpdateAnimBg="0"/>
      <p:bldP spid="97292" grpId="0" autoUpdateAnimBg="0"/>
      <p:bldP spid="97296" grpId="0" autoUpdateAnimBg="0"/>
      <p:bldP spid="97299" grpId="0" autoUpdateAnimBg="0"/>
      <p:bldP spid="97303" grpId="0" autoUpdateAnimBg="0"/>
      <p:bldP spid="97305" grpId="0" autoUpdateAnimBg="0"/>
      <p:bldP spid="97306" grpId="0" autoUpdateAnimBg="0"/>
      <p:bldP spid="9731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26A9F32-26F7-4CBB-9E92-276A6CCA2EF3}"/>
              </a:ext>
            </a:extLst>
          </p:cNvPr>
          <p:cNvSpPr>
            <a:spLocks noGrp="1" noChangeArrowheads="1"/>
          </p:cNvSpPr>
          <p:nvPr>
            <p:ph type="title"/>
          </p:nvPr>
        </p:nvSpPr>
        <p:spPr/>
        <p:txBody>
          <a:bodyPr/>
          <a:lstStyle/>
          <a:p>
            <a:r>
              <a:rPr lang="en-GB" altLang="en-US"/>
              <a:t>3D Example: Laplace Equation</a:t>
            </a:r>
          </a:p>
        </p:txBody>
      </p:sp>
      <p:sp>
        <p:nvSpPr>
          <p:cNvPr id="45060" name="Text Box 4">
            <a:extLst>
              <a:ext uri="{FF2B5EF4-FFF2-40B4-BE49-F238E27FC236}">
                <a16:creationId xmlns:a16="http://schemas.microsoft.com/office/drawing/2014/main" id="{23E6B5E4-58FD-4DAA-9EA1-7A0ECFC06995}"/>
              </a:ext>
            </a:extLst>
          </p:cNvPr>
          <p:cNvSpPr txBox="1">
            <a:spLocks noChangeArrowheads="1"/>
          </p:cNvSpPr>
          <p:nvPr/>
        </p:nvSpPr>
        <p:spPr bwMode="auto">
          <a:xfrm>
            <a:off x="533400" y="1524000"/>
            <a:ext cx="8001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When we take x to X, we have to make sure that the integrals are convergent.</a:t>
            </a:r>
          </a:p>
          <a:p>
            <a:pPr>
              <a:spcBef>
                <a:spcPct val="0"/>
              </a:spcBef>
              <a:buClrTx/>
            </a:pPr>
            <a:r>
              <a:rPr lang="en-GB" altLang="en-US" sz="2800"/>
              <a:t>It may be proved that</a:t>
            </a:r>
            <a:endParaRPr lang="en-GB" altLang="en-US" sz="2800">
              <a:solidFill>
                <a:srgbClr val="99FF99"/>
              </a:solidFill>
              <a:sym typeface="Symbol" panose="05050102010706020507" pitchFamily="18" charset="2"/>
            </a:endParaRPr>
          </a:p>
        </p:txBody>
      </p:sp>
      <p:graphicFrame>
        <p:nvGraphicFramePr>
          <p:cNvPr id="45070" name="Object 14">
            <a:extLst>
              <a:ext uri="{FF2B5EF4-FFF2-40B4-BE49-F238E27FC236}">
                <a16:creationId xmlns:a16="http://schemas.microsoft.com/office/drawing/2014/main" id="{A5DE9B24-06A2-43A5-88A6-302D8C12D1EA}"/>
              </a:ext>
            </a:extLst>
          </p:cNvPr>
          <p:cNvGraphicFramePr>
            <a:graphicFrameLocks noChangeAspect="1"/>
          </p:cNvGraphicFramePr>
          <p:nvPr/>
        </p:nvGraphicFramePr>
        <p:xfrm>
          <a:off x="533400" y="3048000"/>
          <a:ext cx="4543425" cy="850900"/>
        </p:xfrm>
        <a:graphic>
          <a:graphicData uri="http://schemas.openxmlformats.org/presentationml/2006/ole">
            <mc:AlternateContent xmlns:mc="http://schemas.openxmlformats.org/markup-compatibility/2006">
              <mc:Choice xmlns:v="urn:schemas-microsoft-com:vml" Requires="v">
                <p:oleObj name="Equation" r:id="rId2" imgW="2019240" imgH="355320" progId="Equation.DSMT4">
                  <p:embed/>
                </p:oleObj>
              </mc:Choice>
              <mc:Fallback>
                <p:oleObj name="Equation" r:id="rId2" imgW="2019240" imgH="355320" progId="Equation.DSMT4">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4543425" cy="850900"/>
                      </a:xfrm>
                      <a:prstGeom prst="rect">
                        <a:avLst/>
                      </a:prstGeom>
                      <a:noFill/>
                      <a:ln w="38100">
                        <a:solidFill>
                          <a:srgbClr val="99FF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1" name="Text Box 15">
            <a:extLst>
              <a:ext uri="{FF2B5EF4-FFF2-40B4-BE49-F238E27FC236}">
                <a16:creationId xmlns:a16="http://schemas.microsoft.com/office/drawing/2014/main" id="{C45DE05B-96B0-4075-8957-3EF4AAEB405D}"/>
              </a:ext>
            </a:extLst>
          </p:cNvPr>
          <p:cNvSpPr txBox="1">
            <a:spLocks noChangeArrowheads="1"/>
          </p:cNvSpPr>
          <p:nvPr/>
        </p:nvSpPr>
        <p:spPr bwMode="auto">
          <a:xfrm>
            <a:off x="304800" y="4343400"/>
            <a:ext cx="81692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This is a Fredholm Integral equation of the First kind and </a:t>
            </a:r>
          </a:p>
          <a:p>
            <a:r>
              <a:rPr lang="en-US" altLang="en-US"/>
              <a:t>will be used extensively in the following discussions as</a:t>
            </a:r>
          </a:p>
        </p:txBody>
      </p:sp>
      <p:graphicFrame>
        <p:nvGraphicFramePr>
          <p:cNvPr id="45072" name="Object 16">
            <a:extLst>
              <a:ext uri="{FF2B5EF4-FFF2-40B4-BE49-F238E27FC236}">
                <a16:creationId xmlns:a16="http://schemas.microsoft.com/office/drawing/2014/main" id="{EAC13365-3C1F-46AE-8158-6607A3FCC02A}"/>
              </a:ext>
            </a:extLst>
          </p:cNvPr>
          <p:cNvGraphicFramePr>
            <a:graphicFrameLocks noChangeAspect="1"/>
          </p:cNvGraphicFramePr>
          <p:nvPr/>
        </p:nvGraphicFramePr>
        <p:xfrm>
          <a:off x="619125" y="5486400"/>
          <a:ext cx="4371975" cy="850900"/>
        </p:xfrm>
        <a:graphic>
          <a:graphicData uri="http://schemas.openxmlformats.org/presentationml/2006/ole">
            <mc:AlternateContent xmlns:mc="http://schemas.openxmlformats.org/markup-compatibility/2006">
              <mc:Choice xmlns:v="urn:schemas-microsoft-com:vml" Requires="v">
                <p:oleObj name="Equation" r:id="rId4" imgW="1942920" imgH="355320" progId="Equation.DSMT4">
                  <p:embed/>
                </p:oleObj>
              </mc:Choice>
              <mc:Fallback>
                <p:oleObj name="Equation" r:id="rId4" imgW="1942920" imgH="35532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5486400"/>
                        <a:ext cx="4371975" cy="850900"/>
                      </a:xfrm>
                      <a:prstGeom prst="rect">
                        <a:avLst/>
                      </a:prstGeom>
                      <a:noFill/>
                      <a:ln w="38100">
                        <a:solidFill>
                          <a:srgbClr val="99FF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Oval 2">
            <a:extLst>
              <a:ext uri="{FF2B5EF4-FFF2-40B4-BE49-F238E27FC236}">
                <a16:creationId xmlns:a16="http://schemas.microsoft.com/office/drawing/2014/main" id="{B0E9F5D9-E15E-446A-A1F9-54C3F221319F}"/>
              </a:ext>
            </a:extLst>
          </p:cNvPr>
          <p:cNvSpPr>
            <a:spLocks noChangeArrowheads="1"/>
          </p:cNvSpPr>
          <p:nvPr/>
        </p:nvSpPr>
        <p:spPr bwMode="auto">
          <a:xfrm>
            <a:off x="6248400" y="2819400"/>
            <a:ext cx="2286000" cy="2362200"/>
          </a:xfrm>
          <a:prstGeom prst="ellipse">
            <a:avLst/>
          </a:prstGeom>
          <a:noFill/>
          <a:ln w="38100">
            <a:solidFill>
              <a:srgbClr val="99FF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3" name="Oval 3">
            <a:extLst>
              <a:ext uri="{FF2B5EF4-FFF2-40B4-BE49-F238E27FC236}">
                <a16:creationId xmlns:a16="http://schemas.microsoft.com/office/drawing/2014/main" id="{F5B88B85-FCAE-4481-A907-865C8DF1292F}"/>
              </a:ext>
            </a:extLst>
          </p:cNvPr>
          <p:cNvSpPr>
            <a:spLocks noChangeArrowheads="1"/>
          </p:cNvSpPr>
          <p:nvPr/>
        </p:nvSpPr>
        <p:spPr bwMode="auto">
          <a:xfrm>
            <a:off x="7467600" y="2743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4" name="Oval 4">
            <a:extLst>
              <a:ext uri="{FF2B5EF4-FFF2-40B4-BE49-F238E27FC236}">
                <a16:creationId xmlns:a16="http://schemas.microsoft.com/office/drawing/2014/main" id="{BBD3F581-34D8-4EBE-BD13-9EE41341FD52}"/>
              </a:ext>
            </a:extLst>
          </p:cNvPr>
          <p:cNvSpPr>
            <a:spLocks noChangeArrowheads="1"/>
          </p:cNvSpPr>
          <p:nvPr/>
        </p:nvSpPr>
        <p:spPr bwMode="auto">
          <a:xfrm>
            <a:off x="83058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5" name="Oval 5">
            <a:extLst>
              <a:ext uri="{FF2B5EF4-FFF2-40B4-BE49-F238E27FC236}">
                <a16:creationId xmlns:a16="http://schemas.microsoft.com/office/drawing/2014/main" id="{FC3CFAB7-B08A-4C6D-9D20-53E20AFE63E7}"/>
              </a:ext>
            </a:extLst>
          </p:cNvPr>
          <p:cNvSpPr>
            <a:spLocks noChangeArrowheads="1"/>
          </p:cNvSpPr>
          <p:nvPr/>
        </p:nvSpPr>
        <p:spPr bwMode="auto">
          <a:xfrm>
            <a:off x="8305800" y="3429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6" name="Rectangle 6">
            <a:extLst>
              <a:ext uri="{FF2B5EF4-FFF2-40B4-BE49-F238E27FC236}">
                <a16:creationId xmlns:a16="http://schemas.microsoft.com/office/drawing/2014/main" id="{623A75E2-B9BF-42FF-B8B0-235E1CC216D3}"/>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7" name="Rectangle 7">
            <a:extLst>
              <a:ext uri="{FF2B5EF4-FFF2-40B4-BE49-F238E27FC236}">
                <a16:creationId xmlns:a16="http://schemas.microsoft.com/office/drawing/2014/main" id="{BB33D730-F77E-42C3-B79A-C1974C19B10B}"/>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8" name="Text Box 8">
            <a:extLst>
              <a:ext uri="{FF2B5EF4-FFF2-40B4-BE49-F238E27FC236}">
                <a16:creationId xmlns:a16="http://schemas.microsoft.com/office/drawing/2014/main" id="{6AAD178E-BD03-4875-A05F-5096A249F532}"/>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33129" name="Rectangle 9">
            <a:extLst>
              <a:ext uri="{FF2B5EF4-FFF2-40B4-BE49-F238E27FC236}">
                <a16:creationId xmlns:a16="http://schemas.microsoft.com/office/drawing/2014/main" id="{611F920D-56D7-4F6C-88D8-375DF78A7F81}"/>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0" name="Text Box 10">
            <a:extLst>
              <a:ext uri="{FF2B5EF4-FFF2-40B4-BE49-F238E27FC236}">
                <a16:creationId xmlns:a16="http://schemas.microsoft.com/office/drawing/2014/main" id="{EB966CCE-9DA0-49BF-9102-E12C5B965870}"/>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33131" name="Rectangle 11">
            <a:extLst>
              <a:ext uri="{FF2B5EF4-FFF2-40B4-BE49-F238E27FC236}">
                <a16:creationId xmlns:a16="http://schemas.microsoft.com/office/drawing/2014/main" id="{21CBCFE9-2B0C-4348-B34F-917E5B044084}"/>
              </a:ext>
            </a:extLst>
          </p:cNvPr>
          <p:cNvSpPr>
            <a:spLocks noChangeArrowheads="1"/>
          </p:cNvSpPr>
          <p:nvPr/>
        </p:nvSpPr>
        <p:spPr bwMode="auto">
          <a:xfrm>
            <a:off x="4267200" y="7620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2" name="Text Box 12">
            <a:extLst>
              <a:ext uri="{FF2B5EF4-FFF2-40B4-BE49-F238E27FC236}">
                <a16:creationId xmlns:a16="http://schemas.microsoft.com/office/drawing/2014/main" id="{46D94DAC-3C51-4A29-A1EB-5B3495646B15}"/>
              </a:ext>
            </a:extLst>
          </p:cNvPr>
          <p:cNvSpPr txBox="1">
            <a:spLocks noChangeArrowheads="1"/>
          </p:cNvSpPr>
          <p:nvPr/>
        </p:nvSpPr>
        <p:spPr bwMode="auto">
          <a:xfrm>
            <a:off x="4648200" y="914400"/>
            <a:ext cx="401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Basic Idea</a:t>
            </a:r>
          </a:p>
        </p:txBody>
      </p:sp>
      <p:graphicFrame>
        <p:nvGraphicFramePr>
          <p:cNvPr id="133133" name="Object 13">
            <a:extLst>
              <a:ext uri="{FF2B5EF4-FFF2-40B4-BE49-F238E27FC236}">
                <a16:creationId xmlns:a16="http://schemas.microsoft.com/office/drawing/2014/main" id="{98D7C1FE-5D64-409B-A9D8-62A5618C4CD7}"/>
              </a:ext>
            </a:extLst>
          </p:cNvPr>
          <p:cNvGraphicFramePr>
            <a:graphicFrameLocks noChangeAspect="1"/>
          </p:cNvGraphicFramePr>
          <p:nvPr/>
        </p:nvGraphicFramePr>
        <p:xfrm>
          <a:off x="609600" y="1524000"/>
          <a:ext cx="5118100" cy="1184275"/>
        </p:xfrm>
        <a:graphic>
          <a:graphicData uri="http://schemas.openxmlformats.org/presentationml/2006/ole">
            <mc:AlternateContent xmlns:mc="http://schemas.openxmlformats.org/markup-compatibility/2006">
              <mc:Choice xmlns:v="urn:schemas-microsoft-com:vml" Requires="v">
                <p:oleObj name="Equation" r:id="rId3" imgW="2082600" imgH="482400" progId="Equation.DSMT4">
                  <p:embed/>
                </p:oleObj>
              </mc:Choice>
              <mc:Fallback>
                <p:oleObj name="Equation" r:id="rId3" imgW="2082600" imgH="4824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24000"/>
                        <a:ext cx="511810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34" name="Text Box 14">
            <a:extLst>
              <a:ext uri="{FF2B5EF4-FFF2-40B4-BE49-F238E27FC236}">
                <a16:creationId xmlns:a16="http://schemas.microsoft.com/office/drawing/2014/main" id="{87565BDF-3347-4B9A-BAC0-770B928A5EDF}"/>
              </a:ext>
            </a:extLst>
          </p:cNvPr>
          <p:cNvSpPr txBox="1">
            <a:spLocks noChangeArrowheads="1"/>
          </p:cNvSpPr>
          <p:nvPr/>
        </p:nvSpPr>
        <p:spPr bwMode="auto">
          <a:xfrm>
            <a:off x="0" y="5029200"/>
            <a:ext cx="6767513"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solidFill>
                  <a:srgbClr val="CC3300"/>
                </a:solidFill>
              </a:rPr>
              <a:t>The basis functions are “on” the surface </a:t>
            </a:r>
          </a:p>
        </p:txBody>
      </p:sp>
      <p:sp>
        <p:nvSpPr>
          <p:cNvPr id="133135" name="Oval 15">
            <a:extLst>
              <a:ext uri="{FF2B5EF4-FFF2-40B4-BE49-F238E27FC236}">
                <a16:creationId xmlns:a16="http://schemas.microsoft.com/office/drawing/2014/main" id="{437CA3BB-5CC8-4045-A7B3-53A84A9F91A5}"/>
              </a:ext>
            </a:extLst>
          </p:cNvPr>
          <p:cNvSpPr>
            <a:spLocks noChangeArrowheads="1"/>
          </p:cNvSpPr>
          <p:nvPr/>
        </p:nvSpPr>
        <p:spPr bwMode="auto">
          <a:xfrm>
            <a:off x="6477000" y="3200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6" name="Oval 16">
            <a:extLst>
              <a:ext uri="{FF2B5EF4-FFF2-40B4-BE49-F238E27FC236}">
                <a16:creationId xmlns:a16="http://schemas.microsoft.com/office/drawing/2014/main" id="{B4D1580C-61CF-4CA1-9B54-2A7104F6F979}"/>
              </a:ext>
            </a:extLst>
          </p:cNvPr>
          <p:cNvSpPr>
            <a:spLocks noChangeArrowheads="1"/>
          </p:cNvSpPr>
          <p:nvPr/>
        </p:nvSpPr>
        <p:spPr bwMode="auto">
          <a:xfrm>
            <a:off x="62484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7" name="Oval 17">
            <a:extLst>
              <a:ext uri="{FF2B5EF4-FFF2-40B4-BE49-F238E27FC236}">
                <a16:creationId xmlns:a16="http://schemas.microsoft.com/office/drawing/2014/main" id="{55B441C9-8041-4E32-9331-E5FA7961DA2E}"/>
              </a:ext>
            </a:extLst>
          </p:cNvPr>
          <p:cNvSpPr>
            <a:spLocks noChangeArrowheads="1"/>
          </p:cNvSpPr>
          <p:nvPr/>
        </p:nvSpPr>
        <p:spPr bwMode="auto">
          <a:xfrm>
            <a:off x="7315200" y="5105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8" name="Text Box 18">
            <a:extLst>
              <a:ext uri="{FF2B5EF4-FFF2-40B4-BE49-F238E27FC236}">
                <a16:creationId xmlns:a16="http://schemas.microsoft.com/office/drawing/2014/main" id="{A606BD77-8689-4DED-AF82-33104F31748F}"/>
              </a:ext>
            </a:extLst>
          </p:cNvPr>
          <p:cNvSpPr txBox="1">
            <a:spLocks noChangeArrowheads="1"/>
          </p:cNvSpPr>
          <p:nvPr/>
        </p:nvSpPr>
        <p:spPr bwMode="auto">
          <a:xfrm>
            <a:off x="1447800" y="2971800"/>
            <a:ext cx="2620963"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solidFill>
                  <a:srgbClr val="00FFFF"/>
                </a:solidFill>
              </a:rPr>
              <a:t>Example Basis</a:t>
            </a:r>
          </a:p>
        </p:txBody>
      </p:sp>
      <p:sp>
        <p:nvSpPr>
          <p:cNvPr id="133139" name="Text Box 19">
            <a:extLst>
              <a:ext uri="{FF2B5EF4-FFF2-40B4-BE49-F238E27FC236}">
                <a16:creationId xmlns:a16="http://schemas.microsoft.com/office/drawing/2014/main" id="{2AF7DAD1-8534-4A47-A683-C81D6047CFB4}"/>
              </a:ext>
            </a:extLst>
          </p:cNvPr>
          <p:cNvSpPr txBox="1">
            <a:spLocks noChangeArrowheads="1"/>
          </p:cNvSpPr>
          <p:nvPr/>
        </p:nvSpPr>
        <p:spPr bwMode="auto">
          <a:xfrm>
            <a:off x="228600" y="3505200"/>
            <a:ext cx="5257800"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500">
                <a:solidFill>
                  <a:srgbClr val="00FFFF"/>
                </a:solidFill>
              </a:rPr>
              <a:t>Represent circle with straight lines</a:t>
            </a:r>
          </a:p>
        </p:txBody>
      </p:sp>
      <p:graphicFrame>
        <p:nvGraphicFramePr>
          <p:cNvPr id="133140" name="Object 20">
            <a:extLst>
              <a:ext uri="{FF2B5EF4-FFF2-40B4-BE49-F238E27FC236}">
                <a16:creationId xmlns:a16="http://schemas.microsoft.com/office/drawing/2014/main" id="{DD45760B-9FF5-4925-BEBA-544CE18478C4}"/>
              </a:ext>
            </a:extLst>
          </p:cNvPr>
          <p:cNvGraphicFramePr>
            <a:graphicFrameLocks noChangeAspect="1"/>
          </p:cNvGraphicFramePr>
          <p:nvPr/>
        </p:nvGraphicFramePr>
        <p:xfrm>
          <a:off x="381000" y="4038600"/>
          <a:ext cx="5334000" cy="457200"/>
        </p:xfrm>
        <a:graphic>
          <a:graphicData uri="http://schemas.openxmlformats.org/presentationml/2006/ole">
            <mc:AlternateContent xmlns:mc="http://schemas.openxmlformats.org/markup-compatibility/2006">
              <mc:Choice xmlns:v="urn:schemas-microsoft-com:vml" Requires="v">
                <p:oleObj name="Equation" r:id="rId5" imgW="2349360" imgH="203040" progId="Equation.DSMT4">
                  <p:embed/>
                </p:oleObj>
              </mc:Choice>
              <mc:Fallback>
                <p:oleObj name="Equation" r:id="rId5" imgW="2349360" imgH="20304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038600"/>
                        <a:ext cx="533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41" name="Line 21">
            <a:extLst>
              <a:ext uri="{FF2B5EF4-FFF2-40B4-BE49-F238E27FC236}">
                <a16:creationId xmlns:a16="http://schemas.microsoft.com/office/drawing/2014/main" id="{B39926C1-93BE-471E-A88C-17727A8E6947}"/>
              </a:ext>
            </a:extLst>
          </p:cNvPr>
          <p:cNvSpPr>
            <a:spLocks noChangeShapeType="1"/>
          </p:cNvSpPr>
          <p:nvPr/>
        </p:nvSpPr>
        <p:spPr bwMode="auto">
          <a:xfrm flipH="1">
            <a:off x="6324600" y="3276600"/>
            <a:ext cx="228600" cy="1066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2" name="Line 22">
            <a:extLst>
              <a:ext uri="{FF2B5EF4-FFF2-40B4-BE49-F238E27FC236}">
                <a16:creationId xmlns:a16="http://schemas.microsoft.com/office/drawing/2014/main" id="{B04E0AC1-93D2-45F0-B564-4D46F7AF8E1E}"/>
              </a:ext>
            </a:extLst>
          </p:cNvPr>
          <p:cNvSpPr>
            <a:spLocks noChangeShapeType="1"/>
          </p:cNvSpPr>
          <p:nvPr/>
        </p:nvSpPr>
        <p:spPr bwMode="auto">
          <a:xfrm flipH="1">
            <a:off x="6553200" y="2819400"/>
            <a:ext cx="990600" cy="457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3" name="Line 23">
            <a:extLst>
              <a:ext uri="{FF2B5EF4-FFF2-40B4-BE49-F238E27FC236}">
                <a16:creationId xmlns:a16="http://schemas.microsoft.com/office/drawing/2014/main" id="{47EAF4EA-CB59-40F3-8542-5ECFC82AD3D5}"/>
              </a:ext>
            </a:extLst>
          </p:cNvPr>
          <p:cNvSpPr>
            <a:spLocks noChangeShapeType="1"/>
          </p:cNvSpPr>
          <p:nvPr/>
        </p:nvSpPr>
        <p:spPr bwMode="auto">
          <a:xfrm>
            <a:off x="7543800" y="2819400"/>
            <a:ext cx="838200" cy="685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4" name="Line 24">
            <a:extLst>
              <a:ext uri="{FF2B5EF4-FFF2-40B4-BE49-F238E27FC236}">
                <a16:creationId xmlns:a16="http://schemas.microsoft.com/office/drawing/2014/main" id="{76131AE3-38E8-45FA-9B23-3D608A72A18D}"/>
              </a:ext>
            </a:extLst>
          </p:cNvPr>
          <p:cNvSpPr>
            <a:spLocks noChangeShapeType="1"/>
          </p:cNvSpPr>
          <p:nvPr/>
        </p:nvSpPr>
        <p:spPr bwMode="auto">
          <a:xfrm flipH="1">
            <a:off x="8382000" y="3505200"/>
            <a:ext cx="0" cy="11430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5" name="Line 25">
            <a:extLst>
              <a:ext uri="{FF2B5EF4-FFF2-40B4-BE49-F238E27FC236}">
                <a16:creationId xmlns:a16="http://schemas.microsoft.com/office/drawing/2014/main" id="{06B189D6-F13A-47DD-BEEA-97054E2DF4E7}"/>
              </a:ext>
            </a:extLst>
          </p:cNvPr>
          <p:cNvSpPr>
            <a:spLocks noChangeShapeType="1"/>
          </p:cNvSpPr>
          <p:nvPr/>
        </p:nvSpPr>
        <p:spPr bwMode="auto">
          <a:xfrm flipH="1">
            <a:off x="7391400" y="4648200"/>
            <a:ext cx="990600" cy="5334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6" name="Line 26">
            <a:extLst>
              <a:ext uri="{FF2B5EF4-FFF2-40B4-BE49-F238E27FC236}">
                <a16:creationId xmlns:a16="http://schemas.microsoft.com/office/drawing/2014/main" id="{292A56F4-1A27-48CA-A880-7D34210D28B5}"/>
              </a:ext>
            </a:extLst>
          </p:cNvPr>
          <p:cNvSpPr>
            <a:spLocks noChangeShapeType="1"/>
          </p:cNvSpPr>
          <p:nvPr/>
        </p:nvSpPr>
        <p:spPr bwMode="auto">
          <a:xfrm>
            <a:off x="6324600" y="4343400"/>
            <a:ext cx="1066800" cy="838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7" name="Text Box 27">
            <a:extLst>
              <a:ext uri="{FF2B5EF4-FFF2-40B4-BE49-F238E27FC236}">
                <a16:creationId xmlns:a16="http://schemas.microsoft.com/office/drawing/2014/main" id="{123AEB0D-9C60-469C-87A0-04E44157CAF2}"/>
              </a:ext>
            </a:extLst>
          </p:cNvPr>
          <p:cNvSpPr txBox="1">
            <a:spLocks noChangeArrowheads="1"/>
          </p:cNvSpPr>
          <p:nvPr/>
        </p:nvSpPr>
        <p:spPr bwMode="auto">
          <a:xfrm>
            <a:off x="685800" y="5943600"/>
            <a:ext cx="60325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May also approximate the geometry</a:t>
            </a:r>
          </a:p>
        </p:txBody>
      </p:sp>
      <p:sp>
        <p:nvSpPr>
          <p:cNvPr id="133148" name="Text Box 28">
            <a:extLst>
              <a:ext uri="{FF2B5EF4-FFF2-40B4-BE49-F238E27FC236}">
                <a16:creationId xmlns:a16="http://schemas.microsoft.com/office/drawing/2014/main" id="{8266CAB8-846D-460A-86A4-F06208B27C4A}"/>
              </a:ext>
            </a:extLst>
          </p:cNvPr>
          <p:cNvSpPr txBox="1">
            <a:spLocks noChangeArrowheads="1"/>
          </p:cNvSpPr>
          <p:nvPr/>
        </p:nvSpPr>
        <p:spPr bwMode="auto">
          <a:xfrm>
            <a:off x="530225" y="5410200"/>
            <a:ext cx="6789738"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Can be used to  approximate the density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Oval 2">
            <a:extLst>
              <a:ext uri="{FF2B5EF4-FFF2-40B4-BE49-F238E27FC236}">
                <a16:creationId xmlns:a16="http://schemas.microsoft.com/office/drawing/2014/main" id="{9DD85CDD-A22B-434A-BDE3-3D229B616372}"/>
              </a:ext>
            </a:extLst>
          </p:cNvPr>
          <p:cNvSpPr>
            <a:spLocks noChangeArrowheads="1"/>
          </p:cNvSpPr>
          <p:nvPr/>
        </p:nvSpPr>
        <p:spPr bwMode="auto">
          <a:xfrm>
            <a:off x="685800" y="1828800"/>
            <a:ext cx="2286000" cy="2362200"/>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35171" name="Oval 3">
            <a:extLst>
              <a:ext uri="{FF2B5EF4-FFF2-40B4-BE49-F238E27FC236}">
                <a16:creationId xmlns:a16="http://schemas.microsoft.com/office/drawing/2014/main" id="{C4DD0F66-A9D9-4957-BAC4-3504302575ED}"/>
              </a:ext>
            </a:extLst>
          </p:cNvPr>
          <p:cNvSpPr>
            <a:spLocks noChangeArrowheads="1"/>
          </p:cNvSpPr>
          <p:nvPr/>
        </p:nvSpPr>
        <p:spPr bwMode="auto">
          <a:xfrm>
            <a:off x="1905000" y="1752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2" name="Oval 4">
            <a:extLst>
              <a:ext uri="{FF2B5EF4-FFF2-40B4-BE49-F238E27FC236}">
                <a16:creationId xmlns:a16="http://schemas.microsoft.com/office/drawing/2014/main" id="{0D2D137C-268B-476A-8FF4-DD7BEB9502B5}"/>
              </a:ext>
            </a:extLst>
          </p:cNvPr>
          <p:cNvSpPr>
            <a:spLocks noChangeArrowheads="1"/>
          </p:cNvSpPr>
          <p:nvPr/>
        </p:nvSpPr>
        <p:spPr bwMode="auto">
          <a:xfrm>
            <a:off x="2743200" y="3581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3" name="Oval 5">
            <a:extLst>
              <a:ext uri="{FF2B5EF4-FFF2-40B4-BE49-F238E27FC236}">
                <a16:creationId xmlns:a16="http://schemas.microsoft.com/office/drawing/2014/main" id="{3E0C0BD3-20F8-4B53-84FA-545F9A470DA6}"/>
              </a:ext>
            </a:extLst>
          </p:cNvPr>
          <p:cNvSpPr>
            <a:spLocks noChangeArrowheads="1"/>
          </p:cNvSpPr>
          <p:nvPr/>
        </p:nvSpPr>
        <p:spPr bwMode="auto">
          <a:xfrm>
            <a:off x="2743200" y="2438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4" name="Rectangle 6">
            <a:extLst>
              <a:ext uri="{FF2B5EF4-FFF2-40B4-BE49-F238E27FC236}">
                <a16:creationId xmlns:a16="http://schemas.microsoft.com/office/drawing/2014/main" id="{60411BA6-DCB7-4CD8-B3BD-AC7DD1A72790}"/>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5" name="Rectangle 7">
            <a:extLst>
              <a:ext uri="{FF2B5EF4-FFF2-40B4-BE49-F238E27FC236}">
                <a16:creationId xmlns:a16="http://schemas.microsoft.com/office/drawing/2014/main" id="{E1DDEBB2-9F07-4716-A830-39DBC3073664}"/>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6" name="Text Box 8">
            <a:extLst>
              <a:ext uri="{FF2B5EF4-FFF2-40B4-BE49-F238E27FC236}">
                <a16:creationId xmlns:a16="http://schemas.microsoft.com/office/drawing/2014/main" id="{E3A87AAD-B395-4E41-8759-B7C85BA04D98}"/>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35177" name="Rectangle 9">
            <a:extLst>
              <a:ext uri="{FF2B5EF4-FFF2-40B4-BE49-F238E27FC236}">
                <a16:creationId xmlns:a16="http://schemas.microsoft.com/office/drawing/2014/main" id="{A69B73EC-52EA-4E62-833E-DA1278969A83}"/>
              </a:ext>
            </a:extLst>
          </p:cNvPr>
          <p:cNvSpPr>
            <a:spLocks noChangeArrowheads="1"/>
          </p:cNvSpPr>
          <p:nvPr/>
        </p:nvSpPr>
        <p:spPr bwMode="auto">
          <a:xfrm>
            <a:off x="4267200" y="7620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8" name="Oval 10">
            <a:extLst>
              <a:ext uri="{FF2B5EF4-FFF2-40B4-BE49-F238E27FC236}">
                <a16:creationId xmlns:a16="http://schemas.microsoft.com/office/drawing/2014/main" id="{F2E002BF-D4A7-47C8-AFCF-2CC5A982C3FE}"/>
              </a:ext>
            </a:extLst>
          </p:cNvPr>
          <p:cNvSpPr>
            <a:spLocks noChangeArrowheads="1"/>
          </p:cNvSpPr>
          <p:nvPr/>
        </p:nvSpPr>
        <p:spPr bwMode="auto">
          <a:xfrm>
            <a:off x="914400" y="2209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9" name="Oval 11">
            <a:extLst>
              <a:ext uri="{FF2B5EF4-FFF2-40B4-BE49-F238E27FC236}">
                <a16:creationId xmlns:a16="http://schemas.microsoft.com/office/drawing/2014/main" id="{FC8C6037-1A9C-41EA-9E04-001E7D605689}"/>
              </a:ext>
            </a:extLst>
          </p:cNvPr>
          <p:cNvSpPr>
            <a:spLocks noChangeArrowheads="1"/>
          </p:cNvSpPr>
          <p:nvPr/>
        </p:nvSpPr>
        <p:spPr bwMode="auto">
          <a:xfrm>
            <a:off x="6858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0" name="Oval 12">
            <a:extLst>
              <a:ext uri="{FF2B5EF4-FFF2-40B4-BE49-F238E27FC236}">
                <a16:creationId xmlns:a16="http://schemas.microsoft.com/office/drawing/2014/main" id="{F6FF8D07-01CB-451E-8283-FB516C28C72A}"/>
              </a:ext>
            </a:extLst>
          </p:cNvPr>
          <p:cNvSpPr>
            <a:spLocks noChangeArrowheads="1"/>
          </p:cNvSpPr>
          <p:nvPr/>
        </p:nvSpPr>
        <p:spPr bwMode="auto">
          <a:xfrm>
            <a:off x="1752600" y="4114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1" name="Line 13">
            <a:extLst>
              <a:ext uri="{FF2B5EF4-FFF2-40B4-BE49-F238E27FC236}">
                <a16:creationId xmlns:a16="http://schemas.microsoft.com/office/drawing/2014/main" id="{D3BDDE98-9C05-4DE4-8FB2-15C6FDBB6277}"/>
              </a:ext>
            </a:extLst>
          </p:cNvPr>
          <p:cNvSpPr>
            <a:spLocks noChangeShapeType="1"/>
          </p:cNvSpPr>
          <p:nvPr/>
        </p:nvSpPr>
        <p:spPr bwMode="auto">
          <a:xfrm flipH="1">
            <a:off x="762000" y="2286000"/>
            <a:ext cx="228600" cy="1066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2" name="Line 14">
            <a:extLst>
              <a:ext uri="{FF2B5EF4-FFF2-40B4-BE49-F238E27FC236}">
                <a16:creationId xmlns:a16="http://schemas.microsoft.com/office/drawing/2014/main" id="{32EEFCFD-EB15-4918-9D0C-8DD08DB98F61}"/>
              </a:ext>
            </a:extLst>
          </p:cNvPr>
          <p:cNvSpPr>
            <a:spLocks noChangeShapeType="1"/>
          </p:cNvSpPr>
          <p:nvPr/>
        </p:nvSpPr>
        <p:spPr bwMode="auto">
          <a:xfrm flipH="1">
            <a:off x="990600" y="1828800"/>
            <a:ext cx="990600" cy="457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3" name="Line 15">
            <a:extLst>
              <a:ext uri="{FF2B5EF4-FFF2-40B4-BE49-F238E27FC236}">
                <a16:creationId xmlns:a16="http://schemas.microsoft.com/office/drawing/2014/main" id="{FE0BA498-BA06-4EDA-87A5-1142175A2006}"/>
              </a:ext>
            </a:extLst>
          </p:cNvPr>
          <p:cNvSpPr>
            <a:spLocks noChangeShapeType="1"/>
          </p:cNvSpPr>
          <p:nvPr/>
        </p:nvSpPr>
        <p:spPr bwMode="auto">
          <a:xfrm>
            <a:off x="1981200" y="1828800"/>
            <a:ext cx="838200" cy="685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4" name="Line 16">
            <a:extLst>
              <a:ext uri="{FF2B5EF4-FFF2-40B4-BE49-F238E27FC236}">
                <a16:creationId xmlns:a16="http://schemas.microsoft.com/office/drawing/2014/main" id="{3945D79D-7F42-4B68-8D6A-5E934442C5F7}"/>
              </a:ext>
            </a:extLst>
          </p:cNvPr>
          <p:cNvSpPr>
            <a:spLocks noChangeShapeType="1"/>
          </p:cNvSpPr>
          <p:nvPr/>
        </p:nvSpPr>
        <p:spPr bwMode="auto">
          <a:xfrm flipH="1">
            <a:off x="2819400" y="2514600"/>
            <a:ext cx="0" cy="11430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5" name="Line 17">
            <a:extLst>
              <a:ext uri="{FF2B5EF4-FFF2-40B4-BE49-F238E27FC236}">
                <a16:creationId xmlns:a16="http://schemas.microsoft.com/office/drawing/2014/main" id="{3143F107-649B-40B1-B147-BF31A70B8680}"/>
              </a:ext>
            </a:extLst>
          </p:cNvPr>
          <p:cNvSpPr>
            <a:spLocks noChangeShapeType="1"/>
          </p:cNvSpPr>
          <p:nvPr/>
        </p:nvSpPr>
        <p:spPr bwMode="auto">
          <a:xfrm flipH="1">
            <a:off x="1828800" y="3657600"/>
            <a:ext cx="990600" cy="5334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6" name="Line 18">
            <a:extLst>
              <a:ext uri="{FF2B5EF4-FFF2-40B4-BE49-F238E27FC236}">
                <a16:creationId xmlns:a16="http://schemas.microsoft.com/office/drawing/2014/main" id="{E0FBB149-6B42-4AFE-9E14-8E4E2425F593}"/>
              </a:ext>
            </a:extLst>
          </p:cNvPr>
          <p:cNvSpPr>
            <a:spLocks noChangeShapeType="1"/>
          </p:cNvSpPr>
          <p:nvPr/>
        </p:nvSpPr>
        <p:spPr bwMode="auto">
          <a:xfrm>
            <a:off x="762000" y="3352800"/>
            <a:ext cx="1066800" cy="838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7" name="Text Box 19">
            <a:extLst>
              <a:ext uri="{FF2B5EF4-FFF2-40B4-BE49-F238E27FC236}">
                <a16:creationId xmlns:a16="http://schemas.microsoft.com/office/drawing/2014/main" id="{4CE54316-87CB-4DF4-A054-E7C8174307D0}"/>
              </a:ext>
            </a:extLst>
          </p:cNvPr>
          <p:cNvSpPr txBox="1">
            <a:spLocks noChangeArrowheads="1"/>
          </p:cNvSpPr>
          <p:nvPr/>
        </p:nvSpPr>
        <p:spPr bwMode="auto">
          <a:xfrm>
            <a:off x="0" y="4343400"/>
            <a:ext cx="48768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500">
                <a:solidFill>
                  <a:srgbClr val="00FFFF"/>
                </a:solidFill>
              </a:rPr>
              <a:t>Piecewise Straight surface basis functions approximate the circle</a:t>
            </a:r>
          </a:p>
        </p:txBody>
      </p:sp>
      <p:sp>
        <p:nvSpPr>
          <p:cNvPr id="135188" name="Oval 20">
            <a:extLst>
              <a:ext uri="{FF2B5EF4-FFF2-40B4-BE49-F238E27FC236}">
                <a16:creationId xmlns:a16="http://schemas.microsoft.com/office/drawing/2014/main" id="{27447C47-6836-4A27-9036-A48D129C9CE1}"/>
              </a:ext>
            </a:extLst>
          </p:cNvPr>
          <p:cNvSpPr>
            <a:spLocks noChangeArrowheads="1"/>
          </p:cNvSpPr>
          <p:nvPr/>
        </p:nvSpPr>
        <p:spPr bwMode="auto">
          <a:xfrm>
            <a:off x="5410200" y="1752600"/>
            <a:ext cx="2286000" cy="2362200"/>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9" name="Oval 21">
            <a:extLst>
              <a:ext uri="{FF2B5EF4-FFF2-40B4-BE49-F238E27FC236}">
                <a16:creationId xmlns:a16="http://schemas.microsoft.com/office/drawing/2014/main" id="{63532D0D-6719-4886-9984-9066D029F546}"/>
              </a:ext>
            </a:extLst>
          </p:cNvPr>
          <p:cNvSpPr>
            <a:spLocks noChangeArrowheads="1"/>
          </p:cNvSpPr>
          <p:nvPr/>
        </p:nvSpPr>
        <p:spPr bwMode="auto">
          <a:xfrm>
            <a:off x="6629400" y="1676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0" name="Oval 22">
            <a:extLst>
              <a:ext uri="{FF2B5EF4-FFF2-40B4-BE49-F238E27FC236}">
                <a16:creationId xmlns:a16="http://schemas.microsoft.com/office/drawing/2014/main" id="{4BAE7585-F17F-4390-A750-09E00DBDC596}"/>
              </a:ext>
            </a:extLst>
          </p:cNvPr>
          <p:cNvSpPr>
            <a:spLocks noChangeArrowheads="1"/>
          </p:cNvSpPr>
          <p:nvPr/>
        </p:nvSpPr>
        <p:spPr bwMode="auto">
          <a:xfrm>
            <a:off x="7467600" y="3505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1" name="Oval 23">
            <a:extLst>
              <a:ext uri="{FF2B5EF4-FFF2-40B4-BE49-F238E27FC236}">
                <a16:creationId xmlns:a16="http://schemas.microsoft.com/office/drawing/2014/main" id="{9AD9A683-23D4-4975-A671-A4AA09AB4793}"/>
              </a:ext>
            </a:extLst>
          </p:cNvPr>
          <p:cNvSpPr>
            <a:spLocks noChangeArrowheads="1"/>
          </p:cNvSpPr>
          <p:nvPr/>
        </p:nvSpPr>
        <p:spPr bwMode="auto">
          <a:xfrm>
            <a:off x="7467600" y="2362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2" name="Oval 24">
            <a:extLst>
              <a:ext uri="{FF2B5EF4-FFF2-40B4-BE49-F238E27FC236}">
                <a16:creationId xmlns:a16="http://schemas.microsoft.com/office/drawing/2014/main" id="{7D4F6267-A481-4B19-A0AD-ED39C7686552}"/>
              </a:ext>
            </a:extLst>
          </p:cNvPr>
          <p:cNvSpPr>
            <a:spLocks noChangeArrowheads="1"/>
          </p:cNvSpPr>
          <p:nvPr/>
        </p:nvSpPr>
        <p:spPr bwMode="auto">
          <a:xfrm>
            <a:off x="5638800" y="2133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3" name="Oval 25">
            <a:extLst>
              <a:ext uri="{FF2B5EF4-FFF2-40B4-BE49-F238E27FC236}">
                <a16:creationId xmlns:a16="http://schemas.microsoft.com/office/drawing/2014/main" id="{2C673F03-B4D3-4022-9235-D1C0A935AB46}"/>
              </a:ext>
            </a:extLst>
          </p:cNvPr>
          <p:cNvSpPr>
            <a:spLocks noChangeArrowheads="1"/>
          </p:cNvSpPr>
          <p:nvPr/>
        </p:nvSpPr>
        <p:spPr bwMode="auto">
          <a:xfrm>
            <a:off x="5410200" y="3200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4" name="Oval 26">
            <a:extLst>
              <a:ext uri="{FF2B5EF4-FFF2-40B4-BE49-F238E27FC236}">
                <a16:creationId xmlns:a16="http://schemas.microsoft.com/office/drawing/2014/main" id="{E6E7313E-D501-4E9E-8F81-78E83DF93115}"/>
              </a:ext>
            </a:extLst>
          </p:cNvPr>
          <p:cNvSpPr>
            <a:spLocks noChangeArrowheads="1"/>
          </p:cNvSpPr>
          <p:nvPr/>
        </p:nvSpPr>
        <p:spPr bwMode="auto">
          <a:xfrm>
            <a:off x="6477000" y="4038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5" name="Line 27">
            <a:extLst>
              <a:ext uri="{FF2B5EF4-FFF2-40B4-BE49-F238E27FC236}">
                <a16:creationId xmlns:a16="http://schemas.microsoft.com/office/drawing/2014/main" id="{A5744D0D-BA83-4B2E-8BA2-7977137D965F}"/>
              </a:ext>
            </a:extLst>
          </p:cNvPr>
          <p:cNvSpPr>
            <a:spLocks noChangeShapeType="1"/>
          </p:cNvSpPr>
          <p:nvPr/>
        </p:nvSpPr>
        <p:spPr bwMode="auto">
          <a:xfrm flipH="1">
            <a:off x="5486400" y="2209800"/>
            <a:ext cx="228600" cy="10668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6" name="Line 28">
            <a:extLst>
              <a:ext uri="{FF2B5EF4-FFF2-40B4-BE49-F238E27FC236}">
                <a16:creationId xmlns:a16="http://schemas.microsoft.com/office/drawing/2014/main" id="{5FFC9EE3-9AE3-454B-BB81-4119FC6DA6E2}"/>
              </a:ext>
            </a:extLst>
          </p:cNvPr>
          <p:cNvSpPr>
            <a:spLocks noChangeShapeType="1"/>
          </p:cNvSpPr>
          <p:nvPr/>
        </p:nvSpPr>
        <p:spPr bwMode="auto">
          <a:xfrm flipH="1">
            <a:off x="5715000" y="1752600"/>
            <a:ext cx="990600" cy="4572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7" name="Line 29">
            <a:extLst>
              <a:ext uri="{FF2B5EF4-FFF2-40B4-BE49-F238E27FC236}">
                <a16:creationId xmlns:a16="http://schemas.microsoft.com/office/drawing/2014/main" id="{E5141135-2236-4B94-81F7-46A5430808AC}"/>
              </a:ext>
            </a:extLst>
          </p:cNvPr>
          <p:cNvSpPr>
            <a:spLocks noChangeShapeType="1"/>
          </p:cNvSpPr>
          <p:nvPr/>
        </p:nvSpPr>
        <p:spPr bwMode="auto">
          <a:xfrm>
            <a:off x="6705600" y="1752600"/>
            <a:ext cx="838200" cy="6858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8" name="Line 30">
            <a:extLst>
              <a:ext uri="{FF2B5EF4-FFF2-40B4-BE49-F238E27FC236}">
                <a16:creationId xmlns:a16="http://schemas.microsoft.com/office/drawing/2014/main" id="{E24AE7E2-B9A0-4067-BE91-4F8343BF0779}"/>
              </a:ext>
            </a:extLst>
          </p:cNvPr>
          <p:cNvSpPr>
            <a:spLocks noChangeShapeType="1"/>
          </p:cNvSpPr>
          <p:nvPr/>
        </p:nvSpPr>
        <p:spPr bwMode="auto">
          <a:xfrm flipH="1">
            <a:off x="7543800" y="2438400"/>
            <a:ext cx="0" cy="11430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9" name="Line 31">
            <a:extLst>
              <a:ext uri="{FF2B5EF4-FFF2-40B4-BE49-F238E27FC236}">
                <a16:creationId xmlns:a16="http://schemas.microsoft.com/office/drawing/2014/main" id="{CCE42530-A9A0-4DD1-A2CC-10A2B7E6C3E5}"/>
              </a:ext>
            </a:extLst>
          </p:cNvPr>
          <p:cNvSpPr>
            <a:spLocks noChangeShapeType="1"/>
          </p:cNvSpPr>
          <p:nvPr/>
        </p:nvSpPr>
        <p:spPr bwMode="auto">
          <a:xfrm flipH="1">
            <a:off x="6553200" y="3581400"/>
            <a:ext cx="990600" cy="5334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0" name="Line 32">
            <a:extLst>
              <a:ext uri="{FF2B5EF4-FFF2-40B4-BE49-F238E27FC236}">
                <a16:creationId xmlns:a16="http://schemas.microsoft.com/office/drawing/2014/main" id="{0DA79476-9274-4B23-B9FF-5311E95B4073}"/>
              </a:ext>
            </a:extLst>
          </p:cNvPr>
          <p:cNvSpPr>
            <a:spLocks noChangeShapeType="1"/>
          </p:cNvSpPr>
          <p:nvPr/>
        </p:nvSpPr>
        <p:spPr bwMode="auto">
          <a:xfrm>
            <a:off x="5486400" y="3276600"/>
            <a:ext cx="1066800" cy="8382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1" name="Line 33">
            <a:extLst>
              <a:ext uri="{FF2B5EF4-FFF2-40B4-BE49-F238E27FC236}">
                <a16:creationId xmlns:a16="http://schemas.microsoft.com/office/drawing/2014/main" id="{2DB44A68-7E0A-4D44-9B35-FE2BA2A6F518}"/>
              </a:ext>
            </a:extLst>
          </p:cNvPr>
          <p:cNvSpPr>
            <a:spLocks noChangeShapeType="1"/>
          </p:cNvSpPr>
          <p:nvPr/>
        </p:nvSpPr>
        <p:spPr bwMode="auto">
          <a:xfrm>
            <a:off x="5715000" y="2209800"/>
            <a:ext cx="838200" cy="6858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2" name="Line 34">
            <a:extLst>
              <a:ext uri="{FF2B5EF4-FFF2-40B4-BE49-F238E27FC236}">
                <a16:creationId xmlns:a16="http://schemas.microsoft.com/office/drawing/2014/main" id="{3FC2C9B6-5438-4925-A255-388B9D5A9364}"/>
              </a:ext>
            </a:extLst>
          </p:cNvPr>
          <p:cNvSpPr>
            <a:spLocks noChangeShapeType="1"/>
          </p:cNvSpPr>
          <p:nvPr/>
        </p:nvSpPr>
        <p:spPr bwMode="auto">
          <a:xfrm>
            <a:off x="6553200" y="2895600"/>
            <a:ext cx="914400" cy="6858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3" name="Line 35">
            <a:extLst>
              <a:ext uri="{FF2B5EF4-FFF2-40B4-BE49-F238E27FC236}">
                <a16:creationId xmlns:a16="http://schemas.microsoft.com/office/drawing/2014/main" id="{6160D80A-D9BD-4827-8E09-A060278C17D4}"/>
              </a:ext>
            </a:extLst>
          </p:cNvPr>
          <p:cNvSpPr>
            <a:spLocks noChangeShapeType="1"/>
          </p:cNvSpPr>
          <p:nvPr/>
        </p:nvSpPr>
        <p:spPr bwMode="auto">
          <a:xfrm flipH="1">
            <a:off x="6553200" y="1752600"/>
            <a:ext cx="152400" cy="11430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4" name="Line 36">
            <a:extLst>
              <a:ext uri="{FF2B5EF4-FFF2-40B4-BE49-F238E27FC236}">
                <a16:creationId xmlns:a16="http://schemas.microsoft.com/office/drawing/2014/main" id="{CEDFD6C0-C170-44B9-93DB-80A27088E310}"/>
              </a:ext>
            </a:extLst>
          </p:cNvPr>
          <p:cNvSpPr>
            <a:spLocks noChangeShapeType="1"/>
          </p:cNvSpPr>
          <p:nvPr/>
        </p:nvSpPr>
        <p:spPr bwMode="auto">
          <a:xfrm flipV="1">
            <a:off x="5486400" y="2895600"/>
            <a:ext cx="990600" cy="3810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5" name="Line 37">
            <a:extLst>
              <a:ext uri="{FF2B5EF4-FFF2-40B4-BE49-F238E27FC236}">
                <a16:creationId xmlns:a16="http://schemas.microsoft.com/office/drawing/2014/main" id="{245FBC86-007C-4ACC-A850-9FA93AEB5BE0}"/>
              </a:ext>
            </a:extLst>
          </p:cNvPr>
          <p:cNvSpPr>
            <a:spLocks noChangeShapeType="1"/>
          </p:cNvSpPr>
          <p:nvPr/>
        </p:nvSpPr>
        <p:spPr bwMode="auto">
          <a:xfrm flipV="1">
            <a:off x="6553200" y="2895600"/>
            <a:ext cx="0" cy="12192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6" name="Line 38">
            <a:extLst>
              <a:ext uri="{FF2B5EF4-FFF2-40B4-BE49-F238E27FC236}">
                <a16:creationId xmlns:a16="http://schemas.microsoft.com/office/drawing/2014/main" id="{0C4E022B-A387-4401-A0E8-96E73AD6640C}"/>
              </a:ext>
            </a:extLst>
          </p:cNvPr>
          <p:cNvSpPr>
            <a:spLocks noChangeShapeType="1"/>
          </p:cNvSpPr>
          <p:nvPr/>
        </p:nvSpPr>
        <p:spPr bwMode="auto">
          <a:xfrm flipV="1">
            <a:off x="6477000" y="2438400"/>
            <a:ext cx="1066800" cy="4572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7" name="Text Box 39">
            <a:extLst>
              <a:ext uri="{FF2B5EF4-FFF2-40B4-BE49-F238E27FC236}">
                <a16:creationId xmlns:a16="http://schemas.microsoft.com/office/drawing/2014/main" id="{2A7C1AC4-32C9-4154-BA61-B98BDB019752}"/>
              </a:ext>
            </a:extLst>
          </p:cNvPr>
          <p:cNvSpPr txBox="1">
            <a:spLocks noChangeArrowheads="1"/>
          </p:cNvSpPr>
          <p:nvPr/>
        </p:nvSpPr>
        <p:spPr bwMode="auto">
          <a:xfrm>
            <a:off x="4800600" y="4343400"/>
            <a:ext cx="41148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500">
                <a:solidFill>
                  <a:srgbClr val="00FF00"/>
                </a:solidFill>
              </a:rPr>
              <a:t>Triangles for 2-D FEM approximate the circle too! </a:t>
            </a:r>
          </a:p>
        </p:txBody>
      </p:sp>
      <p:sp>
        <p:nvSpPr>
          <p:cNvPr id="135208" name="Oval 40">
            <a:extLst>
              <a:ext uri="{FF2B5EF4-FFF2-40B4-BE49-F238E27FC236}">
                <a16:creationId xmlns:a16="http://schemas.microsoft.com/office/drawing/2014/main" id="{06A69742-24EE-45C7-8DDB-4D989C886DF7}"/>
              </a:ext>
            </a:extLst>
          </p:cNvPr>
          <p:cNvSpPr>
            <a:spLocks noChangeArrowheads="1"/>
          </p:cNvSpPr>
          <p:nvPr/>
        </p:nvSpPr>
        <p:spPr bwMode="auto">
          <a:xfrm>
            <a:off x="2590800" y="6096000"/>
            <a:ext cx="1143000" cy="5334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9" name="Rectangle 41">
            <a:extLst>
              <a:ext uri="{FF2B5EF4-FFF2-40B4-BE49-F238E27FC236}">
                <a16:creationId xmlns:a16="http://schemas.microsoft.com/office/drawing/2014/main" id="{1B2AD33C-39E2-43C6-8F4A-5F0A09A51669}"/>
              </a:ext>
            </a:extLst>
          </p:cNvPr>
          <p:cNvSpPr>
            <a:spLocks noChangeArrowheads="1"/>
          </p:cNvSpPr>
          <p:nvPr/>
        </p:nvSpPr>
        <p:spPr bwMode="auto">
          <a:xfrm>
            <a:off x="41910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0" name="Text Box 42">
            <a:extLst>
              <a:ext uri="{FF2B5EF4-FFF2-40B4-BE49-F238E27FC236}">
                <a16:creationId xmlns:a16="http://schemas.microsoft.com/office/drawing/2014/main" id="{58E004C7-B061-42D9-8A39-BA7BDD6F2D38}"/>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35211" name="Text Box 43">
            <a:extLst>
              <a:ext uri="{FF2B5EF4-FFF2-40B4-BE49-F238E27FC236}">
                <a16:creationId xmlns:a16="http://schemas.microsoft.com/office/drawing/2014/main" id="{F286D44C-2EE9-48EF-A31A-5894FBF70B45}"/>
              </a:ext>
            </a:extLst>
          </p:cNvPr>
          <p:cNvSpPr txBox="1">
            <a:spLocks noChangeArrowheads="1"/>
          </p:cNvSpPr>
          <p:nvPr/>
        </p:nvSpPr>
        <p:spPr bwMode="auto">
          <a:xfrm>
            <a:off x="4648200" y="762000"/>
            <a:ext cx="401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Geometric Approximation is not new.</a:t>
            </a:r>
          </a:p>
        </p:txBody>
      </p:sp>
      <p:graphicFrame>
        <p:nvGraphicFramePr>
          <p:cNvPr id="135212" name="Object 44">
            <a:extLst>
              <a:ext uri="{FF2B5EF4-FFF2-40B4-BE49-F238E27FC236}">
                <a16:creationId xmlns:a16="http://schemas.microsoft.com/office/drawing/2014/main" id="{0FA21AFE-17CA-4843-9284-FFC9BA3F1A14}"/>
              </a:ext>
            </a:extLst>
          </p:cNvPr>
          <p:cNvGraphicFramePr>
            <a:graphicFrameLocks noChangeAspect="1"/>
          </p:cNvGraphicFramePr>
          <p:nvPr/>
        </p:nvGraphicFramePr>
        <p:xfrm>
          <a:off x="1570038" y="5257800"/>
          <a:ext cx="5491162" cy="1376363"/>
        </p:xfrm>
        <a:graphic>
          <a:graphicData uri="http://schemas.openxmlformats.org/presentationml/2006/ole">
            <mc:AlternateContent xmlns:mc="http://schemas.openxmlformats.org/markup-compatibility/2006">
              <mc:Choice xmlns:v="urn:schemas-microsoft-com:vml" Requires="v">
                <p:oleObj name="Equation" r:id="rId3" imgW="2234880" imgH="558720" progId="Equation.DSMT4">
                  <p:embed/>
                </p:oleObj>
              </mc:Choice>
              <mc:Fallback>
                <p:oleObj name="Equation" r:id="rId3" imgW="2234880" imgH="558720"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038" y="5257800"/>
                        <a:ext cx="5491162" cy="13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29644B3C-C502-4875-A669-5552B98D27FF}"/>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19" name="Rectangle 3">
            <a:extLst>
              <a:ext uri="{FF2B5EF4-FFF2-40B4-BE49-F238E27FC236}">
                <a16:creationId xmlns:a16="http://schemas.microsoft.com/office/drawing/2014/main" id="{CCB2E86B-F8B8-42CC-BEBE-2D9939F5EEAF}"/>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0" name="Text Box 4">
            <a:extLst>
              <a:ext uri="{FF2B5EF4-FFF2-40B4-BE49-F238E27FC236}">
                <a16:creationId xmlns:a16="http://schemas.microsoft.com/office/drawing/2014/main" id="{6554F811-F075-4A5A-A529-E4DCE72690F0}"/>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37221" name="Rectangle 5">
            <a:extLst>
              <a:ext uri="{FF2B5EF4-FFF2-40B4-BE49-F238E27FC236}">
                <a16:creationId xmlns:a16="http://schemas.microsoft.com/office/drawing/2014/main" id="{DB09AAFD-6443-4472-B3FD-AB62452FE189}"/>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2" name="Text Box 6">
            <a:extLst>
              <a:ext uri="{FF2B5EF4-FFF2-40B4-BE49-F238E27FC236}">
                <a16:creationId xmlns:a16="http://schemas.microsoft.com/office/drawing/2014/main" id="{B6E71007-1E36-4399-8BC0-B784C79429A8}"/>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37223" name="Rectangle 7">
            <a:extLst>
              <a:ext uri="{FF2B5EF4-FFF2-40B4-BE49-F238E27FC236}">
                <a16:creationId xmlns:a16="http://schemas.microsoft.com/office/drawing/2014/main" id="{3AF79925-2C12-41A2-8FD1-6ACB58CDD3E1}"/>
              </a:ext>
            </a:extLst>
          </p:cNvPr>
          <p:cNvSpPr>
            <a:spLocks noChangeArrowheads="1"/>
          </p:cNvSpPr>
          <p:nvPr/>
        </p:nvSpPr>
        <p:spPr bwMode="auto">
          <a:xfrm>
            <a:off x="4267200" y="7620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4" name="Text Box 8">
            <a:extLst>
              <a:ext uri="{FF2B5EF4-FFF2-40B4-BE49-F238E27FC236}">
                <a16:creationId xmlns:a16="http://schemas.microsoft.com/office/drawing/2014/main" id="{4B1CC5F4-FDAF-4466-BAFD-E1133FB39C1A}"/>
              </a:ext>
            </a:extLst>
          </p:cNvPr>
          <p:cNvSpPr txBox="1">
            <a:spLocks noChangeArrowheads="1"/>
          </p:cNvSpPr>
          <p:nvPr/>
        </p:nvSpPr>
        <p:spPr bwMode="auto">
          <a:xfrm>
            <a:off x="4648200" y="762000"/>
            <a:ext cx="401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endParaRPr lang="en-US" altLang="en-US" sz="2200" b="1">
              <a:solidFill>
                <a:srgbClr val="000000"/>
              </a:solidFill>
            </a:endParaRPr>
          </a:p>
        </p:txBody>
      </p:sp>
      <p:sp>
        <p:nvSpPr>
          <p:cNvPr id="137225" name="Text Box 9">
            <a:extLst>
              <a:ext uri="{FF2B5EF4-FFF2-40B4-BE49-F238E27FC236}">
                <a16:creationId xmlns:a16="http://schemas.microsoft.com/office/drawing/2014/main" id="{EFE9B501-1EA5-48C1-A0EA-6C5B150126E3}"/>
              </a:ext>
            </a:extLst>
          </p:cNvPr>
          <p:cNvSpPr txBox="1">
            <a:spLocks noChangeArrowheads="1"/>
          </p:cNvSpPr>
          <p:nvPr/>
        </p:nvSpPr>
        <p:spPr bwMode="auto">
          <a:xfrm>
            <a:off x="4648200" y="762000"/>
            <a:ext cx="401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Piecewise Constant Straight Sections Example.</a:t>
            </a:r>
          </a:p>
        </p:txBody>
      </p:sp>
      <p:sp>
        <p:nvSpPr>
          <p:cNvPr id="137226" name="Text Box 10">
            <a:extLst>
              <a:ext uri="{FF2B5EF4-FFF2-40B4-BE49-F238E27FC236}">
                <a16:creationId xmlns:a16="http://schemas.microsoft.com/office/drawing/2014/main" id="{F00CED33-C6B1-497E-AF56-C910886A5695}"/>
              </a:ext>
            </a:extLst>
          </p:cNvPr>
          <p:cNvSpPr txBox="1">
            <a:spLocks noChangeArrowheads="1"/>
          </p:cNvSpPr>
          <p:nvPr/>
        </p:nvSpPr>
        <p:spPr bwMode="auto">
          <a:xfrm>
            <a:off x="3505200" y="1905000"/>
            <a:ext cx="5192713" cy="974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buClrTx/>
            </a:pPr>
            <a:r>
              <a:rPr lang="en-US" altLang="en-US" sz="2900"/>
              <a:t>1) Pick a set of n Points on the surface</a:t>
            </a:r>
          </a:p>
        </p:txBody>
      </p:sp>
      <p:graphicFrame>
        <p:nvGraphicFramePr>
          <p:cNvPr id="137227" name="Object 11">
            <a:extLst>
              <a:ext uri="{FF2B5EF4-FFF2-40B4-BE49-F238E27FC236}">
                <a16:creationId xmlns:a16="http://schemas.microsoft.com/office/drawing/2014/main" id="{C86A1B80-FA14-48E0-9C2B-C7D9DE7C5A26}"/>
              </a:ext>
            </a:extLst>
          </p:cNvPr>
          <p:cNvGraphicFramePr>
            <a:graphicFrameLocks noChangeAspect="1"/>
          </p:cNvGraphicFramePr>
          <p:nvPr/>
        </p:nvGraphicFramePr>
        <p:xfrm>
          <a:off x="1981200" y="1295400"/>
          <a:ext cx="365125" cy="519113"/>
        </p:xfrm>
        <a:graphic>
          <a:graphicData uri="http://schemas.openxmlformats.org/presentationml/2006/ole">
            <mc:AlternateContent xmlns:mc="http://schemas.openxmlformats.org/markup-compatibility/2006">
              <mc:Choice xmlns:v="urn:schemas-microsoft-com:vml" Requires="v">
                <p:oleObj name="Equation" r:id="rId3" imgW="152280" imgH="215640" progId="Equation.DSMT4">
                  <p:embed/>
                </p:oleObj>
              </mc:Choice>
              <mc:Fallback>
                <p:oleObj name="Equation" r:id="rId3" imgW="152280" imgH="21564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95400"/>
                        <a:ext cx="3651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8" name="Text Box 12">
            <a:extLst>
              <a:ext uri="{FF2B5EF4-FFF2-40B4-BE49-F238E27FC236}">
                <a16:creationId xmlns:a16="http://schemas.microsoft.com/office/drawing/2014/main" id="{DB353301-3352-4F22-A4C1-CAA3CFE13DD9}"/>
              </a:ext>
            </a:extLst>
          </p:cNvPr>
          <p:cNvSpPr txBox="1">
            <a:spLocks noChangeArrowheads="1"/>
          </p:cNvSpPr>
          <p:nvPr/>
        </p:nvSpPr>
        <p:spPr bwMode="auto">
          <a:xfrm>
            <a:off x="3429000" y="2819400"/>
            <a:ext cx="5334000" cy="974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buClrTx/>
            </a:pPr>
            <a:r>
              <a:rPr lang="en-US" altLang="en-US" sz="2900"/>
              <a:t>2) Define a new surface by connecting points with n lines.</a:t>
            </a:r>
          </a:p>
        </p:txBody>
      </p:sp>
      <p:graphicFrame>
        <p:nvGraphicFramePr>
          <p:cNvPr id="137229" name="Object 13">
            <a:extLst>
              <a:ext uri="{FF2B5EF4-FFF2-40B4-BE49-F238E27FC236}">
                <a16:creationId xmlns:a16="http://schemas.microsoft.com/office/drawing/2014/main" id="{FC885788-FFC5-4936-BF6B-377749BF2679}"/>
              </a:ext>
            </a:extLst>
          </p:cNvPr>
          <p:cNvGraphicFramePr>
            <a:graphicFrameLocks noChangeAspect="1"/>
          </p:cNvGraphicFramePr>
          <p:nvPr/>
        </p:nvGraphicFramePr>
        <p:xfrm>
          <a:off x="3505200" y="3657600"/>
          <a:ext cx="5411788" cy="611188"/>
        </p:xfrm>
        <a:graphic>
          <a:graphicData uri="http://schemas.openxmlformats.org/presentationml/2006/ole">
            <mc:AlternateContent xmlns:mc="http://schemas.openxmlformats.org/markup-compatibility/2006">
              <mc:Choice xmlns:v="urn:schemas-microsoft-com:vml" Requires="v">
                <p:oleObj name="Equation" r:id="rId5" imgW="2234880" imgH="253800" progId="Equation.DSMT4">
                  <p:embed/>
                </p:oleObj>
              </mc:Choice>
              <mc:Fallback>
                <p:oleObj name="Equation" r:id="rId5" imgW="2234880" imgH="2538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657600"/>
                        <a:ext cx="5411788"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0" name="Object 14">
            <a:extLst>
              <a:ext uri="{FF2B5EF4-FFF2-40B4-BE49-F238E27FC236}">
                <a16:creationId xmlns:a16="http://schemas.microsoft.com/office/drawing/2014/main" id="{961C852D-9CC7-47CF-B046-1C99744E171C}"/>
              </a:ext>
            </a:extLst>
          </p:cNvPr>
          <p:cNvGraphicFramePr>
            <a:graphicFrameLocks noChangeAspect="1"/>
          </p:cNvGraphicFramePr>
          <p:nvPr/>
        </p:nvGraphicFramePr>
        <p:xfrm>
          <a:off x="3581400" y="4114800"/>
          <a:ext cx="3352800" cy="611188"/>
        </p:xfrm>
        <a:graphic>
          <a:graphicData uri="http://schemas.openxmlformats.org/presentationml/2006/ole">
            <mc:AlternateContent xmlns:mc="http://schemas.openxmlformats.org/markup-compatibility/2006">
              <mc:Choice xmlns:v="urn:schemas-microsoft-com:vml" Requires="v">
                <p:oleObj name="Equation" r:id="rId7" imgW="1384200" imgH="253800" progId="Equation.DSMT4">
                  <p:embed/>
                </p:oleObj>
              </mc:Choice>
              <mc:Fallback>
                <p:oleObj name="Equation" r:id="rId7" imgW="1384200" imgH="2538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114800"/>
                        <a:ext cx="33528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1" name="Object 15">
            <a:extLst>
              <a:ext uri="{FF2B5EF4-FFF2-40B4-BE49-F238E27FC236}">
                <a16:creationId xmlns:a16="http://schemas.microsoft.com/office/drawing/2014/main" id="{8D66480B-383C-49AD-9714-9D2810EAB8E3}"/>
              </a:ext>
            </a:extLst>
          </p:cNvPr>
          <p:cNvGraphicFramePr>
            <a:graphicFrameLocks noChangeAspect="1"/>
          </p:cNvGraphicFramePr>
          <p:nvPr/>
        </p:nvGraphicFramePr>
        <p:xfrm>
          <a:off x="107950" y="4876800"/>
          <a:ext cx="8777288" cy="1325563"/>
        </p:xfrm>
        <a:graphic>
          <a:graphicData uri="http://schemas.openxmlformats.org/presentationml/2006/ole">
            <mc:AlternateContent xmlns:mc="http://schemas.openxmlformats.org/markup-compatibility/2006">
              <mc:Choice xmlns:v="urn:schemas-microsoft-com:vml" Requires="v">
                <p:oleObj name="Equation" r:id="rId9" imgW="3708360" imgH="558720" progId="Equation.DSMT4">
                  <p:embed/>
                </p:oleObj>
              </mc:Choice>
              <mc:Fallback>
                <p:oleObj name="Equation" r:id="rId9" imgW="3708360" imgH="55872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50" y="4876800"/>
                        <a:ext cx="8777288"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2" name="Object 16">
            <a:extLst>
              <a:ext uri="{FF2B5EF4-FFF2-40B4-BE49-F238E27FC236}">
                <a16:creationId xmlns:a16="http://schemas.microsoft.com/office/drawing/2014/main" id="{058B74D3-DE2F-434D-86C8-A05F26554061}"/>
              </a:ext>
            </a:extLst>
          </p:cNvPr>
          <p:cNvGraphicFramePr>
            <a:graphicFrameLocks noChangeAspect="1"/>
          </p:cNvGraphicFramePr>
          <p:nvPr/>
        </p:nvGraphicFramePr>
        <p:xfrm>
          <a:off x="2057400" y="6019800"/>
          <a:ext cx="5707063" cy="590550"/>
        </p:xfrm>
        <a:graphic>
          <a:graphicData uri="http://schemas.openxmlformats.org/presentationml/2006/ole">
            <mc:AlternateContent xmlns:mc="http://schemas.openxmlformats.org/markup-compatibility/2006">
              <mc:Choice xmlns:v="urn:schemas-microsoft-com:vml" Requires="v">
                <p:oleObj name="Equation" r:id="rId11" imgW="2070000" imgH="215640" progId="Equation.DSMT4">
                  <p:embed/>
                </p:oleObj>
              </mc:Choice>
              <mc:Fallback>
                <p:oleObj name="Equation" r:id="rId11" imgW="2070000" imgH="21564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6019800"/>
                        <a:ext cx="5707063"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33" name="Oval 17">
            <a:extLst>
              <a:ext uri="{FF2B5EF4-FFF2-40B4-BE49-F238E27FC236}">
                <a16:creationId xmlns:a16="http://schemas.microsoft.com/office/drawing/2014/main" id="{61EAB470-95DA-4DAA-9307-9946C24731F5}"/>
              </a:ext>
            </a:extLst>
          </p:cNvPr>
          <p:cNvSpPr>
            <a:spLocks noChangeArrowheads="1"/>
          </p:cNvSpPr>
          <p:nvPr/>
        </p:nvSpPr>
        <p:spPr bwMode="auto">
          <a:xfrm>
            <a:off x="685800" y="1828800"/>
            <a:ext cx="2286000" cy="2362200"/>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34" name="Oval 18">
            <a:extLst>
              <a:ext uri="{FF2B5EF4-FFF2-40B4-BE49-F238E27FC236}">
                <a16:creationId xmlns:a16="http://schemas.microsoft.com/office/drawing/2014/main" id="{EA5453F0-3F26-497C-9268-565FBD58C74E}"/>
              </a:ext>
            </a:extLst>
          </p:cNvPr>
          <p:cNvSpPr>
            <a:spLocks noChangeArrowheads="1"/>
          </p:cNvSpPr>
          <p:nvPr/>
        </p:nvSpPr>
        <p:spPr bwMode="auto">
          <a:xfrm>
            <a:off x="1905000" y="1752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35" name="Oval 19">
            <a:extLst>
              <a:ext uri="{FF2B5EF4-FFF2-40B4-BE49-F238E27FC236}">
                <a16:creationId xmlns:a16="http://schemas.microsoft.com/office/drawing/2014/main" id="{0721FDA8-77C9-405A-ADB2-3EF2525A28C9}"/>
              </a:ext>
            </a:extLst>
          </p:cNvPr>
          <p:cNvSpPr>
            <a:spLocks noChangeArrowheads="1"/>
          </p:cNvSpPr>
          <p:nvPr/>
        </p:nvSpPr>
        <p:spPr bwMode="auto">
          <a:xfrm>
            <a:off x="2743200" y="3581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36" name="Oval 20">
            <a:extLst>
              <a:ext uri="{FF2B5EF4-FFF2-40B4-BE49-F238E27FC236}">
                <a16:creationId xmlns:a16="http://schemas.microsoft.com/office/drawing/2014/main" id="{99BA63AA-0D71-4B35-90CC-7DC72F5E8425}"/>
              </a:ext>
            </a:extLst>
          </p:cNvPr>
          <p:cNvSpPr>
            <a:spLocks noChangeArrowheads="1"/>
          </p:cNvSpPr>
          <p:nvPr/>
        </p:nvSpPr>
        <p:spPr bwMode="auto">
          <a:xfrm>
            <a:off x="2743200" y="2438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37" name="Oval 21">
            <a:extLst>
              <a:ext uri="{FF2B5EF4-FFF2-40B4-BE49-F238E27FC236}">
                <a16:creationId xmlns:a16="http://schemas.microsoft.com/office/drawing/2014/main" id="{B7CC903E-3F15-4C1A-AE69-DF3D4040048E}"/>
              </a:ext>
            </a:extLst>
          </p:cNvPr>
          <p:cNvSpPr>
            <a:spLocks noChangeArrowheads="1"/>
          </p:cNvSpPr>
          <p:nvPr/>
        </p:nvSpPr>
        <p:spPr bwMode="auto">
          <a:xfrm>
            <a:off x="914400" y="2209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38" name="Oval 22">
            <a:extLst>
              <a:ext uri="{FF2B5EF4-FFF2-40B4-BE49-F238E27FC236}">
                <a16:creationId xmlns:a16="http://schemas.microsoft.com/office/drawing/2014/main" id="{A77D5777-C558-4F97-9CA0-0A686EDFD699}"/>
              </a:ext>
            </a:extLst>
          </p:cNvPr>
          <p:cNvSpPr>
            <a:spLocks noChangeArrowheads="1"/>
          </p:cNvSpPr>
          <p:nvPr/>
        </p:nvSpPr>
        <p:spPr bwMode="auto">
          <a:xfrm>
            <a:off x="6858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39" name="Oval 23">
            <a:extLst>
              <a:ext uri="{FF2B5EF4-FFF2-40B4-BE49-F238E27FC236}">
                <a16:creationId xmlns:a16="http://schemas.microsoft.com/office/drawing/2014/main" id="{39857AC8-84D9-4116-8AF7-F8084B5BCB17}"/>
              </a:ext>
            </a:extLst>
          </p:cNvPr>
          <p:cNvSpPr>
            <a:spLocks noChangeArrowheads="1"/>
          </p:cNvSpPr>
          <p:nvPr/>
        </p:nvSpPr>
        <p:spPr bwMode="auto">
          <a:xfrm>
            <a:off x="1752600" y="4114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40" name="Line 24">
            <a:extLst>
              <a:ext uri="{FF2B5EF4-FFF2-40B4-BE49-F238E27FC236}">
                <a16:creationId xmlns:a16="http://schemas.microsoft.com/office/drawing/2014/main" id="{29D8A197-B3E8-4141-B591-817721E52140}"/>
              </a:ext>
            </a:extLst>
          </p:cNvPr>
          <p:cNvSpPr>
            <a:spLocks noChangeShapeType="1"/>
          </p:cNvSpPr>
          <p:nvPr/>
        </p:nvSpPr>
        <p:spPr bwMode="auto">
          <a:xfrm flipH="1">
            <a:off x="762000" y="2286000"/>
            <a:ext cx="228600" cy="1066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41" name="Line 25">
            <a:extLst>
              <a:ext uri="{FF2B5EF4-FFF2-40B4-BE49-F238E27FC236}">
                <a16:creationId xmlns:a16="http://schemas.microsoft.com/office/drawing/2014/main" id="{672A3809-EC08-495D-9E16-B68B6C57F87E}"/>
              </a:ext>
            </a:extLst>
          </p:cNvPr>
          <p:cNvSpPr>
            <a:spLocks noChangeShapeType="1"/>
          </p:cNvSpPr>
          <p:nvPr/>
        </p:nvSpPr>
        <p:spPr bwMode="auto">
          <a:xfrm flipH="1">
            <a:off x="990600" y="1828800"/>
            <a:ext cx="990600" cy="457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42" name="Line 26">
            <a:extLst>
              <a:ext uri="{FF2B5EF4-FFF2-40B4-BE49-F238E27FC236}">
                <a16:creationId xmlns:a16="http://schemas.microsoft.com/office/drawing/2014/main" id="{166E9DEF-4C26-46DE-87F5-6D15A780269C}"/>
              </a:ext>
            </a:extLst>
          </p:cNvPr>
          <p:cNvSpPr>
            <a:spLocks noChangeShapeType="1"/>
          </p:cNvSpPr>
          <p:nvPr/>
        </p:nvSpPr>
        <p:spPr bwMode="auto">
          <a:xfrm>
            <a:off x="1981200" y="1828800"/>
            <a:ext cx="838200" cy="685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43" name="Line 27">
            <a:extLst>
              <a:ext uri="{FF2B5EF4-FFF2-40B4-BE49-F238E27FC236}">
                <a16:creationId xmlns:a16="http://schemas.microsoft.com/office/drawing/2014/main" id="{F1BDDAB1-7748-4C2B-9A14-4368FBA66EF1}"/>
              </a:ext>
            </a:extLst>
          </p:cNvPr>
          <p:cNvSpPr>
            <a:spLocks noChangeShapeType="1"/>
          </p:cNvSpPr>
          <p:nvPr/>
        </p:nvSpPr>
        <p:spPr bwMode="auto">
          <a:xfrm flipH="1">
            <a:off x="2819400" y="2514600"/>
            <a:ext cx="0" cy="11430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44" name="Line 28">
            <a:extLst>
              <a:ext uri="{FF2B5EF4-FFF2-40B4-BE49-F238E27FC236}">
                <a16:creationId xmlns:a16="http://schemas.microsoft.com/office/drawing/2014/main" id="{1E1CAD87-7D35-4B8C-AA9E-B2DB1C02BA2C}"/>
              </a:ext>
            </a:extLst>
          </p:cNvPr>
          <p:cNvSpPr>
            <a:spLocks noChangeShapeType="1"/>
          </p:cNvSpPr>
          <p:nvPr/>
        </p:nvSpPr>
        <p:spPr bwMode="auto">
          <a:xfrm flipH="1">
            <a:off x="1828800" y="3657600"/>
            <a:ext cx="990600" cy="5334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45" name="Line 29">
            <a:extLst>
              <a:ext uri="{FF2B5EF4-FFF2-40B4-BE49-F238E27FC236}">
                <a16:creationId xmlns:a16="http://schemas.microsoft.com/office/drawing/2014/main" id="{CF444C8E-784E-4CAF-9561-02317CD02FE6}"/>
              </a:ext>
            </a:extLst>
          </p:cNvPr>
          <p:cNvSpPr>
            <a:spLocks noChangeShapeType="1"/>
          </p:cNvSpPr>
          <p:nvPr/>
        </p:nvSpPr>
        <p:spPr bwMode="auto">
          <a:xfrm>
            <a:off x="762000" y="3352800"/>
            <a:ext cx="1066800" cy="838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7246" name="Object 30">
            <a:extLst>
              <a:ext uri="{FF2B5EF4-FFF2-40B4-BE49-F238E27FC236}">
                <a16:creationId xmlns:a16="http://schemas.microsoft.com/office/drawing/2014/main" id="{EF65CEC0-55A0-4927-84A5-EEAAE21FB2B6}"/>
              </a:ext>
            </a:extLst>
          </p:cNvPr>
          <p:cNvGraphicFramePr>
            <a:graphicFrameLocks noChangeAspect="1"/>
          </p:cNvGraphicFramePr>
          <p:nvPr/>
        </p:nvGraphicFramePr>
        <p:xfrm>
          <a:off x="2881313" y="2133600"/>
          <a:ext cx="395287" cy="519113"/>
        </p:xfrm>
        <a:graphic>
          <a:graphicData uri="http://schemas.openxmlformats.org/presentationml/2006/ole">
            <mc:AlternateContent xmlns:mc="http://schemas.openxmlformats.org/markup-compatibility/2006">
              <mc:Choice xmlns:v="urn:schemas-microsoft-com:vml" Requires="v">
                <p:oleObj name="Equation" r:id="rId13" imgW="164880" imgH="215640" progId="Equation.DSMT4">
                  <p:embed/>
                </p:oleObj>
              </mc:Choice>
              <mc:Fallback>
                <p:oleObj name="Equation" r:id="rId13" imgW="164880" imgH="215640" progId="Equation.DSMT4">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1313" y="2133600"/>
                        <a:ext cx="3952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47" name="Object 31">
            <a:extLst>
              <a:ext uri="{FF2B5EF4-FFF2-40B4-BE49-F238E27FC236}">
                <a16:creationId xmlns:a16="http://schemas.microsoft.com/office/drawing/2014/main" id="{8BFA25F5-0A79-4332-9546-C443DE4204B2}"/>
              </a:ext>
            </a:extLst>
          </p:cNvPr>
          <p:cNvGraphicFramePr>
            <a:graphicFrameLocks noChangeAspect="1"/>
          </p:cNvGraphicFramePr>
          <p:nvPr/>
        </p:nvGraphicFramePr>
        <p:xfrm>
          <a:off x="517525" y="1887538"/>
          <a:ext cx="396875" cy="554037"/>
        </p:xfrm>
        <a:graphic>
          <a:graphicData uri="http://schemas.openxmlformats.org/presentationml/2006/ole">
            <mc:AlternateContent xmlns:mc="http://schemas.openxmlformats.org/markup-compatibility/2006">
              <mc:Choice xmlns:v="urn:schemas-microsoft-com:vml" Requires="v">
                <p:oleObj name="Equation" r:id="rId15" imgW="164880" imgH="228600" progId="Equation.DSMT4">
                  <p:embed/>
                </p:oleObj>
              </mc:Choice>
              <mc:Fallback>
                <p:oleObj name="Equation" r:id="rId15" imgW="164880" imgH="228600" progId="Equation.DSMT4">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7525" y="1887538"/>
                        <a:ext cx="39687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48" name="Object 32">
            <a:extLst>
              <a:ext uri="{FF2B5EF4-FFF2-40B4-BE49-F238E27FC236}">
                <a16:creationId xmlns:a16="http://schemas.microsoft.com/office/drawing/2014/main" id="{18DAEEDF-12DE-46FD-AC41-6A0E94126FE3}"/>
              </a:ext>
            </a:extLst>
          </p:cNvPr>
          <p:cNvGraphicFramePr>
            <a:graphicFrameLocks noChangeAspect="1"/>
          </p:cNvGraphicFramePr>
          <p:nvPr/>
        </p:nvGraphicFramePr>
        <p:xfrm>
          <a:off x="2209800" y="2133600"/>
          <a:ext cx="273050" cy="519113"/>
        </p:xfrm>
        <a:graphic>
          <a:graphicData uri="http://schemas.openxmlformats.org/presentationml/2006/ole">
            <mc:AlternateContent xmlns:mc="http://schemas.openxmlformats.org/markup-compatibility/2006">
              <mc:Choice xmlns:v="urn:schemas-microsoft-com:vml" Requires="v">
                <p:oleObj name="Equation" r:id="rId17" imgW="114120" imgH="215640" progId="Equation.DSMT4">
                  <p:embed/>
                </p:oleObj>
              </mc:Choice>
              <mc:Fallback>
                <p:oleObj name="Equation" r:id="rId17" imgW="114120" imgH="215640" progId="Equation.DSMT4">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9800" y="2133600"/>
                        <a:ext cx="273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49" name="Object 33">
            <a:extLst>
              <a:ext uri="{FF2B5EF4-FFF2-40B4-BE49-F238E27FC236}">
                <a16:creationId xmlns:a16="http://schemas.microsoft.com/office/drawing/2014/main" id="{88F1DAC9-A8D5-4D3D-BAAB-C3F260BCD450}"/>
              </a:ext>
            </a:extLst>
          </p:cNvPr>
          <p:cNvGraphicFramePr>
            <a:graphicFrameLocks noChangeAspect="1"/>
          </p:cNvGraphicFramePr>
          <p:nvPr/>
        </p:nvGraphicFramePr>
        <p:xfrm>
          <a:off x="2498725" y="2819400"/>
          <a:ext cx="304800" cy="519113"/>
        </p:xfrm>
        <a:graphic>
          <a:graphicData uri="http://schemas.openxmlformats.org/presentationml/2006/ole">
            <mc:AlternateContent xmlns:mc="http://schemas.openxmlformats.org/markup-compatibility/2006">
              <mc:Choice xmlns:v="urn:schemas-microsoft-com:vml" Requires="v">
                <p:oleObj name="Equation" r:id="rId19" imgW="126720" imgH="215640" progId="Equation.DSMT4">
                  <p:embed/>
                </p:oleObj>
              </mc:Choice>
              <mc:Fallback>
                <p:oleObj name="Equation" r:id="rId19" imgW="126720" imgH="215640" progId="Equation.DSMT4">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98725" y="2819400"/>
                        <a:ext cx="304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50" name="Object 34">
            <a:extLst>
              <a:ext uri="{FF2B5EF4-FFF2-40B4-BE49-F238E27FC236}">
                <a16:creationId xmlns:a16="http://schemas.microsoft.com/office/drawing/2014/main" id="{FCF6B062-8F16-4544-AB19-21A743EE5275}"/>
              </a:ext>
            </a:extLst>
          </p:cNvPr>
          <p:cNvGraphicFramePr>
            <a:graphicFrameLocks noChangeAspect="1"/>
          </p:cNvGraphicFramePr>
          <p:nvPr/>
        </p:nvGraphicFramePr>
        <p:xfrm>
          <a:off x="1430338" y="2039938"/>
          <a:ext cx="339725" cy="554037"/>
        </p:xfrm>
        <a:graphic>
          <a:graphicData uri="http://schemas.openxmlformats.org/presentationml/2006/ole">
            <mc:AlternateContent xmlns:mc="http://schemas.openxmlformats.org/markup-compatibility/2006">
              <mc:Choice xmlns:v="urn:schemas-microsoft-com:vml" Requires="v">
                <p:oleObj name="Equation" r:id="rId21" imgW="139680" imgH="228600" progId="Equation.DSMT4">
                  <p:embed/>
                </p:oleObj>
              </mc:Choice>
              <mc:Fallback>
                <p:oleObj name="Equation" r:id="rId21" imgW="139680" imgH="228600" progId="Equation.DSMT4">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30338" y="2039938"/>
                        <a:ext cx="3397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A64B9B85-08C4-4E55-B92E-0E85E5CA93AE}"/>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67" name="Rectangle 3">
            <a:extLst>
              <a:ext uri="{FF2B5EF4-FFF2-40B4-BE49-F238E27FC236}">
                <a16:creationId xmlns:a16="http://schemas.microsoft.com/office/drawing/2014/main" id="{2A7A0179-8848-419D-8132-30BE097ADE8E}"/>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68" name="Text Box 4">
            <a:extLst>
              <a:ext uri="{FF2B5EF4-FFF2-40B4-BE49-F238E27FC236}">
                <a16:creationId xmlns:a16="http://schemas.microsoft.com/office/drawing/2014/main" id="{D124EB18-274D-4295-8730-1D40F608FD59}"/>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39269" name="Rectangle 5">
            <a:extLst>
              <a:ext uri="{FF2B5EF4-FFF2-40B4-BE49-F238E27FC236}">
                <a16:creationId xmlns:a16="http://schemas.microsoft.com/office/drawing/2014/main" id="{5A4F8D34-E0B0-4017-A982-F47D06F3F870}"/>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0" name="Text Box 6">
            <a:extLst>
              <a:ext uri="{FF2B5EF4-FFF2-40B4-BE49-F238E27FC236}">
                <a16:creationId xmlns:a16="http://schemas.microsoft.com/office/drawing/2014/main" id="{F8D1F896-8731-40DB-AB9E-7C173FF0A60D}"/>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39271" name="Rectangle 7">
            <a:extLst>
              <a:ext uri="{FF2B5EF4-FFF2-40B4-BE49-F238E27FC236}">
                <a16:creationId xmlns:a16="http://schemas.microsoft.com/office/drawing/2014/main" id="{E062B111-49CF-4CEC-9AB1-EDB0CD76C1E4}"/>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2" name="Text Box 8">
            <a:extLst>
              <a:ext uri="{FF2B5EF4-FFF2-40B4-BE49-F238E27FC236}">
                <a16:creationId xmlns:a16="http://schemas.microsoft.com/office/drawing/2014/main" id="{9AA99E26-2A20-4E93-8180-19642EF18C5B}"/>
              </a:ext>
            </a:extLst>
          </p:cNvPr>
          <p:cNvSpPr txBox="1">
            <a:spLocks noChangeArrowheads="1"/>
          </p:cNvSpPr>
          <p:nvPr/>
        </p:nvSpPr>
        <p:spPr bwMode="auto">
          <a:xfrm>
            <a:off x="4648200" y="685800"/>
            <a:ext cx="401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Residual Definition and minimization</a:t>
            </a:r>
          </a:p>
        </p:txBody>
      </p:sp>
      <p:graphicFrame>
        <p:nvGraphicFramePr>
          <p:cNvPr id="139273" name="Object 9">
            <a:extLst>
              <a:ext uri="{FF2B5EF4-FFF2-40B4-BE49-F238E27FC236}">
                <a16:creationId xmlns:a16="http://schemas.microsoft.com/office/drawing/2014/main" id="{6E4C1F4A-AA94-4818-B385-5BB0574DDC01}"/>
              </a:ext>
            </a:extLst>
          </p:cNvPr>
          <p:cNvGraphicFramePr>
            <a:graphicFrameLocks noChangeAspect="1"/>
          </p:cNvGraphicFramePr>
          <p:nvPr/>
        </p:nvGraphicFramePr>
        <p:xfrm>
          <a:off x="1098550" y="1676400"/>
          <a:ext cx="6402388" cy="1325563"/>
        </p:xfrm>
        <a:graphic>
          <a:graphicData uri="http://schemas.openxmlformats.org/presentationml/2006/ole">
            <mc:AlternateContent xmlns:mc="http://schemas.openxmlformats.org/markup-compatibility/2006">
              <mc:Choice xmlns:v="urn:schemas-microsoft-com:vml" Requires="v">
                <p:oleObj name="Equation" r:id="rId3" imgW="2705040" imgH="558720" progId="Equation.DSMT4">
                  <p:embed/>
                </p:oleObj>
              </mc:Choice>
              <mc:Fallback>
                <p:oleObj name="Equation" r:id="rId3" imgW="2705040" imgH="55872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1676400"/>
                        <a:ext cx="6402388"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4" name="Object 10">
            <a:extLst>
              <a:ext uri="{FF2B5EF4-FFF2-40B4-BE49-F238E27FC236}">
                <a16:creationId xmlns:a16="http://schemas.microsoft.com/office/drawing/2014/main" id="{95D58A6B-DE59-44F3-98A0-06E1C0002EE9}"/>
              </a:ext>
            </a:extLst>
          </p:cNvPr>
          <p:cNvGraphicFramePr>
            <a:graphicFrameLocks noChangeAspect="1"/>
          </p:cNvGraphicFramePr>
          <p:nvPr/>
        </p:nvGraphicFramePr>
        <p:xfrm>
          <a:off x="381000" y="3124200"/>
          <a:ext cx="7353300" cy="590550"/>
        </p:xfrm>
        <a:graphic>
          <a:graphicData uri="http://schemas.openxmlformats.org/presentationml/2006/ole">
            <mc:AlternateContent xmlns:mc="http://schemas.openxmlformats.org/markup-compatibility/2006">
              <mc:Choice xmlns:v="urn:schemas-microsoft-com:vml" Requires="v">
                <p:oleObj name="Equation" r:id="rId5" imgW="2666880" imgH="215640" progId="Equation.DSMT4">
                  <p:embed/>
                </p:oleObj>
              </mc:Choice>
              <mc:Fallback>
                <p:oleObj name="Equation" r:id="rId5" imgW="2666880" imgH="2156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124200"/>
                        <a:ext cx="73533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5" name="Object 11">
            <a:extLst>
              <a:ext uri="{FF2B5EF4-FFF2-40B4-BE49-F238E27FC236}">
                <a16:creationId xmlns:a16="http://schemas.microsoft.com/office/drawing/2014/main" id="{B618436D-262C-40B8-9FB8-BF99015416B2}"/>
              </a:ext>
            </a:extLst>
          </p:cNvPr>
          <p:cNvGraphicFramePr>
            <a:graphicFrameLocks noChangeAspect="1"/>
          </p:cNvGraphicFramePr>
          <p:nvPr/>
        </p:nvGraphicFramePr>
        <p:xfrm>
          <a:off x="152400" y="3886200"/>
          <a:ext cx="7808913" cy="555625"/>
        </p:xfrm>
        <a:graphic>
          <a:graphicData uri="http://schemas.openxmlformats.org/presentationml/2006/ole">
            <mc:AlternateContent xmlns:mc="http://schemas.openxmlformats.org/markup-compatibility/2006">
              <mc:Choice xmlns:v="urn:schemas-microsoft-com:vml" Requires="v">
                <p:oleObj name="Equation" r:id="rId7" imgW="2831760" imgH="203040" progId="Equation.DSMT4">
                  <p:embed/>
                </p:oleObj>
              </mc:Choice>
              <mc:Fallback>
                <p:oleObj name="Equation" r:id="rId7" imgW="2831760" imgH="2030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3886200"/>
                        <a:ext cx="780891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6" name="Object 12">
            <a:extLst>
              <a:ext uri="{FF2B5EF4-FFF2-40B4-BE49-F238E27FC236}">
                <a16:creationId xmlns:a16="http://schemas.microsoft.com/office/drawing/2014/main" id="{FF916F41-602E-4658-A63D-1E8A7BBCB682}"/>
              </a:ext>
            </a:extLst>
          </p:cNvPr>
          <p:cNvGraphicFramePr>
            <a:graphicFrameLocks noChangeAspect="1"/>
          </p:cNvGraphicFramePr>
          <p:nvPr/>
        </p:nvGraphicFramePr>
        <p:xfrm>
          <a:off x="1876425" y="5029200"/>
          <a:ext cx="4059238" cy="663575"/>
        </p:xfrm>
        <a:graphic>
          <a:graphicData uri="http://schemas.openxmlformats.org/presentationml/2006/ole">
            <mc:AlternateContent xmlns:mc="http://schemas.openxmlformats.org/markup-compatibility/2006">
              <mc:Choice xmlns:v="urn:schemas-microsoft-com:vml" Requires="v">
                <p:oleObj name="Equation" r:id="rId9" imgW="1714320" imgH="279360" progId="Equation.DSMT4">
                  <p:embed/>
                </p:oleObj>
              </mc:Choice>
              <mc:Fallback>
                <p:oleObj name="Equation" r:id="rId9" imgW="171432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6425" y="5029200"/>
                        <a:ext cx="4059238"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7" name="Object 13">
            <a:extLst>
              <a:ext uri="{FF2B5EF4-FFF2-40B4-BE49-F238E27FC236}">
                <a16:creationId xmlns:a16="http://schemas.microsoft.com/office/drawing/2014/main" id="{9A55221F-2271-4157-B6F5-D9533CDA35BE}"/>
              </a:ext>
            </a:extLst>
          </p:cNvPr>
          <p:cNvGraphicFramePr>
            <a:graphicFrameLocks noChangeAspect="1"/>
          </p:cNvGraphicFramePr>
          <p:nvPr/>
        </p:nvGraphicFramePr>
        <p:xfrm>
          <a:off x="228600" y="4267200"/>
          <a:ext cx="7912100" cy="625475"/>
        </p:xfrm>
        <a:graphic>
          <a:graphicData uri="http://schemas.openxmlformats.org/presentationml/2006/ole">
            <mc:AlternateContent xmlns:mc="http://schemas.openxmlformats.org/markup-compatibility/2006">
              <mc:Choice xmlns:v="urn:schemas-microsoft-com:vml" Requires="v">
                <p:oleObj name="Equation" r:id="rId11" imgW="3187440" imgH="253800" progId="Equation.DSMT4">
                  <p:embed/>
                </p:oleObj>
              </mc:Choice>
              <mc:Fallback>
                <p:oleObj name="Equation" r:id="rId11" imgW="3187440" imgH="2538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4267200"/>
                        <a:ext cx="79121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0D020E71-1BE9-45F5-91A3-2ED8D470CAD0}"/>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15" name="Rectangle 3">
            <a:extLst>
              <a:ext uri="{FF2B5EF4-FFF2-40B4-BE49-F238E27FC236}">
                <a16:creationId xmlns:a16="http://schemas.microsoft.com/office/drawing/2014/main" id="{E2A39657-AA82-43FD-B9D4-D7E15036A77E}"/>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16" name="Text Box 4">
            <a:extLst>
              <a:ext uri="{FF2B5EF4-FFF2-40B4-BE49-F238E27FC236}">
                <a16:creationId xmlns:a16="http://schemas.microsoft.com/office/drawing/2014/main" id="{917F42FC-1BB2-4A6F-8930-15C8569CBCB1}"/>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41317" name="Rectangle 5">
            <a:extLst>
              <a:ext uri="{FF2B5EF4-FFF2-40B4-BE49-F238E27FC236}">
                <a16:creationId xmlns:a16="http://schemas.microsoft.com/office/drawing/2014/main" id="{B0E27CC8-1105-4F37-94E3-C1DAD3C184A1}"/>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18" name="Text Box 6">
            <a:extLst>
              <a:ext uri="{FF2B5EF4-FFF2-40B4-BE49-F238E27FC236}">
                <a16:creationId xmlns:a16="http://schemas.microsoft.com/office/drawing/2014/main" id="{C8445B74-A8A3-4638-BA12-97DB6EFE1954}"/>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41319" name="Rectangle 7">
            <a:extLst>
              <a:ext uri="{FF2B5EF4-FFF2-40B4-BE49-F238E27FC236}">
                <a16:creationId xmlns:a16="http://schemas.microsoft.com/office/drawing/2014/main" id="{5BE92735-A5BF-4A38-BA3F-B5887C9A6103}"/>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20" name="Text Box 8">
            <a:extLst>
              <a:ext uri="{FF2B5EF4-FFF2-40B4-BE49-F238E27FC236}">
                <a16:creationId xmlns:a16="http://schemas.microsoft.com/office/drawing/2014/main" id="{9A6742D8-1CC5-494F-8E3A-CE5527189462}"/>
              </a:ext>
            </a:extLst>
          </p:cNvPr>
          <p:cNvSpPr txBox="1">
            <a:spLocks noChangeArrowheads="1"/>
          </p:cNvSpPr>
          <p:nvPr/>
        </p:nvSpPr>
        <p:spPr bwMode="auto">
          <a:xfrm>
            <a:off x="4648200" y="685800"/>
            <a:ext cx="401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Residual minimization using test functions</a:t>
            </a:r>
          </a:p>
        </p:txBody>
      </p:sp>
      <p:graphicFrame>
        <p:nvGraphicFramePr>
          <p:cNvPr id="141321" name="Object 9">
            <a:extLst>
              <a:ext uri="{FF2B5EF4-FFF2-40B4-BE49-F238E27FC236}">
                <a16:creationId xmlns:a16="http://schemas.microsoft.com/office/drawing/2014/main" id="{CAA78179-6C78-40E0-B6B5-B380B34566B2}"/>
              </a:ext>
            </a:extLst>
          </p:cNvPr>
          <p:cNvGraphicFramePr>
            <a:graphicFrameLocks noChangeAspect="1"/>
          </p:cNvGraphicFramePr>
          <p:nvPr/>
        </p:nvGraphicFramePr>
        <p:xfrm>
          <a:off x="304800" y="2971800"/>
          <a:ext cx="8442325" cy="519113"/>
        </p:xfrm>
        <a:graphic>
          <a:graphicData uri="http://schemas.openxmlformats.org/presentationml/2006/ole">
            <mc:AlternateContent xmlns:mc="http://schemas.openxmlformats.org/markup-compatibility/2006">
              <mc:Choice xmlns:v="urn:schemas-microsoft-com:vml" Requires="v">
                <p:oleObj name="Equation" r:id="rId3" imgW="3708360" imgH="228600" progId="Equation.DSMT4">
                  <p:embed/>
                </p:oleObj>
              </mc:Choice>
              <mc:Fallback>
                <p:oleObj name="Equation" r:id="rId3" imgW="3708360" imgH="2286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971800"/>
                        <a:ext cx="8442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2" name="Object 10">
            <a:extLst>
              <a:ext uri="{FF2B5EF4-FFF2-40B4-BE49-F238E27FC236}">
                <a16:creationId xmlns:a16="http://schemas.microsoft.com/office/drawing/2014/main" id="{2C548B11-1B68-4300-B302-C7B07EAE9265}"/>
              </a:ext>
            </a:extLst>
          </p:cNvPr>
          <p:cNvGraphicFramePr>
            <a:graphicFrameLocks noChangeAspect="1"/>
          </p:cNvGraphicFramePr>
          <p:nvPr/>
        </p:nvGraphicFramePr>
        <p:xfrm>
          <a:off x="195263" y="4114800"/>
          <a:ext cx="6445250" cy="573088"/>
        </p:xfrm>
        <a:graphic>
          <a:graphicData uri="http://schemas.openxmlformats.org/presentationml/2006/ole">
            <mc:AlternateContent xmlns:mc="http://schemas.openxmlformats.org/markup-compatibility/2006">
              <mc:Choice xmlns:v="urn:schemas-microsoft-com:vml" Requires="v">
                <p:oleObj name="Equation" r:id="rId5" imgW="2831760" imgH="253800" progId="Equation.DSMT4">
                  <p:embed/>
                </p:oleObj>
              </mc:Choice>
              <mc:Fallback>
                <p:oleObj name="Equation" r:id="rId5" imgW="2831760" imgH="253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3" y="4114800"/>
                        <a:ext cx="644525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3" name="Object 11">
            <a:extLst>
              <a:ext uri="{FF2B5EF4-FFF2-40B4-BE49-F238E27FC236}">
                <a16:creationId xmlns:a16="http://schemas.microsoft.com/office/drawing/2014/main" id="{59C0708F-404A-4102-8AE9-CB7B6099B0E5}"/>
              </a:ext>
            </a:extLst>
          </p:cNvPr>
          <p:cNvGraphicFramePr>
            <a:graphicFrameLocks noChangeAspect="1"/>
          </p:cNvGraphicFramePr>
          <p:nvPr/>
        </p:nvGraphicFramePr>
        <p:xfrm>
          <a:off x="152400" y="4648200"/>
          <a:ext cx="8529638" cy="573088"/>
        </p:xfrm>
        <a:graphic>
          <a:graphicData uri="http://schemas.openxmlformats.org/presentationml/2006/ole">
            <mc:AlternateContent xmlns:mc="http://schemas.openxmlformats.org/markup-compatibility/2006">
              <mc:Choice xmlns:v="urn:schemas-microsoft-com:vml" Requires="v">
                <p:oleObj name="Equation" r:id="rId7" imgW="3746160" imgH="253800" progId="Equation.DSMT4">
                  <p:embed/>
                </p:oleObj>
              </mc:Choice>
              <mc:Fallback>
                <p:oleObj name="Equation" r:id="rId7" imgW="3746160" imgH="253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648200"/>
                        <a:ext cx="8529638"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4" name="Object 12">
            <a:extLst>
              <a:ext uri="{FF2B5EF4-FFF2-40B4-BE49-F238E27FC236}">
                <a16:creationId xmlns:a16="http://schemas.microsoft.com/office/drawing/2014/main" id="{E98C719F-8C74-433B-A3F3-208D4992B9C2}"/>
              </a:ext>
            </a:extLst>
          </p:cNvPr>
          <p:cNvGraphicFramePr>
            <a:graphicFrameLocks noChangeAspect="1"/>
          </p:cNvGraphicFramePr>
          <p:nvPr/>
        </p:nvGraphicFramePr>
        <p:xfrm>
          <a:off x="123825" y="3551238"/>
          <a:ext cx="6792913" cy="635000"/>
        </p:xfrm>
        <a:graphic>
          <a:graphicData uri="http://schemas.openxmlformats.org/presentationml/2006/ole">
            <mc:AlternateContent xmlns:mc="http://schemas.openxmlformats.org/markup-compatibility/2006">
              <mc:Choice xmlns:v="urn:schemas-microsoft-com:vml" Requires="v">
                <p:oleObj name="Equation" r:id="rId9" imgW="2984400" imgH="279360" progId="Equation.DSMT4">
                  <p:embed/>
                </p:oleObj>
              </mc:Choice>
              <mc:Fallback>
                <p:oleObj name="Equation" r:id="rId9" imgW="298440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825" y="3551238"/>
                        <a:ext cx="679291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5" name="Object 13">
            <a:extLst>
              <a:ext uri="{FF2B5EF4-FFF2-40B4-BE49-F238E27FC236}">
                <a16:creationId xmlns:a16="http://schemas.microsoft.com/office/drawing/2014/main" id="{DA0D079F-BC30-4B35-8D1A-66AF40EBB570}"/>
              </a:ext>
            </a:extLst>
          </p:cNvPr>
          <p:cNvGraphicFramePr>
            <a:graphicFrameLocks noChangeAspect="1"/>
          </p:cNvGraphicFramePr>
          <p:nvPr/>
        </p:nvGraphicFramePr>
        <p:xfrm>
          <a:off x="95250" y="1676400"/>
          <a:ext cx="9031288" cy="1031875"/>
        </p:xfrm>
        <a:graphic>
          <a:graphicData uri="http://schemas.openxmlformats.org/presentationml/2006/ole">
            <mc:AlternateContent xmlns:mc="http://schemas.openxmlformats.org/markup-compatibility/2006">
              <mc:Choice xmlns:v="urn:schemas-microsoft-com:vml" Requires="v">
                <p:oleObj name="Equation" r:id="rId11" imgW="4902120" imgH="558720" progId="Equation.DSMT4">
                  <p:embed/>
                </p:oleObj>
              </mc:Choice>
              <mc:Fallback>
                <p:oleObj name="Equation" r:id="rId11" imgW="4902120" imgH="55872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 y="1676400"/>
                        <a:ext cx="9031288"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8BE99AF4-530B-40D1-B4D1-6B8D5153EC6B}"/>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3" name="Rectangle 3">
            <a:extLst>
              <a:ext uri="{FF2B5EF4-FFF2-40B4-BE49-F238E27FC236}">
                <a16:creationId xmlns:a16="http://schemas.microsoft.com/office/drawing/2014/main" id="{083FC4FF-7958-4D64-95D0-81B03BBAC5CC}"/>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4" name="Text Box 4">
            <a:extLst>
              <a:ext uri="{FF2B5EF4-FFF2-40B4-BE49-F238E27FC236}">
                <a16:creationId xmlns:a16="http://schemas.microsoft.com/office/drawing/2014/main" id="{F2544817-FBF9-4176-946A-6E7C31940409}"/>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43365" name="Rectangle 5">
            <a:extLst>
              <a:ext uri="{FF2B5EF4-FFF2-40B4-BE49-F238E27FC236}">
                <a16:creationId xmlns:a16="http://schemas.microsoft.com/office/drawing/2014/main" id="{4D9FFE1A-0ABC-4565-B34D-AFA14D8D80E7}"/>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6" name="Text Box 6">
            <a:extLst>
              <a:ext uri="{FF2B5EF4-FFF2-40B4-BE49-F238E27FC236}">
                <a16:creationId xmlns:a16="http://schemas.microsoft.com/office/drawing/2014/main" id="{0E60A7F2-ED20-43D2-AF5D-EB9153DA1936}"/>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43367" name="Rectangle 7">
            <a:extLst>
              <a:ext uri="{FF2B5EF4-FFF2-40B4-BE49-F238E27FC236}">
                <a16:creationId xmlns:a16="http://schemas.microsoft.com/office/drawing/2014/main" id="{AD9CBA40-F9F6-4E42-A30C-FEAB2C365727}"/>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68" name="Text Box 8">
            <a:extLst>
              <a:ext uri="{FF2B5EF4-FFF2-40B4-BE49-F238E27FC236}">
                <a16:creationId xmlns:a16="http://schemas.microsoft.com/office/drawing/2014/main" id="{3FF46A0F-343F-4246-8413-FBCF8CEAA9D8}"/>
              </a:ext>
            </a:extLst>
          </p:cNvPr>
          <p:cNvSpPr txBox="1">
            <a:spLocks noChangeArrowheads="1"/>
          </p:cNvSpPr>
          <p:nvPr/>
        </p:nvSpPr>
        <p:spPr bwMode="auto">
          <a:xfrm>
            <a:off x="4648200" y="685800"/>
            <a:ext cx="401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Collocation</a:t>
            </a:r>
          </a:p>
        </p:txBody>
      </p:sp>
      <p:graphicFrame>
        <p:nvGraphicFramePr>
          <p:cNvPr id="143369" name="Object 9">
            <a:extLst>
              <a:ext uri="{FF2B5EF4-FFF2-40B4-BE49-F238E27FC236}">
                <a16:creationId xmlns:a16="http://schemas.microsoft.com/office/drawing/2014/main" id="{B8F982BD-4823-4409-AA6C-7ED040EEED02}"/>
              </a:ext>
            </a:extLst>
          </p:cNvPr>
          <p:cNvGraphicFramePr>
            <a:graphicFrameLocks noChangeAspect="1"/>
          </p:cNvGraphicFramePr>
          <p:nvPr/>
        </p:nvGraphicFramePr>
        <p:xfrm>
          <a:off x="457200" y="2057400"/>
          <a:ext cx="8307388" cy="1031875"/>
        </p:xfrm>
        <a:graphic>
          <a:graphicData uri="http://schemas.openxmlformats.org/presentationml/2006/ole">
            <mc:AlternateContent xmlns:mc="http://schemas.openxmlformats.org/markup-compatibility/2006">
              <mc:Choice xmlns:v="urn:schemas-microsoft-com:vml" Requires="v">
                <p:oleObj name="Equation" r:id="rId3" imgW="4508280" imgH="558720" progId="Equation.DSMT4">
                  <p:embed/>
                </p:oleObj>
              </mc:Choice>
              <mc:Fallback>
                <p:oleObj name="Equation" r:id="rId3" imgW="4508280" imgH="55872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57400"/>
                        <a:ext cx="8307388"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70" name="Object 10">
            <a:extLst>
              <a:ext uri="{FF2B5EF4-FFF2-40B4-BE49-F238E27FC236}">
                <a16:creationId xmlns:a16="http://schemas.microsoft.com/office/drawing/2014/main" id="{F957E56F-1E03-411B-9E7B-9CDF7F348A08}"/>
              </a:ext>
            </a:extLst>
          </p:cNvPr>
          <p:cNvGraphicFramePr>
            <a:graphicFrameLocks noChangeAspect="1"/>
          </p:cNvGraphicFramePr>
          <p:nvPr/>
        </p:nvGraphicFramePr>
        <p:xfrm>
          <a:off x="1066800" y="1524000"/>
          <a:ext cx="6245225" cy="573088"/>
        </p:xfrm>
        <a:graphic>
          <a:graphicData uri="http://schemas.openxmlformats.org/presentationml/2006/ole">
            <mc:AlternateContent xmlns:mc="http://schemas.openxmlformats.org/markup-compatibility/2006">
              <mc:Choice xmlns:v="urn:schemas-microsoft-com:vml" Requires="v">
                <p:oleObj name="Equation" r:id="rId5" imgW="2743200" imgH="253800" progId="Equation.DSMT4">
                  <p:embed/>
                </p:oleObj>
              </mc:Choice>
              <mc:Fallback>
                <p:oleObj name="Equation" r:id="rId5" imgW="2743200" imgH="253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524000"/>
                        <a:ext cx="6245225"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71" name="Object 11">
            <a:extLst>
              <a:ext uri="{FF2B5EF4-FFF2-40B4-BE49-F238E27FC236}">
                <a16:creationId xmlns:a16="http://schemas.microsoft.com/office/drawing/2014/main" id="{1DD9D06E-5A37-4866-ABCF-A141A89C6492}"/>
              </a:ext>
            </a:extLst>
          </p:cNvPr>
          <p:cNvGraphicFramePr>
            <a:graphicFrameLocks noChangeAspect="1"/>
          </p:cNvGraphicFramePr>
          <p:nvPr/>
        </p:nvGraphicFramePr>
        <p:xfrm>
          <a:off x="1905000" y="2971800"/>
          <a:ext cx="4818063" cy="1497013"/>
        </p:xfrm>
        <a:graphic>
          <a:graphicData uri="http://schemas.openxmlformats.org/presentationml/2006/ole">
            <mc:AlternateContent xmlns:mc="http://schemas.openxmlformats.org/markup-compatibility/2006">
              <mc:Choice xmlns:v="urn:schemas-microsoft-com:vml" Requires="v">
                <p:oleObj name="Equation" r:id="rId7" imgW="2616120" imgH="812520" progId="Equation.DSMT4">
                  <p:embed/>
                </p:oleObj>
              </mc:Choice>
              <mc:Fallback>
                <p:oleObj name="Equation" r:id="rId7" imgW="2616120" imgH="81252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971800"/>
                        <a:ext cx="4818063" cy="149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72" name="Object 12">
            <a:extLst>
              <a:ext uri="{FF2B5EF4-FFF2-40B4-BE49-F238E27FC236}">
                <a16:creationId xmlns:a16="http://schemas.microsoft.com/office/drawing/2014/main" id="{370CD245-4EE7-4ACC-997D-242ED4B29085}"/>
              </a:ext>
            </a:extLst>
          </p:cNvPr>
          <p:cNvGraphicFramePr>
            <a:graphicFrameLocks noChangeAspect="1"/>
          </p:cNvGraphicFramePr>
          <p:nvPr/>
        </p:nvGraphicFramePr>
        <p:xfrm>
          <a:off x="2362200" y="4572000"/>
          <a:ext cx="4457700" cy="2036763"/>
        </p:xfrm>
        <a:graphic>
          <a:graphicData uri="http://schemas.openxmlformats.org/presentationml/2006/ole">
            <mc:AlternateContent xmlns:mc="http://schemas.openxmlformats.org/markup-compatibility/2006">
              <mc:Choice xmlns:v="urn:schemas-microsoft-com:vml" Requires="v">
                <p:oleObj name="Equation" r:id="rId9" imgW="2336760" imgH="1066680" progId="Equation.DSMT4">
                  <p:embed/>
                </p:oleObj>
              </mc:Choice>
              <mc:Fallback>
                <p:oleObj name="Equation" r:id="rId9" imgW="2336760" imgH="106668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4572000"/>
                        <a:ext cx="4457700" cy="203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73" name="Line 13">
            <a:extLst>
              <a:ext uri="{FF2B5EF4-FFF2-40B4-BE49-F238E27FC236}">
                <a16:creationId xmlns:a16="http://schemas.microsoft.com/office/drawing/2014/main" id="{CA8ECC71-EB18-47C5-AFF2-572214939622}"/>
              </a:ext>
            </a:extLst>
          </p:cNvPr>
          <p:cNvSpPr>
            <a:spLocks noChangeShapeType="1"/>
          </p:cNvSpPr>
          <p:nvPr/>
        </p:nvSpPr>
        <p:spPr bwMode="auto">
          <a:xfrm>
            <a:off x="1143000" y="1981200"/>
            <a:ext cx="61722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2">
            <a:extLst>
              <a:ext uri="{FF2B5EF4-FFF2-40B4-BE49-F238E27FC236}">
                <a16:creationId xmlns:a16="http://schemas.microsoft.com/office/drawing/2014/main" id="{60481137-3010-4595-B234-214FFE3FFB8C}"/>
              </a:ext>
            </a:extLst>
          </p:cNvPr>
          <p:cNvGrpSpPr>
            <a:grpSpLocks/>
          </p:cNvGrpSpPr>
          <p:nvPr/>
        </p:nvGrpSpPr>
        <p:grpSpPr bwMode="auto">
          <a:xfrm>
            <a:off x="6248400" y="3067050"/>
            <a:ext cx="1676400" cy="838200"/>
            <a:chOff x="3936" y="2016"/>
            <a:chExt cx="1056" cy="528"/>
          </a:xfrm>
        </p:grpSpPr>
        <p:sp>
          <p:nvSpPr>
            <p:cNvPr id="66563" name="Line 3">
              <a:extLst>
                <a:ext uri="{FF2B5EF4-FFF2-40B4-BE49-F238E27FC236}">
                  <a16:creationId xmlns:a16="http://schemas.microsoft.com/office/drawing/2014/main" id="{84824A7F-F0EC-4C80-B183-F0A84ACD7314}"/>
                </a:ext>
              </a:extLst>
            </p:cNvPr>
            <p:cNvSpPr>
              <a:spLocks noChangeShapeType="1"/>
            </p:cNvSpPr>
            <p:nvPr/>
          </p:nvSpPr>
          <p:spPr bwMode="auto">
            <a:xfrm flipV="1">
              <a:off x="4752" y="2016"/>
              <a:ext cx="0" cy="528"/>
            </a:xfrm>
            <a:prstGeom prst="line">
              <a:avLst/>
            </a:prstGeom>
            <a:noFill/>
            <a:ln w="19050">
              <a:solidFill>
                <a:srgbClr val="99FF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 name="Line 4">
              <a:extLst>
                <a:ext uri="{FF2B5EF4-FFF2-40B4-BE49-F238E27FC236}">
                  <a16:creationId xmlns:a16="http://schemas.microsoft.com/office/drawing/2014/main" id="{D1CC3AA2-D705-441D-9B7E-D04701B18332}"/>
                </a:ext>
              </a:extLst>
            </p:cNvPr>
            <p:cNvSpPr>
              <a:spLocks noChangeShapeType="1"/>
            </p:cNvSpPr>
            <p:nvPr/>
          </p:nvSpPr>
          <p:spPr bwMode="auto">
            <a:xfrm>
              <a:off x="3936" y="2544"/>
              <a:ext cx="1056" cy="0"/>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6565" name="Object 5">
              <a:extLst>
                <a:ext uri="{FF2B5EF4-FFF2-40B4-BE49-F238E27FC236}">
                  <a16:creationId xmlns:a16="http://schemas.microsoft.com/office/drawing/2014/main" id="{ED2A78CE-C16D-4F5B-914A-24914802A4A3}"/>
                </a:ext>
              </a:extLst>
            </p:cNvPr>
            <p:cNvGraphicFramePr>
              <a:graphicFrameLocks noChangeAspect="1"/>
            </p:cNvGraphicFramePr>
            <p:nvPr/>
          </p:nvGraphicFramePr>
          <p:xfrm>
            <a:off x="4785" y="2201"/>
            <a:ext cx="159" cy="199"/>
          </p:xfrm>
          <a:graphic>
            <a:graphicData uri="http://schemas.openxmlformats.org/presentationml/2006/ole">
              <mc:AlternateContent xmlns:mc="http://schemas.openxmlformats.org/markup-compatibility/2006">
                <mc:Choice xmlns:v="urn:schemas-microsoft-com:vml" Requires="v">
                  <p:oleObj name="Equation" r:id="rId2" imgW="253800" imgH="317160" progId="Equation.3">
                    <p:embed/>
                  </p:oleObj>
                </mc:Choice>
                <mc:Fallback>
                  <p:oleObj name="Equation" r:id="rId2" imgW="253800" imgH="31716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 y="2201"/>
                          <a:ext cx="159"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6566" name="Rectangle 6">
            <a:extLst>
              <a:ext uri="{FF2B5EF4-FFF2-40B4-BE49-F238E27FC236}">
                <a16:creationId xmlns:a16="http://schemas.microsoft.com/office/drawing/2014/main" id="{4E4DDEF8-D65B-4E6E-B805-18C2762E2801}"/>
              </a:ext>
            </a:extLst>
          </p:cNvPr>
          <p:cNvSpPr>
            <a:spLocks noGrp="1" noChangeArrowheads="1"/>
          </p:cNvSpPr>
          <p:nvPr>
            <p:ph type="title"/>
          </p:nvPr>
        </p:nvSpPr>
        <p:spPr/>
        <p:txBody>
          <a:bodyPr/>
          <a:lstStyle/>
          <a:p>
            <a:r>
              <a:rPr lang="en-GB" altLang="en-US"/>
              <a:t>An Example: Taut String with Load</a:t>
            </a:r>
          </a:p>
        </p:txBody>
      </p:sp>
      <p:grpSp>
        <p:nvGrpSpPr>
          <p:cNvPr id="66567" name="Group 7">
            <a:extLst>
              <a:ext uri="{FF2B5EF4-FFF2-40B4-BE49-F238E27FC236}">
                <a16:creationId xmlns:a16="http://schemas.microsoft.com/office/drawing/2014/main" id="{F36A165B-06D3-49DE-B92F-4D057092D658}"/>
              </a:ext>
            </a:extLst>
          </p:cNvPr>
          <p:cNvGrpSpPr>
            <a:grpSpLocks/>
          </p:cNvGrpSpPr>
          <p:nvPr/>
        </p:nvGrpSpPr>
        <p:grpSpPr bwMode="auto">
          <a:xfrm>
            <a:off x="1200150" y="2819400"/>
            <a:ext cx="533400" cy="381000"/>
            <a:chOff x="672" y="1872"/>
            <a:chExt cx="336" cy="240"/>
          </a:xfrm>
        </p:grpSpPr>
        <p:sp>
          <p:nvSpPr>
            <p:cNvPr id="66568" name="AutoShape 8">
              <a:extLst>
                <a:ext uri="{FF2B5EF4-FFF2-40B4-BE49-F238E27FC236}">
                  <a16:creationId xmlns:a16="http://schemas.microsoft.com/office/drawing/2014/main" id="{81C7E1AB-6F05-46A3-A494-9582961E593F}"/>
                </a:ext>
              </a:extLst>
            </p:cNvPr>
            <p:cNvSpPr>
              <a:spLocks noChangeArrowheads="1"/>
            </p:cNvSpPr>
            <p:nvPr/>
          </p:nvSpPr>
          <p:spPr bwMode="auto">
            <a:xfrm rot="5400000">
              <a:off x="768"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9" name="Line 9">
              <a:extLst>
                <a:ext uri="{FF2B5EF4-FFF2-40B4-BE49-F238E27FC236}">
                  <a16:creationId xmlns:a16="http://schemas.microsoft.com/office/drawing/2014/main" id="{D6215543-F18B-439E-9484-5761BCCE701D}"/>
                </a:ext>
              </a:extLst>
            </p:cNvPr>
            <p:cNvSpPr>
              <a:spLocks noChangeShapeType="1"/>
            </p:cNvSpPr>
            <p:nvPr/>
          </p:nvSpPr>
          <p:spPr bwMode="auto">
            <a:xfrm>
              <a:off x="672" y="1872"/>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0" name="Line 10">
              <a:extLst>
                <a:ext uri="{FF2B5EF4-FFF2-40B4-BE49-F238E27FC236}">
                  <a16:creationId xmlns:a16="http://schemas.microsoft.com/office/drawing/2014/main" id="{FF3E54C6-AB06-4028-8707-E723CF06ED05}"/>
                </a:ext>
              </a:extLst>
            </p:cNvPr>
            <p:cNvSpPr>
              <a:spLocks noChangeShapeType="1"/>
            </p:cNvSpPr>
            <p:nvPr/>
          </p:nvSpPr>
          <p:spPr bwMode="auto">
            <a:xfrm>
              <a:off x="672" y="1968"/>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571" name="Group 11">
            <a:extLst>
              <a:ext uri="{FF2B5EF4-FFF2-40B4-BE49-F238E27FC236}">
                <a16:creationId xmlns:a16="http://schemas.microsoft.com/office/drawing/2014/main" id="{0BC86317-0761-4E8F-96EB-294D9E2108CD}"/>
              </a:ext>
            </a:extLst>
          </p:cNvPr>
          <p:cNvGrpSpPr>
            <a:grpSpLocks/>
          </p:cNvGrpSpPr>
          <p:nvPr/>
        </p:nvGrpSpPr>
        <p:grpSpPr bwMode="auto">
          <a:xfrm>
            <a:off x="7524750" y="2819400"/>
            <a:ext cx="533400" cy="381000"/>
            <a:chOff x="4656" y="1872"/>
            <a:chExt cx="336" cy="240"/>
          </a:xfrm>
        </p:grpSpPr>
        <p:sp>
          <p:nvSpPr>
            <p:cNvPr id="66572" name="AutoShape 12">
              <a:extLst>
                <a:ext uri="{FF2B5EF4-FFF2-40B4-BE49-F238E27FC236}">
                  <a16:creationId xmlns:a16="http://schemas.microsoft.com/office/drawing/2014/main" id="{49F1E202-82D2-4D0C-B436-710944F416F7}"/>
                </a:ext>
              </a:extLst>
            </p:cNvPr>
            <p:cNvSpPr>
              <a:spLocks noChangeArrowheads="1"/>
            </p:cNvSpPr>
            <p:nvPr/>
          </p:nvSpPr>
          <p:spPr bwMode="auto">
            <a:xfrm rot="16200000">
              <a:off x="4656"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3" name="Line 13">
              <a:extLst>
                <a:ext uri="{FF2B5EF4-FFF2-40B4-BE49-F238E27FC236}">
                  <a16:creationId xmlns:a16="http://schemas.microsoft.com/office/drawing/2014/main" id="{64729E14-2165-468E-B781-4315F99EAB0A}"/>
                </a:ext>
              </a:extLst>
            </p:cNvPr>
            <p:cNvSpPr>
              <a:spLocks noChangeShapeType="1"/>
            </p:cNvSpPr>
            <p:nvPr/>
          </p:nvSpPr>
          <p:spPr bwMode="auto">
            <a:xfrm>
              <a:off x="4896" y="1920"/>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Line 14">
              <a:extLst>
                <a:ext uri="{FF2B5EF4-FFF2-40B4-BE49-F238E27FC236}">
                  <a16:creationId xmlns:a16="http://schemas.microsoft.com/office/drawing/2014/main" id="{CFC15F76-AFB8-4DF6-9BFF-DE0E4C35748E}"/>
                </a:ext>
              </a:extLst>
            </p:cNvPr>
            <p:cNvSpPr>
              <a:spLocks noChangeShapeType="1"/>
            </p:cNvSpPr>
            <p:nvPr/>
          </p:nvSpPr>
          <p:spPr bwMode="auto">
            <a:xfrm>
              <a:off x="4896" y="2016"/>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575" name="Group 15">
            <a:extLst>
              <a:ext uri="{FF2B5EF4-FFF2-40B4-BE49-F238E27FC236}">
                <a16:creationId xmlns:a16="http://schemas.microsoft.com/office/drawing/2014/main" id="{4990A7DA-DE71-4ECE-8917-DC5047B42621}"/>
              </a:ext>
            </a:extLst>
          </p:cNvPr>
          <p:cNvGrpSpPr>
            <a:grpSpLocks/>
          </p:cNvGrpSpPr>
          <p:nvPr/>
        </p:nvGrpSpPr>
        <p:grpSpPr bwMode="auto">
          <a:xfrm>
            <a:off x="1695450" y="2971800"/>
            <a:ext cx="5867400" cy="609600"/>
            <a:chOff x="1068" y="1968"/>
            <a:chExt cx="3696" cy="384"/>
          </a:xfrm>
        </p:grpSpPr>
        <p:sp>
          <p:nvSpPr>
            <p:cNvPr id="66576" name="Line 16">
              <a:extLst>
                <a:ext uri="{FF2B5EF4-FFF2-40B4-BE49-F238E27FC236}">
                  <a16:creationId xmlns:a16="http://schemas.microsoft.com/office/drawing/2014/main" id="{92269C32-C2A1-4458-BDC4-7C8D4A867D76}"/>
                </a:ext>
              </a:extLst>
            </p:cNvPr>
            <p:cNvSpPr>
              <a:spLocks noChangeShapeType="1"/>
            </p:cNvSpPr>
            <p:nvPr/>
          </p:nvSpPr>
          <p:spPr bwMode="auto">
            <a:xfrm>
              <a:off x="1068" y="1992"/>
              <a:ext cx="369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7" name="Line 17">
              <a:extLst>
                <a:ext uri="{FF2B5EF4-FFF2-40B4-BE49-F238E27FC236}">
                  <a16:creationId xmlns:a16="http://schemas.microsoft.com/office/drawing/2014/main" id="{54162AD2-18A2-4160-910A-CA97DB07D3BE}"/>
                </a:ext>
              </a:extLst>
            </p:cNvPr>
            <p:cNvSpPr>
              <a:spLocks noChangeShapeType="1"/>
            </p:cNvSpPr>
            <p:nvPr/>
          </p:nvSpPr>
          <p:spPr bwMode="auto">
            <a:xfrm>
              <a:off x="3936" y="1968"/>
              <a:ext cx="0" cy="38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578" name="Group 18">
            <a:extLst>
              <a:ext uri="{FF2B5EF4-FFF2-40B4-BE49-F238E27FC236}">
                <a16:creationId xmlns:a16="http://schemas.microsoft.com/office/drawing/2014/main" id="{03AD83D5-39B1-4711-9DDE-6307702117DA}"/>
              </a:ext>
            </a:extLst>
          </p:cNvPr>
          <p:cNvGrpSpPr>
            <a:grpSpLocks/>
          </p:cNvGrpSpPr>
          <p:nvPr/>
        </p:nvGrpSpPr>
        <p:grpSpPr bwMode="auto">
          <a:xfrm>
            <a:off x="1676400" y="1524000"/>
            <a:ext cx="5867400" cy="1509713"/>
            <a:chOff x="1056" y="1056"/>
            <a:chExt cx="3696" cy="951"/>
          </a:xfrm>
        </p:grpSpPr>
        <p:sp>
          <p:nvSpPr>
            <p:cNvPr id="66579" name="Text Box 19">
              <a:extLst>
                <a:ext uri="{FF2B5EF4-FFF2-40B4-BE49-F238E27FC236}">
                  <a16:creationId xmlns:a16="http://schemas.microsoft.com/office/drawing/2014/main" id="{6375C108-7EFD-406C-AD93-8358119519B7}"/>
                </a:ext>
              </a:extLst>
            </p:cNvPr>
            <p:cNvSpPr txBox="1">
              <a:spLocks noChangeArrowheads="1"/>
            </p:cNvSpPr>
            <p:nvPr/>
          </p:nvSpPr>
          <p:spPr bwMode="auto">
            <a:xfrm>
              <a:off x="3216" y="1680"/>
              <a:ext cx="1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solidFill>
                    <a:srgbClr val="99FF99"/>
                  </a:solidFill>
                </a:rPr>
                <a:t>unit load</a:t>
              </a:r>
            </a:p>
          </p:txBody>
        </p:sp>
        <p:sp>
          <p:nvSpPr>
            <p:cNvPr id="66580" name="Line 20">
              <a:extLst>
                <a:ext uri="{FF2B5EF4-FFF2-40B4-BE49-F238E27FC236}">
                  <a16:creationId xmlns:a16="http://schemas.microsoft.com/office/drawing/2014/main" id="{FD42A557-592F-4594-B358-7FC845A16E53}"/>
                </a:ext>
              </a:extLst>
            </p:cNvPr>
            <p:cNvSpPr>
              <a:spLocks noChangeShapeType="1"/>
            </p:cNvSpPr>
            <p:nvPr/>
          </p:nvSpPr>
          <p:spPr bwMode="auto">
            <a:xfrm flipV="1">
              <a:off x="1056" y="1152"/>
              <a:ext cx="0" cy="816"/>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Line 21">
              <a:extLst>
                <a:ext uri="{FF2B5EF4-FFF2-40B4-BE49-F238E27FC236}">
                  <a16:creationId xmlns:a16="http://schemas.microsoft.com/office/drawing/2014/main" id="{43F69CC1-393F-4BFC-8327-F3E0662E3766}"/>
                </a:ext>
              </a:extLst>
            </p:cNvPr>
            <p:cNvSpPr>
              <a:spLocks noChangeShapeType="1"/>
            </p:cNvSpPr>
            <p:nvPr/>
          </p:nvSpPr>
          <p:spPr bwMode="auto">
            <a:xfrm flipV="1">
              <a:off x="3936" y="1392"/>
              <a:ext cx="0" cy="288"/>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2" name="Line 22">
              <a:extLst>
                <a:ext uri="{FF2B5EF4-FFF2-40B4-BE49-F238E27FC236}">
                  <a16:creationId xmlns:a16="http://schemas.microsoft.com/office/drawing/2014/main" id="{AAC39951-DD94-4730-B24B-06F1B9DB22EE}"/>
                </a:ext>
              </a:extLst>
            </p:cNvPr>
            <p:cNvSpPr>
              <a:spLocks noChangeShapeType="1"/>
            </p:cNvSpPr>
            <p:nvPr/>
          </p:nvSpPr>
          <p:spPr bwMode="auto">
            <a:xfrm flipV="1">
              <a:off x="4752" y="1152"/>
              <a:ext cx="0" cy="816"/>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3" name="Line 23">
              <a:extLst>
                <a:ext uri="{FF2B5EF4-FFF2-40B4-BE49-F238E27FC236}">
                  <a16:creationId xmlns:a16="http://schemas.microsoft.com/office/drawing/2014/main" id="{9E05F346-F891-4962-8521-4ABBB44F14D4}"/>
                </a:ext>
              </a:extLst>
            </p:cNvPr>
            <p:cNvSpPr>
              <a:spLocks noChangeShapeType="1"/>
            </p:cNvSpPr>
            <p:nvPr/>
          </p:nvSpPr>
          <p:spPr bwMode="auto">
            <a:xfrm>
              <a:off x="1056" y="1296"/>
              <a:ext cx="3696" cy="0"/>
            </a:xfrm>
            <a:prstGeom prst="line">
              <a:avLst/>
            </a:prstGeom>
            <a:noFill/>
            <a:ln w="19050">
              <a:solidFill>
                <a:srgbClr val="99FF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4" name="Line 24">
              <a:extLst>
                <a:ext uri="{FF2B5EF4-FFF2-40B4-BE49-F238E27FC236}">
                  <a16:creationId xmlns:a16="http://schemas.microsoft.com/office/drawing/2014/main" id="{642D4213-7880-4AF5-A5C4-16DD9767AEB8}"/>
                </a:ext>
              </a:extLst>
            </p:cNvPr>
            <p:cNvSpPr>
              <a:spLocks noChangeShapeType="1"/>
            </p:cNvSpPr>
            <p:nvPr/>
          </p:nvSpPr>
          <p:spPr bwMode="auto">
            <a:xfrm>
              <a:off x="1056" y="1584"/>
              <a:ext cx="2880" cy="0"/>
            </a:xfrm>
            <a:prstGeom prst="line">
              <a:avLst/>
            </a:prstGeom>
            <a:noFill/>
            <a:ln w="19050">
              <a:solidFill>
                <a:srgbClr val="99FF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6585" name="Object 25">
              <a:extLst>
                <a:ext uri="{FF2B5EF4-FFF2-40B4-BE49-F238E27FC236}">
                  <a16:creationId xmlns:a16="http://schemas.microsoft.com/office/drawing/2014/main" id="{637967C3-6CF8-4A16-A67F-390AFEE0526B}"/>
                </a:ext>
              </a:extLst>
            </p:cNvPr>
            <p:cNvGraphicFramePr>
              <a:graphicFrameLocks noChangeAspect="1"/>
            </p:cNvGraphicFramePr>
            <p:nvPr/>
          </p:nvGraphicFramePr>
          <p:xfrm>
            <a:off x="2808" y="1056"/>
            <a:ext cx="144" cy="199"/>
          </p:xfrm>
          <a:graphic>
            <a:graphicData uri="http://schemas.openxmlformats.org/presentationml/2006/ole">
              <mc:AlternateContent xmlns:mc="http://schemas.openxmlformats.org/markup-compatibility/2006">
                <mc:Choice xmlns:v="urn:schemas-microsoft-com:vml" Requires="v">
                  <p:oleObj name="Equation" r:id="rId4" imgW="228600" imgH="317160" progId="Equation.3">
                    <p:embed/>
                  </p:oleObj>
                </mc:Choice>
                <mc:Fallback>
                  <p:oleObj name="Equation" r:id="rId4" imgW="228600" imgH="31716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 y="1056"/>
                          <a:ext cx="144"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86" name="Object 26">
              <a:extLst>
                <a:ext uri="{FF2B5EF4-FFF2-40B4-BE49-F238E27FC236}">
                  <a16:creationId xmlns:a16="http://schemas.microsoft.com/office/drawing/2014/main" id="{F526A26F-8C2D-4B90-8903-BAEFE6758AD1}"/>
                </a:ext>
              </a:extLst>
            </p:cNvPr>
            <p:cNvGraphicFramePr>
              <a:graphicFrameLocks noChangeAspect="1"/>
            </p:cNvGraphicFramePr>
            <p:nvPr/>
          </p:nvGraphicFramePr>
          <p:xfrm>
            <a:off x="2352" y="1337"/>
            <a:ext cx="144" cy="247"/>
          </p:xfrm>
          <a:graphic>
            <a:graphicData uri="http://schemas.openxmlformats.org/presentationml/2006/ole">
              <mc:AlternateContent xmlns:mc="http://schemas.openxmlformats.org/markup-compatibility/2006">
                <mc:Choice xmlns:v="urn:schemas-microsoft-com:vml" Requires="v">
                  <p:oleObj name="Equation" r:id="rId6" imgW="228600" imgH="393480" progId="Equation.3">
                    <p:embed/>
                  </p:oleObj>
                </mc:Choice>
                <mc:Fallback>
                  <p:oleObj name="Equation" r:id="rId6" imgW="228600" imgH="39348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 y="1337"/>
                          <a:ext cx="14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6587" name="Group 27">
            <a:extLst>
              <a:ext uri="{FF2B5EF4-FFF2-40B4-BE49-F238E27FC236}">
                <a16:creationId xmlns:a16="http://schemas.microsoft.com/office/drawing/2014/main" id="{21F62B6C-16AA-481B-8D70-4414FB8793D9}"/>
              </a:ext>
            </a:extLst>
          </p:cNvPr>
          <p:cNvGrpSpPr>
            <a:grpSpLocks/>
          </p:cNvGrpSpPr>
          <p:nvPr/>
        </p:nvGrpSpPr>
        <p:grpSpPr bwMode="auto">
          <a:xfrm>
            <a:off x="1676400" y="2971800"/>
            <a:ext cx="4191000" cy="1295400"/>
            <a:chOff x="1056" y="1968"/>
            <a:chExt cx="2640" cy="816"/>
          </a:xfrm>
        </p:grpSpPr>
        <p:sp>
          <p:nvSpPr>
            <p:cNvPr id="66588" name="Line 28">
              <a:extLst>
                <a:ext uri="{FF2B5EF4-FFF2-40B4-BE49-F238E27FC236}">
                  <a16:creationId xmlns:a16="http://schemas.microsoft.com/office/drawing/2014/main" id="{974D4347-975A-45F0-91A7-F4B1E9D06F33}"/>
                </a:ext>
              </a:extLst>
            </p:cNvPr>
            <p:cNvSpPr>
              <a:spLocks noChangeShapeType="1"/>
            </p:cNvSpPr>
            <p:nvPr/>
          </p:nvSpPr>
          <p:spPr bwMode="auto">
            <a:xfrm>
              <a:off x="2976" y="1992"/>
              <a:ext cx="0" cy="372"/>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9" name="Line 29">
              <a:extLst>
                <a:ext uri="{FF2B5EF4-FFF2-40B4-BE49-F238E27FC236}">
                  <a16:creationId xmlns:a16="http://schemas.microsoft.com/office/drawing/2014/main" id="{5659BCF0-9D80-47B8-817C-3EA999A053AD}"/>
                </a:ext>
              </a:extLst>
            </p:cNvPr>
            <p:cNvSpPr>
              <a:spLocks noChangeShapeType="1"/>
            </p:cNvSpPr>
            <p:nvPr/>
          </p:nvSpPr>
          <p:spPr bwMode="auto">
            <a:xfrm flipV="1">
              <a:off x="1056" y="1968"/>
              <a:ext cx="0" cy="816"/>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0" name="Line 30">
              <a:extLst>
                <a:ext uri="{FF2B5EF4-FFF2-40B4-BE49-F238E27FC236}">
                  <a16:creationId xmlns:a16="http://schemas.microsoft.com/office/drawing/2014/main" id="{DAC111E2-3C45-4F40-B35D-63455A77E1F0}"/>
                </a:ext>
              </a:extLst>
            </p:cNvPr>
            <p:cNvSpPr>
              <a:spLocks noChangeShapeType="1"/>
            </p:cNvSpPr>
            <p:nvPr/>
          </p:nvSpPr>
          <p:spPr bwMode="auto">
            <a:xfrm>
              <a:off x="2976" y="2400"/>
              <a:ext cx="0" cy="384"/>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1" name="Line 31">
              <a:extLst>
                <a:ext uri="{FF2B5EF4-FFF2-40B4-BE49-F238E27FC236}">
                  <a16:creationId xmlns:a16="http://schemas.microsoft.com/office/drawing/2014/main" id="{6F248F8A-D954-4FEC-B0E6-BE5AF9B8BB10}"/>
                </a:ext>
              </a:extLst>
            </p:cNvPr>
            <p:cNvSpPr>
              <a:spLocks noChangeShapeType="1"/>
            </p:cNvSpPr>
            <p:nvPr/>
          </p:nvSpPr>
          <p:spPr bwMode="auto">
            <a:xfrm>
              <a:off x="1056" y="2640"/>
              <a:ext cx="1920" cy="0"/>
            </a:xfrm>
            <a:prstGeom prst="line">
              <a:avLst/>
            </a:prstGeom>
            <a:noFill/>
            <a:ln w="19050">
              <a:solidFill>
                <a:srgbClr val="99FF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6592" name="Object 32">
              <a:extLst>
                <a:ext uri="{FF2B5EF4-FFF2-40B4-BE49-F238E27FC236}">
                  <a16:creationId xmlns:a16="http://schemas.microsoft.com/office/drawing/2014/main" id="{DEF9EAA8-7CF1-4146-83B7-15FF7C55B3BC}"/>
                </a:ext>
              </a:extLst>
            </p:cNvPr>
            <p:cNvGraphicFramePr>
              <a:graphicFrameLocks noChangeAspect="1"/>
            </p:cNvGraphicFramePr>
            <p:nvPr/>
          </p:nvGraphicFramePr>
          <p:xfrm>
            <a:off x="1965" y="2417"/>
            <a:ext cx="151" cy="151"/>
          </p:xfrm>
          <a:graphic>
            <a:graphicData uri="http://schemas.openxmlformats.org/presentationml/2006/ole">
              <mc:AlternateContent xmlns:mc="http://schemas.openxmlformats.org/markup-compatibility/2006">
                <mc:Choice xmlns:v="urn:schemas-microsoft-com:vml" Requires="v">
                  <p:oleObj name="Equation" r:id="rId8" imgW="241200" imgH="241200" progId="Equation.3">
                    <p:embed/>
                  </p:oleObj>
                </mc:Choice>
                <mc:Fallback>
                  <p:oleObj name="Equation" r:id="rId8" imgW="241200" imgH="241200"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5" y="2417"/>
                          <a:ext cx="151"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93" name="Object 33">
              <a:extLst>
                <a:ext uri="{FF2B5EF4-FFF2-40B4-BE49-F238E27FC236}">
                  <a16:creationId xmlns:a16="http://schemas.microsoft.com/office/drawing/2014/main" id="{27D29877-026A-4653-9A1E-F26CBA22DFCF}"/>
                </a:ext>
              </a:extLst>
            </p:cNvPr>
            <p:cNvGraphicFramePr>
              <a:graphicFrameLocks noChangeAspect="1"/>
            </p:cNvGraphicFramePr>
            <p:nvPr/>
          </p:nvGraphicFramePr>
          <p:xfrm>
            <a:off x="3040" y="2064"/>
            <a:ext cx="656" cy="264"/>
          </p:xfrm>
          <a:graphic>
            <a:graphicData uri="http://schemas.openxmlformats.org/presentationml/2006/ole">
              <mc:AlternateContent xmlns:mc="http://schemas.openxmlformats.org/markup-compatibility/2006">
                <mc:Choice xmlns:v="urn:schemas-microsoft-com:vml" Requires="v">
                  <p:oleObj name="Equation" r:id="rId10" imgW="1041120" imgH="419040" progId="Equation.3">
                    <p:embed/>
                  </p:oleObj>
                </mc:Choice>
                <mc:Fallback>
                  <p:oleObj name="Equation" r:id="rId10" imgW="1041120" imgH="419040" progId="Equation.3">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0" y="2064"/>
                          <a:ext cx="65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6594" name="Group 34">
            <a:extLst>
              <a:ext uri="{FF2B5EF4-FFF2-40B4-BE49-F238E27FC236}">
                <a16:creationId xmlns:a16="http://schemas.microsoft.com/office/drawing/2014/main" id="{68D2BD72-75FA-469D-9ADF-C28F082EAA30}"/>
              </a:ext>
            </a:extLst>
          </p:cNvPr>
          <p:cNvGrpSpPr>
            <a:grpSpLocks/>
          </p:cNvGrpSpPr>
          <p:nvPr/>
        </p:nvGrpSpPr>
        <p:grpSpPr bwMode="auto">
          <a:xfrm>
            <a:off x="1676400" y="2990850"/>
            <a:ext cx="5867400" cy="1504950"/>
            <a:chOff x="1056" y="1980"/>
            <a:chExt cx="3696" cy="948"/>
          </a:xfrm>
        </p:grpSpPr>
        <p:sp>
          <p:nvSpPr>
            <p:cNvPr id="66595" name="Line 35">
              <a:extLst>
                <a:ext uri="{FF2B5EF4-FFF2-40B4-BE49-F238E27FC236}">
                  <a16:creationId xmlns:a16="http://schemas.microsoft.com/office/drawing/2014/main" id="{7CBA37A2-33DB-4031-A673-8F08D8FE8709}"/>
                </a:ext>
              </a:extLst>
            </p:cNvPr>
            <p:cNvSpPr>
              <a:spLocks noChangeShapeType="1"/>
            </p:cNvSpPr>
            <p:nvPr/>
          </p:nvSpPr>
          <p:spPr bwMode="auto">
            <a:xfrm>
              <a:off x="1056" y="1980"/>
              <a:ext cx="2880" cy="57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6" name="Line 36">
              <a:extLst>
                <a:ext uri="{FF2B5EF4-FFF2-40B4-BE49-F238E27FC236}">
                  <a16:creationId xmlns:a16="http://schemas.microsoft.com/office/drawing/2014/main" id="{35FB021F-C9FE-4C92-A37B-866E2C4BF8A9}"/>
                </a:ext>
              </a:extLst>
            </p:cNvPr>
            <p:cNvSpPr>
              <a:spLocks noChangeShapeType="1"/>
            </p:cNvSpPr>
            <p:nvPr/>
          </p:nvSpPr>
          <p:spPr bwMode="auto">
            <a:xfrm flipV="1">
              <a:off x="3936" y="1980"/>
              <a:ext cx="816" cy="57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7" name="Line 37">
              <a:extLst>
                <a:ext uri="{FF2B5EF4-FFF2-40B4-BE49-F238E27FC236}">
                  <a16:creationId xmlns:a16="http://schemas.microsoft.com/office/drawing/2014/main" id="{4A00E53E-E84A-406C-B149-8DB12983DDB1}"/>
                </a:ext>
              </a:extLst>
            </p:cNvPr>
            <p:cNvSpPr>
              <a:spLocks noChangeShapeType="1"/>
            </p:cNvSpPr>
            <p:nvPr/>
          </p:nvSpPr>
          <p:spPr bwMode="auto">
            <a:xfrm>
              <a:off x="3936" y="2544"/>
              <a:ext cx="0" cy="38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598" name="Group 38">
            <a:extLst>
              <a:ext uri="{FF2B5EF4-FFF2-40B4-BE49-F238E27FC236}">
                <a16:creationId xmlns:a16="http://schemas.microsoft.com/office/drawing/2014/main" id="{857DE4F4-E0EC-4993-B3DD-3B7523CFD868}"/>
              </a:ext>
            </a:extLst>
          </p:cNvPr>
          <p:cNvGrpSpPr>
            <a:grpSpLocks/>
          </p:cNvGrpSpPr>
          <p:nvPr/>
        </p:nvGrpSpPr>
        <p:grpSpPr bwMode="auto">
          <a:xfrm>
            <a:off x="5316538" y="3448050"/>
            <a:ext cx="1846262" cy="1428750"/>
            <a:chOff x="3349" y="2268"/>
            <a:chExt cx="1163" cy="900"/>
          </a:xfrm>
        </p:grpSpPr>
        <p:sp>
          <p:nvSpPr>
            <p:cNvPr id="66599" name="Line 39">
              <a:extLst>
                <a:ext uri="{FF2B5EF4-FFF2-40B4-BE49-F238E27FC236}">
                  <a16:creationId xmlns:a16="http://schemas.microsoft.com/office/drawing/2014/main" id="{4807D18F-07EE-4C3C-AB99-E62DA1C2FFF6}"/>
                </a:ext>
              </a:extLst>
            </p:cNvPr>
            <p:cNvSpPr>
              <a:spLocks noChangeShapeType="1"/>
            </p:cNvSpPr>
            <p:nvPr/>
          </p:nvSpPr>
          <p:spPr bwMode="auto">
            <a:xfrm flipH="1" flipV="1">
              <a:off x="3360" y="2436"/>
              <a:ext cx="564" cy="120"/>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0" name="Line 40">
              <a:extLst>
                <a:ext uri="{FF2B5EF4-FFF2-40B4-BE49-F238E27FC236}">
                  <a16:creationId xmlns:a16="http://schemas.microsoft.com/office/drawing/2014/main" id="{1500AD10-FB8F-4DEA-A539-721F5DB144CB}"/>
                </a:ext>
              </a:extLst>
            </p:cNvPr>
            <p:cNvSpPr>
              <a:spLocks noChangeShapeType="1"/>
            </p:cNvSpPr>
            <p:nvPr/>
          </p:nvSpPr>
          <p:spPr bwMode="auto">
            <a:xfrm flipV="1">
              <a:off x="3936" y="2268"/>
              <a:ext cx="432" cy="288"/>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6601" name="Object 41">
              <a:extLst>
                <a:ext uri="{FF2B5EF4-FFF2-40B4-BE49-F238E27FC236}">
                  <a16:creationId xmlns:a16="http://schemas.microsoft.com/office/drawing/2014/main" id="{137845A6-05D3-44F2-82A6-537FAC153AF6}"/>
                </a:ext>
              </a:extLst>
            </p:cNvPr>
            <p:cNvGraphicFramePr>
              <a:graphicFrameLocks noChangeAspect="1"/>
            </p:cNvGraphicFramePr>
            <p:nvPr/>
          </p:nvGraphicFramePr>
          <p:xfrm>
            <a:off x="3349" y="2537"/>
            <a:ext cx="167" cy="199"/>
          </p:xfrm>
          <a:graphic>
            <a:graphicData uri="http://schemas.openxmlformats.org/presentationml/2006/ole">
              <mc:AlternateContent xmlns:mc="http://schemas.openxmlformats.org/markup-compatibility/2006">
                <mc:Choice xmlns:v="urn:schemas-microsoft-com:vml" Requires="v">
                  <p:oleObj name="Equation" r:id="rId12" imgW="266400" imgH="317160" progId="Equation.3">
                    <p:embed/>
                  </p:oleObj>
                </mc:Choice>
                <mc:Fallback>
                  <p:oleObj name="Equation" r:id="rId12" imgW="266400" imgH="317160" progId="Equation.3">
                    <p:embed/>
                    <p:pic>
                      <p:nvPicPr>
                        <p:cNvPr id="0" name="Object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9" y="2537"/>
                          <a:ext cx="167"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602" name="Object 42">
              <a:extLst>
                <a:ext uri="{FF2B5EF4-FFF2-40B4-BE49-F238E27FC236}">
                  <a16:creationId xmlns:a16="http://schemas.microsoft.com/office/drawing/2014/main" id="{E7D96800-019D-4681-A2C1-C09D75F3B624}"/>
                </a:ext>
              </a:extLst>
            </p:cNvPr>
            <p:cNvGraphicFramePr>
              <a:graphicFrameLocks noChangeAspect="1"/>
            </p:cNvGraphicFramePr>
            <p:nvPr/>
          </p:nvGraphicFramePr>
          <p:xfrm>
            <a:off x="4345" y="2304"/>
            <a:ext cx="167" cy="199"/>
          </p:xfrm>
          <a:graphic>
            <a:graphicData uri="http://schemas.openxmlformats.org/presentationml/2006/ole">
              <mc:AlternateContent xmlns:mc="http://schemas.openxmlformats.org/markup-compatibility/2006">
                <mc:Choice xmlns:v="urn:schemas-microsoft-com:vml" Requires="v">
                  <p:oleObj name="Equation" r:id="rId14" imgW="266400" imgH="317160" progId="Equation.3">
                    <p:embed/>
                  </p:oleObj>
                </mc:Choice>
                <mc:Fallback>
                  <p:oleObj name="Equation" r:id="rId14" imgW="266400" imgH="317160" progId="Equation.3">
                    <p:embed/>
                    <p:pic>
                      <p:nvPicPr>
                        <p:cNvPr id="0" name="Object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5" y="2304"/>
                          <a:ext cx="167"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603" name="Object 43">
              <a:extLst>
                <a:ext uri="{FF2B5EF4-FFF2-40B4-BE49-F238E27FC236}">
                  <a16:creationId xmlns:a16="http://schemas.microsoft.com/office/drawing/2014/main" id="{19E9CA8E-9775-4AB5-ABCA-B5B3DDA0DF55}"/>
                </a:ext>
              </a:extLst>
            </p:cNvPr>
            <p:cNvGraphicFramePr>
              <a:graphicFrameLocks noChangeAspect="1"/>
            </p:cNvGraphicFramePr>
            <p:nvPr/>
          </p:nvGraphicFramePr>
          <p:xfrm>
            <a:off x="3901" y="2969"/>
            <a:ext cx="95" cy="199"/>
          </p:xfrm>
          <a:graphic>
            <a:graphicData uri="http://schemas.openxmlformats.org/presentationml/2006/ole">
              <mc:AlternateContent xmlns:mc="http://schemas.openxmlformats.org/markup-compatibility/2006">
                <mc:Choice xmlns:v="urn:schemas-microsoft-com:vml" Requires="v">
                  <p:oleObj name="Equation" r:id="rId16" imgW="152280" imgH="317160" progId="Equation.3">
                    <p:embed/>
                  </p:oleObj>
                </mc:Choice>
                <mc:Fallback>
                  <p:oleObj name="Equation" r:id="rId16" imgW="152280" imgH="317160" progId="Equation.3">
                    <p:embed/>
                    <p:pic>
                      <p:nvPicPr>
                        <p:cNvPr id="0" name="Object 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01" y="2969"/>
                          <a:ext cx="95"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6604" name="Text Box 44">
            <a:extLst>
              <a:ext uri="{FF2B5EF4-FFF2-40B4-BE49-F238E27FC236}">
                <a16:creationId xmlns:a16="http://schemas.microsoft.com/office/drawing/2014/main" id="{08B5E59B-A109-4C70-8E29-4661B1741FC7}"/>
              </a:ext>
            </a:extLst>
          </p:cNvPr>
          <p:cNvSpPr txBox="1">
            <a:spLocks noChangeArrowheads="1"/>
          </p:cNvSpPr>
          <p:nvPr/>
        </p:nvSpPr>
        <p:spPr bwMode="auto">
          <a:xfrm>
            <a:off x="762000" y="48768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ClrTx/>
            </a:pPr>
            <a:r>
              <a:rPr lang="en-GB" altLang="en-US" sz="2800"/>
              <a:t>For small deflection, force equilibrium gives</a:t>
            </a:r>
          </a:p>
        </p:txBody>
      </p:sp>
      <p:graphicFrame>
        <p:nvGraphicFramePr>
          <p:cNvPr id="66605" name="Object 45">
            <a:extLst>
              <a:ext uri="{FF2B5EF4-FFF2-40B4-BE49-F238E27FC236}">
                <a16:creationId xmlns:a16="http://schemas.microsoft.com/office/drawing/2014/main" id="{0DA3F243-874C-4870-92F7-79E1DCF99272}"/>
              </a:ext>
            </a:extLst>
          </p:cNvPr>
          <p:cNvGraphicFramePr>
            <a:graphicFrameLocks noChangeAspect="1"/>
          </p:cNvGraphicFramePr>
          <p:nvPr/>
        </p:nvGraphicFramePr>
        <p:xfrm>
          <a:off x="3359150" y="5410200"/>
          <a:ext cx="2425700" cy="914400"/>
        </p:xfrm>
        <a:graphic>
          <a:graphicData uri="http://schemas.openxmlformats.org/presentationml/2006/ole">
            <mc:AlternateContent xmlns:mc="http://schemas.openxmlformats.org/markup-compatibility/2006">
              <mc:Choice xmlns:v="urn:schemas-microsoft-com:vml" Requires="v">
                <p:oleObj name="Equation" r:id="rId18" imgW="2425680" imgH="914400" progId="Equation.3">
                  <p:embed/>
                </p:oleObj>
              </mc:Choice>
              <mc:Fallback>
                <p:oleObj name="Equation" r:id="rId18" imgW="2425680" imgH="914400" progId="Equation.3">
                  <p:embed/>
                  <p:pic>
                    <p:nvPicPr>
                      <p:cNvPr id="0"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59150" y="5410200"/>
                        <a:ext cx="2425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606" name="Line 46">
            <a:extLst>
              <a:ext uri="{FF2B5EF4-FFF2-40B4-BE49-F238E27FC236}">
                <a16:creationId xmlns:a16="http://schemas.microsoft.com/office/drawing/2014/main" id="{B68821B6-4896-4466-A0B6-684CAEB5A784}"/>
              </a:ext>
            </a:extLst>
          </p:cNvPr>
          <p:cNvSpPr>
            <a:spLocks noChangeShapeType="1"/>
          </p:cNvSpPr>
          <p:nvPr/>
        </p:nvSpPr>
        <p:spPr bwMode="auto">
          <a:xfrm>
            <a:off x="1676400" y="3009900"/>
            <a:ext cx="5867400" cy="0"/>
          </a:xfrm>
          <a:prstGeom prst="line">
            <a:avLst/>
          </a:prstGeom>
          <a:noFill/>
          <a:ln w="9525">
            <a:solidFill>
              <a:srgbClr val="FFCC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656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6657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6657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66575"/>
                                        </p:tgtEl>
                                        <p:attrNameLst>
                                          <p:attrName>style.visibility</p:attrName>
                                        </p:attrNameLst>
                                      </p:cBhvr>
                                      <p:to>
                                        <p:strVal val="visible"/>
                                      </p:to>
                                    </p:set>
                                  </p:childTnLst>
                                  <p:subTnLst>
                                    <p:set>
                                      <p:cBhvr override="childStyle">
                                        <p:cTn dur="1" fill="hold" display="0" masterRel="nextClick" afterEffect="1"/>
                                        <p:tgtEl>
                                          <p:spTgt spid="66575"/>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66606"/>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66594"/>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499"/>
                                          </p:stCondLst>
                                        </p:cTn>
                                        <p:tgtEl>
                                          <p:spTgt spid="6656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6659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6658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660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66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839713BD-B8F5-4BAF-B007-44AF7372AC38}"/>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1" name="Rectangle 3">
            <a:extLst>
              <a:ext uri="{FF2B5EF4-FFF2-40B4-BE49-F238E27FC236}">
                <a16:creationId xmlns:a16="http://schemas.microsoft.com/office/drawing/2014/main" id="{6300144B-A5DD-4689-ABC6-32B560B8C1FE}"/>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2" name="Text Box 4">
            <a:extLst>
              <a:ext uri="{FF2B5EF4-FFF2-40B4-BE49-F238E27FC236}">
                <a16:creationId xmlns:a16="http://schemas.microsoft.com/office/drawing/2014/main" id="{C720E2BA-8726-4139-94A0-00E98C4AD183}"/>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45413" name="Rectangle 5">
            <a:extLst>
              <a:ext uri="{FF2B5EF4-FFF2-40B4-BE49-F238E27FC236}">
                <a16:creationId xmlns:a16="http://schemas.microsoft.com/office/drawing/2014/main" id="{8574EC39-F288-4D73-8EB1-C398B4CC9490}"/>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4" name="Text Box 6">
            <a:extLst>
              <a:ext uri="{FF2B5EF4-FFF2-40B4-BE49-F238E27FC236}">
                <a16:creationId xmlns:a16="http://schemas.microsoft.com/office/drawing/2014/main" id="{9E207D72-8971-4F8B-8EB2-00550885B9ED}"/>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45415" name="Rectangle 7">
            <a:extLst>
              <a:ext uri="{FF2B5EF4-FFF2-40B4-BE49-F238E27FC236}">
                <a16:creationId xmlns:a16="http://schemas.microsoft.com/office/drawing/2014/main" id="{2E8FEEBE-DC57-4C88-9304-948E594F808B}"/>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6" name="Text Box 8">
            <a:extLst>
              <a:ext uri="{FF2B5EF4-FFF2-40B4-BE49-F238E27FC236}">
                <a16:creationId xmlns:a16="http://schemas.microsoft.com/office/drawing/2014/main" id="{83CDB34D-6DB4-4136-8F4B-10578AE3DF76}"/>
              </a:ext>
            </a:extLst>
          </p:cNvPr>
          <p:cNvSpPr txBox="1">
            <a:spLocks noChangeArrowheads="1"/>
          </p:cNvSpPr>
          <p:nvPr/>
        </p:nvSpPr>
        <p:spPr bwMode="auto">
          <a:xfrm>
            <a:off x="4648200" y="685800"/>
            <a:ext cx="401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Centroid Collocation for Piecewise Constant Bases</a:t>
            </a:r>
          </a:p>
        </p:txBody>
      </p:sp>
      <p:graphicFrame>
        <p:nvGraphicFramePr>
          <p:cNvPr id="145417" name="Object 9">
            <a:extLst>
              <a:ext uri="{FF2B5EF4-FFF2-40B4-BE49-F238E27FC236}">
                <a16:creationId xmlns:a16="http://schemas.microsoft.com/office/drawing/2014/main" id="{C5B61C3E-304F-466C-AFFB-BC04D461D1E6}"/>
              </a:ext>
            </a:extLst>
          </p:cNvPr>
          <p:cNvGraphicFramePr>
            <a:graphicFrameLocks noChangeAspect="1"/>
          </p:cNvGraphicFramePr>
          <p:nvPr/>
        </p:nvGraphicFramePr>
        <p:xfrm>
          <a:off x="4343400" y="1905000"/>
          <a:ext cx="4445000" cy="1030288"/>
        </p:xfrm>
        <a:graphic>
          <a:graphicData uri="http://schemas.openxmlformats.org/presentationml/2006/ole">
            <mc:AlternateContent xmlns:mc="http://schemas.openxmlformats.org/markup-compatibility/2006">
              <mc:Choice xmlns:v="urn:schemas-microsoft-com:vml" Requires="v">
                <p:oleObj name="Equation" r:id="rId3" imgW="2412720" imgH="558720" progId="Equation.DSMT4">
                  <p:embed/>
                </p:oleObj>
              </mc:Choice>
              <mc:Fallback>
                <p:oleObj name="Equation" r:id="rId3" imgW="2412720" imgH="55872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905000"/>
                        <a:ext cx="4445000"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18" name="Object 10">
            <a:extLst>
              <a:ext uri="{FF2B5EF4-FFF2-40B4-BE49-F238E27FC236}">
                <a16:creationId xmlns:a16="http://schemas.microsoft.com/office/drawing/2014/main" id="{AF1BB73C-BEA5-4D67-B3AC-0DC2248193E3}"/>
              </a:ext>
            </a:extLst>
          </p:cNvPr>
          <p:cNvGraphicFramePr>
            <a:graphicFrameLocks noChangeAspect="1"/>
          </p:cNvGraphicFramePr>
          <p:nvPr/>
        </p:nvGraphicFramePr>
        <p:xfrm>
          <a:off x="0" y="4343400"/>
          <a:ext cx="4457700" cy="2036763"/>
        </p:xfrm>
        <a:graphic>
          <a:graphicData uri="http://schemas.openxmlformats.org/presentationml/2006/ole">
            <mc:AlternateContent xmlns:mc="http://schemas.openxmlformats.org/markup-compatibility/2006">
              <mc:Choice xmlns:v="urn:schemas-microsoft-com:vml" Requires="v">
                <p:oleObj name="Equation" r:id="rId5" imgW="2336760" imgH="1066680" progId="Equation.DSMT4">
                  <p:embed/>
                </p:oleObj>
              </mc:Choice>
              <mc:Fallback>
                <p:oleObj name="Equation" r:id="rId5" imgW="2336760" imgH="10666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343400"/>
                        <a:ext cx="4457700" cy="203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19" name="Oval 11">
            <a:extLst>
              <a:ext uri="{FF2B5EF4-FFF2-40B4-BE49-F238E27FC236}">
                <a16:creationId xmlns:a16="http://schemas.microsoft.com/office/drawing/2014/main" id="{16DB2451-90A8-4AE7-8ADE-4E61DAFAAEC2}"/>
              </a:ext>
            </a:extLst>
          </p:cNvPr>
          <p:cNvSpPr>
            <a:spLocks noChangeArrowheads="1"/>
          </p:cNvSpPr>
          <p:nvPr/>
        </p:nvSpPr>
        <p:spPr bwMode="auto">
          <a:xfrm>
            <a:off x="685800" y="1524000"/>
            <a:ext cx="2286000" cy="2362200"/>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0" name="Oval 12">
            <a:extLst>
              <a:ext uri="{FF2B5EF4-FFF2-40B4-BE49-F238E27FC236}">
                <a16:creationId xmlns:a16="http://schemas.microsoft.com/office/drawing/2014/main" id="{17AA5B51-9DE6-43FE-9DB5-A5B2C3DDBB89}"/>
              </a:ext>
            </a:extLst>
          </p:cNvPr>
          <p:cNvSpPr>
            <a:spLocks noChangeArrowheads="1"/>
          </p:cNvSpPr>
          <p:nvPr/>
        </p:nvSpPr>
        <p:spPr bwMode="auto">
          <a:xfrm>
            <a:off x="1905000" y="144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1" name="Oval 13">
            <a:extLst>
              <a:ext uri="{FF2B5EF4-FFF2-40B4-BE49-F238E27FC236}">
                <a16:creationId xmlns:a16="http://schemas.microsoft.com/office/drawing/2014/main" id="{083B364C-B79B-4048-85BF-99B75C44BDE3}"/>
              </a:ext>
            </a:extLst>
          </p:cNvPr>
          <p:cNvSpPr>
            <a:spLocks noChangeArrowheads="1"/>
          </p:cNvSpPr>
          <p:nvPr/>
        </p:nvSpPr>
        <p:spPr bwMode="auto">
          <a:xfrm>
            <a:off x="27432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2" name="Oval 14">
            <a:extLst>
              <a:ext uri="{FF2B5EF4-FFF2-40B4-BE49-F238E27FC236}">
                <a16:creationId xmlns:a16="http://schemas.microsoft.com/office/drawing/2014/main" id="{8A5274C7-5833-4AC5-9F14-4D29E50386EC}"/>
              </a:ext>
            </a:extLst>
          </p:cNvPr>
          <p:cNvSpPr>
            <a:spLocks noChangeArrowheads="1"/>
          </p:cNvSpPr>
          <p:nvPr/>
        </p:nvSpPr>
        <p:spPr bwMode="auto">
          <a:xfrm>
            <a:off x="2743200" y="2133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3" name="Oval 15">
            <a:extLst>
              <a:ext uri="{FF2B5EF4-FFF2-40B4-BE49-F238E27FC236}">
                <a16:creationId xmlns:a16="http://schemas.microsoft.com/office/drawing/2014/main" id="{7F11A22B-6A9A-4434-AD1A-54CFA48F4787}"/>
              </a:ext>
            </a:extLst>
          </p:cNvPr>
          <p:cNvSpPr>
            <a:spLocks noChangeArrowheads="1"/>
          </p:cNvSpPr>
          <p:nvPr/>
        </p:nvSpPr>
        <p:spPr bwMode="auto">
          <a:xfrm>
            <a:off x="914400" y="1905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4" name="Oval 16">
            <a:extLst>
              <a:ext uri="{FF2B5EF4-FFF2-40B4-BE49-F238E27FC236}">
                <a16:creationId xmlns:a16="http://schemas.microsoft.com/office/drawing/2014/main" id="{33A3F5B1-E015-4025-A39B-711A5202FDD9}"/>
              </a:ext>
            </a:extLst>
          </p:cNvPr>
          <p:cNvSpPr>
            <a:spLocks noChangeArrowheads="1"/>
          </p:cNvSpPr>
          <p:nvPr/>
        </p:nvSpPr>
        <p:spPr bwMode="auto">
          <a:xfrm>
            <a:off x="685800" y="2971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5" name="Oval 17">
            <a:extLst>
              <a:ext uri="{FF2B5EF4-FFF2-40B4-BE49-F238E27FC236}">
                <a16:creationId xmlns:a16="http://schemas.microsoft.com/office/drawing/2014/main" id="{69406E2A-4A4B-48E8-80C9-069E1E1EBFFA}"/>
              </a:ext>
            </a:extLst>
          </p:cNvPr>
          <p:cNvSpPr>
            <a:spLocks noChangeArrowheads="1"/>
          </p:cNvSpPr>
          <p:nvPr/>
        </p:nvSpPr>
        <p:spPr bwMode="auto">
          <a:xfrm>
            <a:off x="17526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6" name="Line 18">
            <a:extLst>
              <a:ext uri="{FF2B5EF4-FFF2-40B4-BE49-F238E27FC236}">
                <a16:creationId xmlns:a16="http://schemas.microsoft.com/office/drawing/2014/main" id="{DAC7786A-22ED-43D6-A3DE-4A5EC282947A}"/>
              </a:ext>
            </a:extLst>
          </p:cNvPr>
          <p:cNvSpPr>
            <a:spLocks noChangeShapeType="1"/>
          </p:cNvSpPr>
          <p:nvPr/>
        </p:nvSpPr>
        <p:spPr bwMode="auto">
          <a:xfrm flipH="1">
            <a:off x="762000" y="1981200"/>
            <a:ext cx="228600" cy="1066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7" name="Line 19">
            <a:extLst>
              <a:ext uri="{FF2B5EF4-FFF2-40B4-BE49-F238E27FC236}">
                <a16:creationId xmlns:a16="http://schemas.microsoft.com/office/drawing/2014/main" id="{C8CBEE03-32B1-4885-89C7-E0D5EA419A60}"/>
              </a:ext>
            </a:extLst>
          </p:cNvPr>
          <p:cNvSpPr>
            <a:spLocks noChangeShapeType="1"/>
          </p:cNvSpPr>
          <p:nvPr/>
        </p:nvSpPr>
        <p:spPr bwMode="auto">
          <a:xfrm flipH="1">
            <a:off x="990600" y="1524000"/>
            <a:ext cx="990600" cy="457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8" name="Line 20">
            <a:extLst>
              <a:ext uri="{FF2B5EF4-FFF2-40B4-BE49-F238E27FC236}">
                <a16:creationId xmlns:a16="http://schemas.microsoft.com/office/drawing/2014/main" id="{2289D636-8415-4564-8765-522AC3DC22C4}"/>
              </a:ext>
            </a:extLst>
          </p:cNvPr>
          <p:cNvSpPr>
            <a:spLocks noChangeShapeType="1"/>
          </p:cNvSpPr>
          <p:nvPr/>
        </p:nvSpPr>
        <p:spPr bwMode="auto">
          <a:xfrm>
            <a:off x="1981200" y="1524000"/>
            <a:ext cx="838200" cy="685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9" name="Line 21">
            <a:extLst>
              <a:ext uri="{FF2B5EF4-FFF2-40B4-BE49-F238E27FC236}">
                <a16:creationId xmlns:a16="http://schemas.microsoft.com/office/drawing/2014/main" id="{3E178AC2-F6D2-47C6-B11D-19F4D3B297FE}"/>
              </a:ext>
            </a:extLst>
          </p:cNvPr>
          <p:cNvSpPr>
            <a:spLocks noChangeShapeType="1"/>
          </p:cNvSpPr>
          <p:nvPr/>
        </p:nvSpPr>
        <p:spPr bwMode="auto">
          <a:xfrm flipH="1">
            <a:off x="2819400" y="2209800"/>
            <a:ext cx="0" cy="11430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0" name="Line 22">
            <a:extLst>
              <a:ext uri="{FF2B5EF4-FFF2-40B4-BE49-F238E27FC236}">
                <a16:creationId xmlns:a16="http://schemas.microsoft.com/office/drawing/2014/main" id="{FAACEA97-028F-4B7D-8D25-3DC1219B7544}"/>
              </a:ext>
            </a:extLst>
          </p:cNvPr>
          <p:cNvSpPr>
            <a:spLocks noChangeShapeType="1"/>
          </p:cNvSpPr>
          <p:nvPr/>
        </p:nvSpPr>
        <p:spPr bwMode="auto">
          <a:xfrm flipH="1">
            <a:off x="1828800" y="3352800"/>
            <a:ext cx="990600" cy="5334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1" name="Line 23">
            <a:extLst>
              <a:ext uri="{FF2B5EF4-FFF2-40B4-BE49-F238E27FC236}">
                <a16:creationId xmlns:a16="http://schemas.microsoft.com/office/drawing/2014/main" id="{D5D4B04A-8EDF-485F-AF85-5A3B0103CAB4}"/>
              </a:ext>
            </a:extLst>
          </p:cNvPr>
          <p:cNvSpPr>
            <a:spLocks noChangeShapeType="1"/>
          </p:cNvSpPr>
          <p:nvPr/>
        </p:nvSpPr>
        <p:spPr bwMode="auto">
          <a:xfrm>
            <a:off x="762000" y="3048000"/>
            <a:ext cx="1066800" cy="838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5432" name="Object 24">
            <a:extLst>
              <a:ext uri="{FF2B5EF4-FFF2-40B4-BE49-F238E27FC236}">
                <a16:creationId xmlns:a16="http://schemas.microsoft.com/office/drawing/2014/main" id="{CAA9C3D3-8D5A-4F83-9161-991413AAAF99}"/>
              </a:ext>
            </a:extLst>
          </p:cNvPr>
          <p:cNvGraphicFramePr>
            <a:graphicFrameLocks noChangeAspect="1"/>
          </p:cNvGraphicFramePr>
          <p:nvPr/>
        </p:nvGraphicFramePr>
        <p:xfrm>
          <a:off x="2881313" y="1828800"/>
          <a:ext cx="395287" cy="519113"/>
        </p:xfrm>
        <a:graphic>
          <a:graphicData uri="http://schemas.openxmlformats.org/presentationml/2006/ole">
            <mc:AlternateContent xmlns:mc="http://schemas.openxmlformats.org/markup-compatibility/2006">
              <mc:Choice xmlns:v="urn:schemas-microsoft-com:vml" Requires="v">
                <p:oleObj name="Equation" r:id="rId7" imgW="164880" imgH="215640" progId="Equation.DSMT4">
                  <p:embed/>
                </p:oleObj>
              </mc:Choice>
              <mc:Fallback>
                <p:oleObj name="Equation" r:id="rId7" imgW="164880" imgH="215640"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1313" y="1828800"/>
                        <a:ext cx="3952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33" name="Object 25">
            <a:extLst>
              <a:ext uri="{FF2B5EF4-FFF2-40B4-BE49-F238E27FC236}">
                <a16:creationId xmlns:a16="http://schemas.microsoft.com/office/drawing/2014/main" id="{56966D4B-6E3E-49DA-AD76-4414E2E0B670}"/>
              </a:ext>
            </a:extLst>
          </p:cNvPr>
          <p:cNvGraphicFramePr>
            <a:graphicFrameLocks noChangeAspect="1"/>
          </p:cNvGraphicFramePr>
          <p:nvPr/>
        </p:nvGraphicFramePr>
        <p:xfrm>
          <a:off x="517525" y="1582738"/>
          <a:ext cx="396875" cy="554037"/>
        </p:xfrm>
        <a:graphic>
          <a:graphicData uri="http://schemas.openxmlformats.org/presentationml/2006/ole">
            <mc:AlternateContent xmlns:mc="http://schemas.openxmlformats.org/markup-compatibility/2006">
              <mc:Choice xmlns:v="urn:schemas-microsoft-com:vml" Requires="v">
                <p:oleObj name="Equation" r:id="rId9" imgW="164880" imgH="228600" progId="Equation.DSMT4">
                  <p:embed/>
                </p:oleObj>
              </mc:Choice>
              <mc:Fallback>
                <p:oleObj name="Equation" r:id="rId9" imgW="164880" imgH="2286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525" y="1582738"/>
                        <a:ext cx="39687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34" name="Object 26">
            <a:extLst>
              <a:ext uri="{FF2B5EF4-FFF2-40B4-BE49-F238E27FC236}">
                <a16:creationId xmlns:a16="http://schemas.microsoft.com/office/drawing/2014/main" id="{099D3C2C-67A2-40E2-B285-219C50A3F3E1}"/>
              </a:ext>
            </a:extLst>
          </p:cNvPr>
          <p:cNvGraphicFramePr>
            <a:graphicFrameLocks noChangeAspect="1"/>
          </p:cNvGraphicFramePr>
          <p:nvPr/>
        </p:nvGraphicFramePr>
        <p:xfrm>
          <a:off x="1981200" y="1600200"/>
          <a:ext cx="273050" cy="519113"/>
        </p:xfrm>
        <a:graphic>
          <a:graphicData uri="http://schemas.openxmlformats.org/presentationml/2006/ole">
            <mc:AlternateContent xmlns:mc="http://schemas.openxmlformats.org/markup-compatibility/2006">
              <mc:Choice xmlns:v="urn:schemas-microsoft-com:vml" Requires="v">
                <p:oleObj name="Equation" r:id="rId11" imgW="114120" imgH="215640" progId="Equation.DSMT4">
                  <p:embed/>
                </p:oleObj>
              </mc:Choice>
              <mc:Fallback>
                <p:oleObj name="Equation" r:id="rId11" imgW="114120" imgH="21564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1600200"/>
                        <a:ext cx="273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35" name="Object 27">
            <a:extLst>
              <a:ext uri="{FF2B5EF4-FFF2-40B4-BE49-F238E27FC236}">
                <a16:creationId xmlns:a16="http://schemas.microsoft.com/office/drawing/2014/main" id="{C2B97F17-3477-40A3-B546-B4FF4F3CECD6}"/>
              </a:ext>
            </a:extLst>
          </p:cNvPr>
          <p:cNvGraphicFramePr>
            <a:graphicFrameLocks noChangeAspect="1"/>
          </p:cNvGraphicFramePr>
          <p:nvPr/>
        </p:nvGraphicFramePr>
        <p:xfrm>
          <a:off x="2590800" y="2286000"/>
          <a:ext cx="304800" cy="519113"/>
        </p:xfrm>
        <a:graphic>
          <a:graphicData uri="http://schemas.openxmlformats.org/presentationml/2006/ole">
            <mc:AlternateContent xmlns:mc="http://schemas.openxmlformats.org/markup-compatibility/2006">
              <mc:Choice xmlns:v="urn:schemas-microsoft-com:vml" Requires="v">
                <p:oleObj name="Equation" r:id="rId13" imgW="126720" imgH="215640" progId="Equation.DSMT4">
                  <p:embed/>
                </p:oleObj>
              </mc:Choice>
              <mc:Fallback>
                <p:oleObj name="Equation" r:id="rId13" imgW="126720" imgH="21564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0800" y="2286000"/>
                        <a:ext cx="304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36" name="Object 28">
            <a:extLst>
              <a:ext uri="{FF2B5EF4-FFF2-40B4-BE49-F238E27FC236}">
                <a16:creationId xmlns:a16="http://schemas.microsoft.com/office/drawing/2014/main" id="{A0161A1C-FAFE-489C-9F74-B44E75BF1D0A}"/>
              </a:ext>
            </a:extLst>
          </p:cNvPr>
          <p:cNvGraphicFramePr>
            <a:graphicFrameLocks noChangeAspect="1"/>
          </p:cNvGraphicFramePr>
          <p:nvPr/>
        </p:nvGraphicFramePr>
        <p:xfrm>
          <a:off x="1143000" y="1752600"/>
          <a:ext cx="339725" cy="554038"/>
        </p:xfrm>
        <a:graphic>
          <a:graphicData uri="http://schemas.openxmlformats.org/presentationml/2006/ole">
            <mc:AlternateContent xmlns:mc="http://schemas.openxmlformats.org/markup-compatibility/2006">
              <mc:Choice xmlns:v="urn:schemas-microsoft-com:vml" Requires="v">
                <p:oleObj name="Equation" r:id="rId15" imgW="139680" imgH="228600" progId="Equation.DSMT4">
                  <p:embed/>
                </p:oleObj>
              </mc:Choice>
              <mc:Fallback>
                <p:oleObj name="Equation" r:id="rId15" imgW="139680" imgH="228600" progId="Equation.DSMT4">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3000" y="1752600"/>
                        <a:ext cx="33972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37" name="AutoShape 29">
            <a:extLst>
              <a:ext uri="{FF2B5EF4-FFF2-40B4-BE49-F238E27FC236}">
                <a16:creationId xmlns:a16="http://schemas.microsoft.com/office/drawing/2014/main" id="{E9906597-E6E5-4042-A811-0FFBD1932453}"/>
              </a:ext>
            </a:extLst>
          </p:cNvPr>
          <p:cNvSpPr>
            <a:spLocks noChangeArrowheads="1"/>
          </p:cNvSpPr>
          <p:nvPr/>
        </p:nvSpPr>
        <p:spPr bwMode="auto">
          <a:xfrm>
            <a:off x="2286000" y="1752600"/>
            <a:ext cx="152400" cy="152400"/>
          </a:xfrm>
          <a:prstGeom prst="star16">
            <a:avLst>
              <a:gd name="adj" fmla="val 37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8" name="AutoShape 30">
            <a:extLst>
              <a:ext uri="{FF2B5EF4-FFF2-40B4-BE49-F238E27FC236}">
                <a16:creationId xmlns:a16="http://schemas.microsoft.com/office/drawing/2014/main" id="{0BA94DC9-0B7A-499D-950F-73180507DE18}"/>
              </a:ext>
            </a:extLst>
          </p:cNvPr>
          <p:cNvSpPr>
            <a:spLocks noChangeArrowheads="1"/>
          </p:cNvSpPr>
          <p:nvPr/>
        </p:nvSpPr>
        <p:spPr bwMode="auto">
          <a:xfrm>
            <a:off x="1447800" y="1676400"/>
            <a:ext cx="152400" cy="152400"/>
          </a:xfrm>
          <a:prstGeom prst="star16">
            <a:avLst>
              <a:gd name="adj" fmla="val 37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9" name="AutoShape 31">
            <a:extLst>
              <a:ext uri="{FF2B5EF4-FFF2-40B4-BE49-F238E27FC236}">
                <a16:creationId xmlns:a16="http://schemas.microsoft.com/office/drawing/2014/main" id="{08A4C3A7-256B-4863-B9CF-8BDB17942304}"/>
              </a:ext>
            </a:extLst>
          </p:cNvPr>
          <p:cNvSpPr>
            <a:spLocks noChangeArrowheads="1"/>
          </p:cNvSpPr>
          <p:nvPr/>
        </p:nvSpPr>
        <p:spPr bwMode="auto">
          <a:xfrm>
            <a:off x="838200" y="2362200"/>
            <a:ext cx="152400" cy="152400"/>
          </a:xfrm>
          <a:prstGeom prst="star16">
            <a:avLst>
              <a:gd name="adj" fmla="val 37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40" name="AutoShape 32">
            <a:extLst>
              <a:ext uri="{FF2B5EF4-FFF2-40B4-BE49-F238E27FC236}">
                <a16:creationId xmlns:a16="http://schemas.microsoft.com/office/drawing/2014/main" id="{595ED36D-C2BB-41AC-8001-AB4FFA50876B}"/>
              </a:ext>
            </a:extLst>
          </p:cNvPr>
          <p:cNvSpPr>
            <a:spLocks noChangeArrowheads="1"/>
          </p:cNvSpPr>
          <p:nvPr/>
        </p:nvSpPr>
        <p:spPr bwMode="auto">
          <a:xfrm>
            <a:off x="1143000" y="3352800"/>
            <a:ext cx="152400" cy="152400"/>
          </a:xfrm>
          <a:prstGeom prst="star16">
            <a:avLst>
              <a:gd name="adj" fmla="val 37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41" name="AutoShape 33">
            <a:extLst>
              <a:ext uri="{FF2B5EF4-FFF2-40B4-BE49-F238E27FC236}">
                <a16:creationId xmlns:a16="http://schemas.microsoft.com/office/drawing/2014/main" id="{4CEAF818-551D-4C34-B54F-EC9C4C6EE1D5}"/>
              </a:ext>
            </a:extLst>
          </p:cNvPr>
          <p:cNvSpPr>
            <a:spLocks noChangeArrowheads="1"/>
          </p:cNvSpPr>
          <p:nvPr/>
        </p:nvSpPr>
        <p:spPr bwMode="auto">
          <a:xfrm>
            <a:off x="2209800" y="3581400"/>
            <a:ext cx="152400" cy="152400"/>
          </a:xfrm>
          <a:prstGeom prst="star16">
            <a:avLst>
              <a:gd name="adj" fmla="val 37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42" name="AutoShape 34">
            <a:extLst>
              <a:ext uri="{FF2B5EF4-FFF2-40B4-BE49-F238E27FC236}">
                <a16:creationId xmlns:a16="http://schemas.microsoft.com/office/drawing/2014/main" id="{608F46B2-A4E3-4D98-B90C-C6301F5176D1}"/>
              </a:ext>
            </a:extLst>
          </p:cNvPr>
          <p:cNvSpPr>
            <a:spLocks noChangeArrowheads="1"/>
          </p:cNvSpPr>
          <p:nvPr/>
        </p:nvSpPr>
        <p:spPr bwMode="auto">
          <a:xfrm>
            <a:off x="2743200" y="2743200"/>
            <a:ext cx="152400" cy="152400"/>
          </a:xfrm>
          <a:prstGeom prst="star16">
            <a:avLst>
              <a:gd name="adj" fmla="val 37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43" name="Text Box 35">
            <a:extLst>
              <a:ext uri="{FF2B5EF4-FFF2-40B4-BE49-F238E27FC236}">
                <a16:creationId xmlns:a16="http://schemas.microsoft.com/office/drawing/2014/main" id="{36D3BF00-6CA9-4D0B-8AB3-5DD45CE1A8C4}"/>
              </a:ext>
            </a:extLst>
          </p:cNvPr>
          <p:cNvSpPr txBox="1">
            <a:spLocks noChangeArrowheads="1"/>
          </p:cNvSpPr>
          <p:nvPr/>
        </p:nvSpPr>
        <p:spPr bwMode="auto">
          <a:xfrm>
            <a:off x="3429000" y="3200400"/>
            <a:ext cx="2881313"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500">
                <a:solidFill>
                  <a:srgbClr val="00FF00"/>
                </a:solidFill>
              </a:rPr>
              <a:t>Collocation point in line center</a:t>
            </a:r>
          </a:p>
        </p:txBody>
      </p:sp>
      <p:sp>
        <p:nvSpPr>
          <p:cNvPr id="145444" name="Line 36">
            <a:extLst>
              <a:ext uri="{FF2B5EF4-FFF2-40B4-BE49-F238E27FC236}">
                <a16:creationId xmlns:a16="http://schemas.microsoft.com/office/drawing/2014/main" id="{6273008C-0953-4F75-A33D-C405E4129012}"/>
              </a:ext>
            </a:extLst>
          </p:cNvPr>
          <p:cNvSpPr>
            <a:spLocks noChangeShapeType="1"/>
          </p:cNvSpPr>
          <p:nvPr/>
        </p:nvSpPr>
        <p:spPr bwMode="auto">
          <a:xfrm flipH="1" flipV="1">
            <a:off x="2895600" y="2819400"/>
            <a:ext cx="533400" cy="5334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45" name="Line 37">
            <a:extLst>
              <a:ext uri="{FF2B5EF4-FFF2-40B4-BE49-F238E27FC236}">
                <a16:creationId xmlns:a16="http://schemas.microsoft.com/office/drawing/2014/main" id="{3EB969F3-6F39-4895-AB09-64D2B675EE45}"/>
              </a:ext>
            </a:extLst>
          </p:cNvPr>
          <p:cNvSpPr>
            <a:spLocks noChangeShapeType="1"/>
          </p:cNvSpPr>
          <p:nvPr/>
        </p:nvSpPr>
        <p:spPr bwMode="auto">
          <a:xfrm flipH="1" flipV="1">
            <a:off x="2362200" y="3657600"/>
            <a:ext cx="1447800"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5446" name="Object 38">
            <a:extLst>
              <a:ext uri="{FF2B5EF4-FFF2-40B4-BE49-F238E27FC236}">
                <a16:creationId xmlns:a16="http://schemas.microsoft.com/office/drawing/2014/main" id="{0B685317-A09D-48AF-9210-A7F291D8DB42}"/>
              </a:ext>
            </a:extLst>
          </p:cNvPr>
          <p:cNvGraphicFramePr>
            <a:graphicFrameLocks noChangeAspect="1"/>
          </p:cNvGraphicFramePr>
          <p:nvPr/>
        </p:nvGraphicFramePr>
        <p:xfrm>
          <a:off x="4800600" y="4800600"/>
          <a:ext cx="3625850" cy="1333500"/>
        </p:xfrm>
        <a:graphic>
          <a:graphicData uri="http://schemas.openxmlformats.org/presentationml/2006/ole">
            <mc:AlternateContent xmlns:mc="http://schemas.openxmlformats.org/markup-compatibility/2006">
              <mc:Choice xmlns:v="urn:schemas-microsoft-com:vml" Requires="v">
                <p:oleObj name="Equation" r:id="rId17" imgW="1968480" imgH="723600" progId="Equation.DSMT4">
                  <p:embed/>
                </p:oleObj>
              </mc:Choice>
              <mc:Fallback>
                <p:oleObj name="Equation" r:id="rId17" imgW="1968480" imgH="723600" progId="Equation.DSMT4">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600" y="4800600"/>
                        <a:ext cx="362585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47" name="Object 39">
            <a:extLst>
              <a:ext uri="{FF2B5EF4-FFF2-40B4-BE49-F238E27FC236}">
                <a16:creationId xmlns:a16="http://schemas.microsoft.com/office/drawing/2014/main" id="{6F41F7C2-4045-47F3-B23F-865B02A04093}"/>
              </a:ext>
            </a:extLst>
          </p:cNvPr>
          <p:cNvGraphicFramePr>
            <a:graphicFrameLocks noChangeAspect="1"/>
          </p:cNvGraphicFramePr>
          <p:nvPr/>
        </p:nvGraphicFramePr>
        <p:xfrm>
          <a:off x="3048000" y="1295400"/>
          <a:ext cx="425450" cy="581025"/>
        </p:xfrm>
        <a:graphic>
          <a:graphicData uri="http://schemas.openxmlformats.org/presentationml/2006/ole">
            <mc:AlternateContent xmlns:mc="http://schemas.openxmlformats.org/markup-compatibility/2006">
              <mc:Choice xmlns:v="urn:schemas-microsoft-com:vml" Requires="v">
                <p:oleObj name="Equation" r:id="rId19" imgW="177480" imgH="241200" progId="Equation.DSMT4">
                  <p:embed/>
                </p:oleObj>
              </mc:Choice>
              <mc:Fallback>
                <p:oleObj name="Equation" r:id="rId19" imgW="177480" imgH="241200" progId="Equation.DSMT4">
                  <p:embed/>
                  <p:pic>
                    <p:nvPicPr>
                      <p:cNvPr id="0"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0" y="1295400"/>
                        <a:ext cx="4254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48" name="Line 40">
            <a:extLst>
              <a:ext uri="{FF2B5EF4-FFF2-40B4-BE49-F238E27FC236}">
                <a16:creationId xmlns:a16="http://schemas.microsoft.com/office/drawing/2014/main" id="{AA96DCF7-1C34-458E-8301-84BA3BDA8886}"/>
              </a:ext>
            </a:extLst>
          </p:cNvPr>
          <p:cNvSpPr>
            <a:spLocks noChangeShapeType="1"/>
          </p:cNvSpPr>
          <p:nvPr/>
        </p:nvSpPr>
        <p:spPr bwMode="auto">
          <a:xfrm flipH="1">
            <a:off x="2438400" y="1600200"/>
            <a:ext cx="609600" cy="2286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7429376D-8A8E-4376-B26B-0D5BE1BC9EC3}"/>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59" name="Rectangle 3">
            <a:extLst>
              <a:ext uri="{FF2B5EF4-FFF2-40B4-BE49-F238E27FC236}">
                <a16:creationId xmlns:a16="http://schemas.microsoft.com/office/drawing/2014/main" id="{81F365AE-E31B-4A8B-A16A-4D93A6E17C1B}"/>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0" name="Text Box 4">
            <a:extLst>
              <a:ext uri="{FF2B5EF4-FFF2-40B4-BE49-F238E27FC236}">
                <a16:creationId xmlns:a16="http://schemas.microsoft.com/office/drawing/2014/main" id="{1560ED79-FA51-4693-8970-06E97C5D4A41}"/>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47461" name="Rectangle 5">
            <a:extLst>
              <a:ext uri="{FF2B5EF4-FFF2-40B4-BE49-F238E27FC236}">
                <a16:creationId xmlns:a16="http://schemas.microsoft.com/office/drawing/2014/main" id="{FE26D214-CDFA-44AF-B612-19D1C098620E}"/>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2" name="Text Box 6">
            <a:extLst>
              <a:ext uri="{FF2B5EF4-FFF2-40B4-BE49-F238E27FC236}">
                <a16:creationId xmlns:a16="http://schemas.microsoft.com/office/drawing/2014/main" id="{B38CBE96-84E7-430E-9288-32C04B01A4FA}"/>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47463" name="Rectangle 7">
            <a:extLst>
              <a:ext uri="{FF2B5EF4-FFF2-40B4-BE49-F238E27FC236}">
                <a16:creationId xmlns:a16="http://schemas.microsoft.com/office/drawing/2014/main" id="{CE96879B-685D-4ACA-B274-7DE7241D9210}"/>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4" name="Text Box 8">
            <a:extLst>
              <a:ext uri="{FF2B5EF4-FFF2-40B4-BE49-F238E27FC236}">
                <a16:creationId xmlns:a16="http://schemas.microsoft.com/office/drawing/2014/main" id="{BCBF62B4-7BCE-4A3A-B266-4F0711322F96}"/>
              </a:ext>
            </a:extLst>
          </p:cNvPr>
          <p:cNvSpPr txBox="1">
            <a:spLocks noChangeArrowheads="1"/>
          </p:cNvSpPr>
          <p:nvPr/>
        </p:nvSpPr>
        <p:spPr bwMode="auto">
          <a:xfrm>
            <a:off x="4343400" y="685800"/>
            <a:ext cx="426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Centroid Collocation Generates a nonsymmetric A</a:t>
            </a:r>
          </a:p>
        </p:txBody>
      </p:sp>
      <p:sp>
        <p:nvSpPr>
          <p:cNvPr id="147465" name="Line 9">
            <a:extLst>
              <a:ext uri="{FF2B5EF4-FFF2-40B4-BE49-F238E27FC236}">
                <a16:creationId xmlns:a16="http://schemas.microsoft.com/office/drawing/2014/main" id="{5105C715-0641-46FE-8218-00F7237D22AE}"/>
              </a:ext>
            </a:extLst>
          </p:cNvPr>
          <p:cNvSpPr>
            <a:spLocks noChangeShapeType="1"/>
          </p:cNvSpPr>
          <p:nvPr/>
        </p:nvSpPr>
        <p:spPr bwMode="auto">
          <a:xfrm flipH="1">
            <a:off x="914400" y="3429000"/>
            <a:ext cx="3352800" cy="12954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6" name="Line 10">
            <a:extLst>
              <a:ext uri="{FF2B5EF4-FFF2-40B4-BE49-F238E27FC236}">
                <a16:creationId xmlns:a16="http://schemas.microsoft.com/office/drawing/2014/main" id="{C44DD3BF-A7A2-4093-8524-F7703EECFEF0}"/>
              </a:ext>
            </a:extLst>
          </p:cNvPr>
          <p:cNvSpPr>
            <a:spLocks noChangeShapeType="1"/>
          </p:cNvSpPr>
          <p:nvPr/>
        </p:nvSpPr>
        <p:spPr bwMode="auto">
          <a:xfrm>
            <a:off x="5334000" y="3886200"/>
            <a:ext cx="838200" cy="685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7467" name="Object 11">
            <a:extLst>
              <a:ext uri="{FF2B5EF4-FFF2-40B4-BE49-F238E27FC236}">
                <a16:creationId xmlns:a16="http://schemas.microsoft.com/office/drawing/2014/main" id="{3727AE74-D104-4DC2-975F-2E1E967803A4}"/>
              </a:ext>
            </a:extLst>
          </p:cNvPr>
          <p:cNvGraphicFramePr>
            <a:graphicFrameLocks noChangeAspect="1"/>
          </p:cNvGraphicFramePr>
          <p:nvPr/>
        </p:nvGraphicFramePr>
        <p:xfrm>
          <a:off x="1752600" y="4343400"/>
          <a:ext cx="273050" cy="519113"/>
        </p:xfrm>
        <a:graphic>
          <a:graphicData uri="http://schemas.openxmlformats.org/presentationml/2006/ole">
            <mc:AlternateContent xmlns:mc="http://schemas.openxmlformats.org/markup-compatibility/2006">
              <mc:Choice xmlns:v="urn:schemas-microsoft-com:vml" Requires="v">
                <p:oleObj name="Equation" r:id="rId3" imgW="114120" imgH="215640" progId="Equation.DSMT4">
                  <p:embed/>
                </p:oleObj>
              </mc:Choice>
              <mc:Fallback>
                <p:oleObj name="Equation" r:id="rId3" imgW="114120" imgH="21564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343400"/>
                        <a:ext cx="273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8" name="Object 12">
            <a:extLst>
              <a:ext uri="{FF2B5EF4-FFF2-40B4-BE49-F238E27FC236}">
                <a16:creationId xmlns:a16="http://schemas.microsoft.com/office/drawing/2014/main" id="{374C3D16-63A4-441D-930F-412EE71504E6}"/>
              </a:ext>
            </a:extLst>
          </p:cNvPr>
          <p:cNvGraphicFramePr>
            <a:graphicFrameLocks noChangeAspect="1"/>
          </p:cNvGraphicFramePr>
          <p:nvPr/>
        </p:nvGraphicFramePr>
        <p:xfrm>
          <a:off x="5791200" y="3733800"/>
          <a:ext cx="304800" cy="519113"/>
        </p:xfrm>
        <a:graphic>
          <a:graphicData uri="http://schemas.openxmlformats.org/presentationml/2006/ole">
            <mc:AlternateContent xmlns:mc="http://schemas.openxmlformats.org/markup-compatibility/2006">
              <mc:Choice xmlns:v="urn:schemas-microsoft-com:vml" Requires="v">
                <p:oleObj name="Equation" r:id="rId5" imgW="126720" imgH="215640" progId="Equation.DSMT4">
                  <p:embed/>
                </p:oleObj>
              </mc:Choice>
              <mc:Fallback>
                <p:oleObj name="Equation" r:id="rId5" imgW="126720" imgH="21564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733800"/>
                        <a:ext cx="304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69" name="AutoShape 13">
            <a:extLst>
              <a:ext uri="{FF2B5EF4-FFF2-40B4-BE49-F238E27FC236}">
                <a16:creationId xmlns:a16="http://schemas.microsoft.com/office/drawing/2014/main" id="{28266A75-7260-4B51-BDCC-1F07EB4AB593}"/>
              </a:ext>
            </a:extLst>
          </p:cNvPr>
          <p:cNvSpPr>
            <a:spLocks noChangeArrowheads="1"/>
          </p:cNvSpPr>
          <p:nvPr/>
        </p:nvSpPr>
        <p:spPr bwMode="auto">
          <a:xfrm>
            <a:off x="5638800" y="4114800"/>
            <a:ext cx="152400" cy="152400"/>
          </a:xfrm>
          <a:prstGeom prst="star16">
            <a:avLst>
              <a:gd name="adj" fmla="val 37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70" name="AutoShape 14">
            <a:extLst>
              <a:ext uri="{FF2B5EF4-FFF2-40B4-BE49-F238E27FC236}">
                <a16:creationId xmlns:a16="http://schemas.microsoft.com/office/drawing/2014/main" id="{E3609FD5-8D91-4D15-A846-8204832EFBC1}"/>
              </a:ext>
            </a:extLst>
          </p:cNvPr>
          <p:cNvSpPr>
            <a:spLocks noChangeArrowheads="1"/>
          </p:cNvSpPr>
          <p:nvPr/>
        </p:nvSpPr>
        <p:spPr bwMode="auto">
          <a:xfrm>
            <a:off x="2514600" y="4038600"/>
            <a:ext cx="152400" cy="152400"/>
          </a:xfrm>
          <a:prstGeom prst="star16">
            <a:avLst>
              <a:gd name="adj" fmla="val 37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7471" name="Object 15">
            <a:extLst>
              <a:ext uri="{FF2B5EF4-FFF2-40B4-BE49-F238E27FC236}">
                <a16:creationId xmlns:a16="http://schemas.microsoft.com/office/drawing/2014/main" id="{151FB435-124A-450D-AD6A-D3FB879FC749}"/>
              </a:ext>
            </a:extLst>
          </p:cNvPr>
          <p:cNvGraphicFramePr>
            <a:graphicFrameLocks noChangeAspect="1"/>
          </p:cNvGraphicFramePr>
          <p:nvPr/>
        </p:nvGraphicFramePr>
        <p:xfrm>
          <a:off x="2133600" y="1676400"/>
          <a:ext cx="3625850" cy="1333500"/>
        </p:xfrm>
        <a:graphic>
          <a:graphicData uri="http://schemas.openxmlformats.org/presentationml/2006/ole">
            <mc:AlternateContent xmlns:mc="http://schemas.openxmlformats.org/markup-compatibility/2006">
              <mc:Choice xmlns:v="urn:schemas-microsoft-com:vml" Requires="v">
                <p:oleObj name="Equation" r:id="rId7" imgW="1968480" imgH="723600" progId="Equation.DSMT4">
                  <p:embed/>
                </p:oleObj>
              </mc:Choice>
              <mc:Fallback>
                <p:oleObj name="Equation" r:id="rId7" imgW="1968480" imgH="723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676400"/>
                        <a:ext cx="362585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72" name="Object 16">
            <a:extLst>
              <a:ext uri="{FF2B5EF4-FFF2-40B4-BE49-F238E27FC236}">
                <a16:creationId xmlns:a16="http://schemas.microsoft.com/office/drawing/2014/main" id="{CDA7C3A1-39E9-4CC9-9BC7-EA5196EA9AF2}"/>
              </a:ext>
            </a:extLst>
          </p:cNvPr>
          <p:cNvGraphicFramePr>
            <a:graphicFrameLocks noChangeAspect="1"/>
          </p:cNvGraphicFramePr>
          <p:nvPr/>
        </p:nvGraphicFramePr>
        <p:xfrm>
          <a:off x="2133600" y="3276600"/>
          <a:ext cx="425450" cy="581025"/>
        </p:xfrm>
        <a:graphic>
          <a:graphicData uri="http://schemas.openxmlformats.org/presentationml/2006/ole">
            <mc:AlternateContent xmlns:mc="http://schemas.openxmlformats.org/markup-compatibility/2006">
              <mc:Choice xmlns:v="urn:schemas-microsoft-com:vml" Requires="v">
                <p:oleObj name="Equation" r:id="rId9" imgW="177480" imgH="241200" progId="Equation.DSMT4">
                  <p:embed/>
                </p:oleObj>
              </mc:Choice>
              <mc:Fallback>
                <p:oleObj name="Equation" r:id="rId9" imgW="177480" imgH="2412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3276600"/>
                        <a:ext cx="4254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73" name="Object 17">
            <a:extLst>
              <a:ext uri="{FF2B5EF4-FFF2-40B4-BE49-F238E27FC236}">
                <a16:creationId xmlns:a16="http://schemas.microsoft.com/office/drawing/2014/main" id="{5085B806-9260-4BB2-AC13-4C8E04A85AD4}"/>
              </a:ext>
            </a:extLst>
          </p:cNvPr>
          <p:cNvGraphicFramePr>
            <a:graphicFrameLocks noChangeAspect="1"/>
          </p:cNvGraphicFramePr>
          <p:nvPr/>
        </p:nvGraphicFramePr>
        <p:xfrm>
          <a:off x="5257800" y="4114800"/>
          <a:ext cx="458788" cy="581025"/>
        </p:xfrm>
        <a:graphic>
          <a:graphicData uri="http://schemas.openxmlformats.org/presentationml/2006/ole">
            <mc:AlternateContent xmlns:mc="http://schemas.openxmlformats.org/markup-compatibility/2006">
              <mc:Choice xmlns:v="urn:schemas-microsoft-com:vml" Requires="v">
                <p:oleObj name="Equation" r:id="rId11" imgW="190440" imgH="241200" progId="Equation.DSMT4">
                  <p:embed/>
                </p:oleObj>
              </mc:Choice>
              <mc:Fallback>
                <p:oleObj name="Equation" r:id="rId11" imgW="190440" imgH="2412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4114800"/>
                        <a:ext cx="4587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74" name="Object 18">
            <a:extLst>
              <a:ext uri="{FF2B5EF4-FFF2-40B4-BE49-F238E27FC236}">
                <a16:creationId xmlns:a16="http://schemas.microsoft.com/office/drawing/2014/main" id="{C44C6B22-44B0-4EDB-BFDD-972843206AF7}"/>
              </a:ext>
            </a:extLst>
          </p:cNvPr>
          <p:cNvGraphicFramePr>
            <a:graphicFrameLocks noChangeAspect="1"/>
          </p:cNvGraphicFramePr>
          <p:nvPr/>
        </p:nvGraphicFramePr>
        <p:xfrm>
          <a:off x="457200" y="5257800"/>
          <a:ext cx="7899400" cy="1058863"/>
        </p:xfrm>
        <a:graphic>
          <a:graphicData uri="http://schemas.openxmlformats.org/presentationml/2006/ole">
            <mc:AlternateContent xmlns:mc="http://schemas.openxmlformats.org/markup-compatibility/2006">
              <mc:Choice xmlns:v="urn:schemas-microsoft-com:vml" Requires="v">
                <p:oleObj name="Equation" r:id="rId13" imgW="2933640" imgH="393480" progId="Equation.DSMT4">
                  <p:embed/>
                </p:oleObj>
              </mc:Choice>
              <mc:Fallback>
                <p:oleObj name="Equation" r:id="rId13" imgW="2933640" imgH="39348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5257800"/>
                        <a:ext cx="7899400"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A67A523C-6496-4A42-8EDF-F28F26BAB0F9}"/>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07" name="Rectangle 3">
            <a:extLst>
              <a:ext uri="{FF2B5EF4-FFF2-40B4-BE49-F238E27FC236}">
                <a16:creationId xmlns:a16="http://schemas.microsoft.com/office/drawing/2014/main" id="{33592CA7-B4EA-41C1-9EEE-D1F42F517D8F}"/>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08" name="Text Box 4">
            <a:extLst>
              <a:ext uri="{FF2B5EF4-FFF2-40B4-BE49-F238E27FC236}">
                <a16:creationId xmlns:a16="http://schemas.microsoft.com/office/drawing/2014/main" id="{E56C3966-8574-4BD0-8975-D558A6FCF08C}"/>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49509" name="Rectangle 5">
            <a:extLst>
              <a:ext uri="{FF2B5EF4-FFF2-40B4-BE49-F238E27FC236}">
                <a16:creationId xmlns:a16="http://schemas.microsoft.com/office/drawing/2014/main" id="{60EC125B-2F6A-425A-A575-A7B5E0B98575}"/>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0" name="Text Box 6">
            <a:extLst>
              <a:ext uri="{FF2B5EF4-FFF2-40B4-BE49-F238E27FC236}">
                <a16:creationId xmlns:a16="http://schemas.microsoft.com/office/drawing/2014/main" id="{72311013-4BCA-4D20-8275-1B4CB7306CD5}"/>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49511" name="Rectangle 7">
            <a:extLst>
              <a:ext uri="{FF2B5EF4-FFF2-40B4-BE49-F238E27FC236}">
                <a16:creationId xmlns:a16="http://schemas.microsoft.com/office/drawing/2014/main" id="{AB586D39-CA19-453B-B4B0-6DCB776E62E2}"/>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2" name="Text Box 8">
            <a:extLst>
              <a:ext uri="{FF2B5EF4-FFF2-40B4-BE49-F238E27FC236}">
                <a16:creationId xmlns:a16="http://schemas.microsoft.com/office/drawing/2014/main" id="{F862D826-F265-4CCF-8D33-016A74364822}"/>
              </a:ext>
            </a:extLst>
          </p:cNvPr>
          <p:cNvSpPr txBox="1">
            <a:spLocks noChangeArrowheads="1"/>
          </p:cNvSpPr>
          <p:nvPr/>
        </p:nvSpPr>
        <p:spPr bwMode="auto">
          <a:xfrm>
            <a:off x="4648200" y="685800"/>
            <a:ext cx="401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Galerkin</a:t>
            </a:r>
          </a:p>
        </p:txBody>
      </p:sp>
      <p:graphicFrame>
        <p:nvGraphicFramePr>
          <p:cNvPr id="149513" name="Object 9">
            <a:extLst>
              <a:ext uri="{FF2B5EF4-FFF2-40B4-BE49-F238E27FC236}">
                <a16:creationId xmlns:a16="http://schemas.microsoft.com/office/drawing/2014/main" id="{68ECC75D-A886-461A-9084-DA78E0287F9C}"/>
              </a:ext>
            </a:extLst>
          </p:cNvPr>
          <p:cNvGraphicFramePr>
            <a:graphicFrameLocks noChangeAspect="1"/>
          </p:cNvGraphicFramePr>
          <p:nvPr/>
        </p:nvGraphicFramePr>
        <p:xfrm>
          <a:off x="1676400" y="1371600"/>
          <a:ext cx="5116513" cy="573088"/>
        </p:xfrm>
        <a:graphic>
          <a:graphicData uri="http://schemas.openxmlformats.org/presentationml/2006/ole">
            <mc:AlternateContent xmlns:mc="http://schemas.openxmlformats.org/markup-compatibility/2006">
              <mc:Choice xmlns:v="urn:schemas-microsoft-com:vml" Requires="v">
                <p:oleObj name="Equation" r:id="rId3" imgW="2247840" imgH="253800" progId="Equation.DSMT4">
                  <p:embed/>
                </p:oleObj>
              </mc:Choice>
              <mc:Fallback>
                <p:oleObj name="Equation" r:id="rId3" imgW="2247840" imgH="253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371600"/>
                        <a:ext cx="511651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4" name="Line 10">
            <a:extLst>
              <a:ext uri="{FF2B5EF4-FFF2-40B4-BE49-F238E27FC236}">
                <a16:creationId xmlns:a16="http://schemas.microsoft.com/office/drawing/2014/main" id="{A0BD27A0-3865-4FBC-88F8-B6286986891B}"/>
              </a:ext>
            </a:extLst>
          </p:cNvPr>
          <p:cNvSpPr>
            <a:spLocks noChangeShapeType="1"/>
          </p:cNvSpPr>
          <p:nvPr/>
        </p:nvSpPr>
        <p:spPr bwMode="auto">
          <a:xfrm>
            <a:off x="1143000" y="1905000"/>
            <a:ext cx="61722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9515" name="Object 11">
            <a:extLst>
              <a:ext uri="{FF2B5EF4-FFF2-40B4-BE49-F238E27FC236}">
                <a16:creationId xmlns:a16="http://schemas.microsoft.com/office/drawing/2014/main" id="{5698734A-1D59-4DEC-8971-EFA42E816287}"/>
              </a:ext>
            </a:extLst>
          </p:cNvPr>
          <p:cNvGraphicFramePr>
            <a:graphicFrameLocks noChangeAspect="1"/>
          </p:cNvGraphicFramePr>
          <p:nvPr/>
        </p:nvGraphicFramePr>
        <p:xfrm>
          <a:off x="19050" y="1981200"/>
          <a:ext cx="9124950" cy="1031875"/>
        </p:xfrm>
        <a:graphic>
          <a:graphicData uri="http://schemas.openxmlformats.org/presentationml/2006/ole">
            <mc:AlternateContent xmlns:mc="http://schemas.openxmlformats.org/markup-compatibility/2006">
              <mc:Choice xmlns:v="urn:schemas-microsoft-com:vml" Requires="v">
                <p:oleObj name="Equation" r:id="rId5" imgW="4952880" imgH="558720" progId="Equation.DSMT4">
                  <p:embed/>
                </p:oleObj>
              </mc:Choice>
              <mc:Fallback>
                <p:oleObj name="Equation" r:id="rId5" imgW="4952880" imgH="55872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 y="1981200"/>
                        <a:ext cx="912495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16" name="Object 12">
            <a:extLst>
              <a:ext uri="{FF2B5EF4-FFF2-40B4-BE49-F238E27FC236}">
                <a16:creationId xmlns:a16="http://schemas.microsoft.com/office/drawing/2014/main" id="{EA2A1A31-48C1-4F54-A42F-0FA58038A3F7}"/>
              </a:ext>
            </a:extLst>
          </p:cNvPr>
          <p:cNvGraphicFramePr>
            <a:graphicFrameLocks noChangeAspect="1"/>
          </p:cNvGraphicFramePr>
          <p:nvPr/>
        </p:nvGraphicFramePr>
        <p:xfrm>
          <a:off x="533400" y="6019800"/>
          <a:ext cx="4740275" cy="544513"/>
        </p:xfrm>
        <a:graphic>
          <a:graphicData uri="http://schemas.openxmlformats.org/presentationml/2006/ole">
            <mc:AlternateContent xmlns:mc="http://schemas.openxmlformats.org/markup-compatibility/2006">
              <mc:Choice xmlns:v="urn:schemas-microsoft-com:vml" Requires="v">
                <p:oleObj name="Equation" r:id="rId7" imgW="2082600" imgH="241200" progId="Equation.DSMT4">
                  <p:embed/>
                </p:oleObj>
              </mc:Choice>
              <mc:Fallback>
                <p:oleObj name="Equation" r:id="rId7" imgW="2082600" imgH="241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6019800"/>
                        <a:ext cx="4740275"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7" name="Text Box 13">
            <a:extLst>
              <a:ext uri="{FF2B5EF4-FFF2-40B4-BE49-F238E27FC236}">
                <a16:creationId xmlns:a16="http://schemas.microsoft.com/office/drawing/2014/main" id="{9551C62E-B001-4C88-848C-FD4746DFB2EF}"/>
              </a:ext>
            </a:extLst>
          </p:cNvPr>
          <p:cNvSpPr txBox="1">
            <a:spLocks noChangeArrowheads="1"/>
          </p:cNvSpPr>
          <p:nvPr/>
        </p:nvSpPr>
        <p:spPr bwMode="auto">
          <a:xfrm>
            <a:off x="5562600" y="5943600"/>
            <a:ext cx="3240088" cy="655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3700"/>
              <a:t>A is symmetric</a:t>
            </a:r>
          </a:p>
        </p:txBody>
      </p:sp>
      <p:graphicFrame>
        <p:nvGraphicFramePr>
          <p:cNvPr id="149518" name="Object 14">
            <a:extLst>
              <a:ext uri="{FF2B5EF4-FFF2-40B4-BE49-F238E27FC236}">
                <a16:creationId xmlns:a16="http://schemas.microsoft.com/office/drawing/2014/main" id="{5A4C9DD4-99C5-4F28-80B4-CD3B70737C3F}"/>
              </a:ext>
            </a:extLst>
          </p:cNvPr>
          <p:cNvGraphicFramePr>
            <a:graphicFrameLocks noChangeAspect="1"/>
          </p:cNvGraphicFramePr>
          <p:nvPr/>
        </p:nvGraphicFramePr>
        <p:xfrm>
          <a:off x="703263" y="2819400"/>
          <a:ext cx="7250112" cy="1497013"/>
        </p:xfrm>
        <a:graphic>
          <a:graphicData uri="http://schemas.openxmlformats.org/presentationml/2006/ole">
            <mc:AlternateContent xmlns:mc="http://schemas.openxmlformats.org/markup-compatibility/2006">
              <mc:Choice xmlns:v="urn:schemas-microsoft-com:vml" Requires="v">
                <p:oleObj name="Equation" r:id="rId9" imgW="3936960" imgH="812520" progId="Equation.DSMT4">
                  <p:embed/>
                </p:oleObj>
              </mc:Choice>
              <mc:Fallback>
                <p:oleObj name="Equation" r:id="rId9" imgW="3936960" imgH="81252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263" y="2819400"/>
                        <a:ext cx="7250112" cy="149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19" name="Object 15">
            <a:extLst>
              <a:ext uri="{FF2B5EF4-FFF2-40B4-BE49-F238E27FC236}">
                <a16:creationId xmlns:a16="http://schemas.microsoft.com/office/drawing/2014/main" id="{CE1B08DE-FE65-414D-A5A6-944F61FBE71F}"/>
              </a:ext>
            </a:extLst>
          </p:cNvPr>
          <p:cNvGraphicFramePr>
            <a:graphicFrameLocks noChangeAspect="1"/>
          </p:cNvGraphicFramePr>
          <p:nvPr/>
        </p:nvGraphicFramePr>
        <p:xfrm>
          <a:off x="1828800" y="4191000"/>
          <a:ext cx="3900488" cy="1793875"/>
        </p:xfrm>
        <a:graphic>
          <a:graphicData uri="http://schemas.openxmlformats.org/presentationml/2006/ole">
            <mc:AlternateContent xmlns:mc="http://schemas.openxmlformats.org/markup-compatibility/2006">
              <mc:Choice xmlns:v="urn:schemas-microsoft-com:vml" Requires="v">
                <p:oleObj name="Equation" r:id="rId11" imgW="2044440" imgH="939600" progId="Equation.DSMT4">
                  <p:embed/>
                </p:oleObj>
              </mc:Choice>
              <mc:Fallback>
                <p:oleObj name="Equation" r:id="rId11" imgW="2044440" imgH="9396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4191000"/>
                        <a:ext cx="3900488" cy="179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2AEEAE00-9361-490A-A929-AF61BC524CA6}"/>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55" name="Rectangle 3">
            <a:extLst>
              <a:ext uri="{FF2B5EF4-FFF2-40B4-BE49-F238E27FC236}">
                <a16:creationId xmlns:a16="http://schemas.microsoft.com/office/drawing/2014/main" id="{51AFBA76-EACB-46BA-A41C-406CA3FDB714}"/>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56" name="Text Box 4">
            <a:extLst>
              <a:ext uri="{FF2B5EF4-FFF2-40B4-BE49-F238E27FC236}">
                <a16:creationId xmlns:a16="http://schemas.microsoft.com/office/drawing/2014/main" id="{F871AB73-B8FA-461B-8976-60E34B1167B3}"/>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Laplace’s Equation in 2-D</a:t>
            </a:r>
          </a:p>
        </p:txBody>
      </p:sp>
      <p:sp>
        <p:nvSpPr>
          <p:cNvPr id="151557" name="Rectangle 5">
            <a:extLst>
              <a:ext uri="{FF2B5EF4-FFF2-40B4-BE49-F238E27FC236}">
                <a16:creationId xmlns:a16="http://schemas.microsoft.com/office/drawing/2014/main" id="{487A52D2-CE68-4635-AA39-99E7338B6D6D}"/>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58" name="Text Box 6">
            <a:extLst>
              <a:ext uri="{FF2B5EF4-FFF2-40B4-BE49-F238E27FC236}">
                <a16:creationId xmlns:a16="http://schemas.microsoft.com/office/drawing/2014/main" id="{CE457F02-D51B-4F89-A04A-43AA5E548991}"/>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51559" name="Rectangle 7">
            <a:extLst>
              <a:ext uri="{FF2B5EF4-FFF2-40B4-BE49-F238E27FC236}">
                <a16:creationId xmlns:a16="http://schemas.microsoft.com/office/drawing/2014/main" id="{D3C383EB-DC7C-4FDC-8918-13E4949C4BE5}"/>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60" name="Text Box 8">
            <a:extLst>
              <a:ext uri="{FF2B5EF4-FFF2-40B4-BE49-F238E27FC236}">
                <a16:creationId xmlns:a16="http://schemas.microsoft.com/office/drawing/2014/main" id="{1876AB11-9587-4814-9522-50C045902D6F}"/>
              </a:ext>
            </a:extLst>
          </p:cNvPr>
          <p:cNvSpPr txBox="1">
            <a:spLocks noChangeArrowheads="1"/>
          </p:cNvSpPr>
          <p:nvPr/>
        </p:nvSpPr>
        <p:spPr bwMode="auto">
          <a:xfrm>
            <a:off x="4648200" y="685800"/>
            <a:ext cx="401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Galerkin for Piecewise Constant Bases</a:t>
            </a:r>
          </a:p>
        </p:txBody>
      </p:sp>
      <p:sp>
        <p:nvSpPr>
          <p:cNvPr id="151561" name="Oval 9">
            <a:extLst>
              <a:ext uri="{FF2B5EF4-FFF2-40B4-BE49-F238E27FC236}">
                <a16:creationId xmlns:a16="http://schemas.microsoft.com/office/drawing/2014/main" id="{D581DEBD-89C0-492D-9623-6EA122D5EB47}"/>
              </a:ext>
            </a:extLst>
          </p:cNvPr>
          <p:cNvSpPr>
            <a:spLocks noChangeArrowheads="1"/>
          </p:cNvSpPr>
          <p:nvPr/>
        </p:nvSpPr>
        <p:spPr bwMode="auto">
          <a:xfrm>
            <a:off x="1066800" y="1524000"/>
            <a:ext cx="2286000" cy="2362200"/>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62" name="Oval 10">
            <a:extLst>
              <a:ext uri="{FF2B5EF4-FFF2-40B4-BE49-F238E27FC236}">
                <a16:creationId xmlns:a16="http://schemas.microsoft.com/office/drawing/2014/main" id="{E5799D47-EF88-4DFD-87BB-C3EBC2910200}"/>
              </a:ext>
            </a:extLst>
          </p:cNvPr>
          <p:cNvSpPr>
            <a:spLocks noChangeArrowheads="1"/>
          </p:cNvSpPr>
          <p:nvPr/>
        </p:nvSpPr>
        <p:spPr bwMode="auto">
          <a:xfrm>
            <a:off x="2286000" y="144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63" name="Oval 11">
            <a:extLst>
              <a:ext uri="{FF2B5EF4-FFF2-40B4-BE49-F238E27FC236}">
                <a16:creationId xmlns:a16="http://schemas.microsoft.com/office/drawing/2014/main" id="{1CB1BB0C-758D-4313-8A55-4319F0DC6471}"/>
              </a:ext>
            </a:extLst>
          </p:cNvPr>
          <p:cNvSpPr>
            <a:spLocks noChangeArrowheads="1"/>
          </p:cNvSpPr>
          <p:nvPr/>
        </p:nvSpPr>
        <p:spPr bwMode="auto">
          <a:xfrm>
            <a:off x="31242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64" name="Oval 12">
            <a:extLst>
              <a:ext uri="{FF2B5EF4-FFF2-40B4-BE49-F238E27FC236}">
                <a16:creationId xmlns:a16="http://schemas.microsoft.com/office/drawing/2014/main" id="{9DBF8C20-10D1-432C-B329-B87FF9DD0B63}"/>
              </a:ext>
            </a:extLst>
          </p:cNvPr>
          <p:cNvSpPr>
            <a:spLocks noChangeArrowheads="1"/>
          </p:cNvSpPr>
          <p:nvPr/>
        </p:nvSpPr>
        <p:spPr bwMode="auto">
          <a:xfrm>
            <a:off x="3124200" y="2133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65" name="Oval 13">
            <a:extLst>
              <a:ext uri="{FF2B5EF4-FFF2-40B4-BE49-F238E27FC236}">
                <a16:creationId xmlns:a16="http://schemas.microsoft.com/office/drawing/2014/main" id="{3C937E22-032E-489E-AC4F-D10F144C2DC5}"/>
              </a:ext>
            </a:extLst>
          </p:cNvPr>
          <p:cNvSpPr>
            <a:spLocks noChangeArrowheads="1"/>
          </p:cNvSpPr>
          <p:nvPr/>
        </p:nvSpPr>
        <p:spPr bwMode="auto">
          <a:xfrm>
            <a:off x="1295400" y="1905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66" name="Oval 14">
            <a:extLst>
              <a:ext uri="{FF2B5EF4-FFF2-40B4-BE49-F238E27FC236}">
                <a16:creationId xmlns:a16="http://schemas.microsoft.com/office/drawing/2014/main" id="{6A4F20B3-DEC3-40B5-B0A4-990EA7C6E747}"/>
              </a:ext>
            </a:extLst>
          </p:cNvPr>
          <p:cNvSpPr>
            <a:spLocks noChangeArrowheads="1"/>
          </p:cNvSpPr>
          <p:nvPr/>
        </p:nvSpPr>
        <p:spPr bwMode="auto">
          <a:xfrm>
            <a:off x="1066800" y="2971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67" name="Oval 15">
            <a:extLst>
              <a:ext uri="{FF2B5EF4-FFF2-40B4-BE49-F238E27FC236}">
                <a16:creationId xmlns:a16="http://schemas.microsoft.com/office/drawing/2014/main" id="{1F35EF14-8410-44F4-9711-0A724C17FA64}"/>
              </a:ext>
            </a:extLst>
          </p:cNvPr>
          <p:cNvSpPr>
            <a:spLocks noChangeArrowheads="1"/>
          </p:cNvSpPr>
          <p:nvPr/>
        </p:nvSpPr>
        <p:spPr bwMode="auto">
          <a:xfrm>
            <a:off x="21336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68" name="Line 16">
            <a:extLst>
              <a:ext uri="{FF2B5EF4-FFF2-40B4-BE49-F238E27FC236}">
                <a16:creationId xmlns:a16="http://schemas.microsoft.com/office/drawing/2014/main" id="{141A9763-95BA-4337-81AA-074C92961FEC}"/>
              </a:ext>
            </a:extLst>
          </p:cNvPr>
          <p:cNvSpPr>
            <a:spLocks noChangeShapeType="1"/>
          </p:cNvSpPr>
          <p:nvPr/>
        </p:nvSpPr>
        <p:spPr bwMode="auto">
          <a:xfrm flipH="1">
            <a:off x="1143000" y="1981200"/>
            <a:ext cx="228600" cy="1066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69" name="Line 17">
            <a:extLst>
              <a:ext uri="{FF2B5EF4-FFF2-40B4-BE49-F238E27FC236}">
                <a16:creationId xmlns:a16="http://schemas.microsoft.com/office/drawing/2014/main" id="{C12D70CB-935A-45CB-896A-A1547F1220E1}"/>
              </a:ext>
            </a:extLst>
          </p:cNvPr>
          <p:cNvSpPr>
            <a:spLocks noChangeShapeType="1"/>
          </p:cNvSpPr>
          <p:nvPr/>
        </p:nvSpPr>
        <p:spPr bwMode="auto">
          <a:xfrm flipH="1">
            <a:off x="1371600" y="1524000"/>
            <a:ext cx="990600" cy="457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70" name="Line 18">
            <a:extLst>
              <a:ext uri="{FF2B5EF4-FFF2-40B4-BE49-F238E27FC236}">
                <a16:creationId xmlns:a16="http://schemas.microsoft.com/office/drawing/2014/main" id="{DF49073F-D6BD-4AD8-B1A6-F1B4B1716A10}"/>
              </a:ext>
            </a:extLst>
          </p:cNvPr>
          <p:cNvSpPr>
            <a:spLocks noChangeShapeType="1"/>
          </p:cNvSpPr>
          <p:nvPr/>
        </p:nvSpPr>
        <p:spPr bwMode="auto">
          <a:xfrm>
            <a:off x="2362200" y="1524000"/>
            <a:ext cx="838200" cy="6858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71" name="Line 19">
            <a:extLst>
              <a:ext uri="{FF2B5EF4-FFF2-40B4-BE49-F238E27FC236}">
                <a16:creationId xmlns:a16="http://schemas.microsoft.com/office/drawing/2014/main" id="{3C401BB0-2F04-44A3-8ED9-7734E703E7F3}"/>
              </a:ext>
            </a:extLst>
          </p:cNvPr>
          <p:cNvSpPr>
            <a:spLocks noChangeShapeType="1"/>
          </p:cNvSpPr>
          <p:nvPr/>
        </p:nvSpPr>
        <p:spPr bwMode="auto">
          <a:xfrm flipH="1">
            <a:off x="3200400" y="2209800"/>
            <a:ext cx="0" cy="11430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72" name="Line 20">
            <a:extLst>
              <a:ext uri="{FF2B5EF4-FFF2-40B4-BE49-F238E27FC236}">
                <a16:creationId xmlns:a16="http://schemas.microsoft.com/office/drawing/2014/main" id="{ACE1E739-2B06-43D7-8FFC-6D9C1B316609}"/>
              </a:ext>
            </a:extLst>
          </p:cNvPr>
          <p:cNvSpPr>
            <a:spLocks noChangeShapeType="1"/>
          </p:cNvSpPr>
          <p:nvPr/>
        </p:nvSpPr>
        <p:spPr bwMode="auto">
          <a:xfrm flipH="1">
            <a:off x="2209800" y="3352800"/>
            <a:ext cx="990600" cy="5334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573" name="Line 21">
            <a:extLst>
              <a:ext uri="{FF2B5EF4-FFF2-40B4-BE49-F238E27FC236}">
                <a16:creationId xmlns:a16="http://schemas.microsoft.com/office/drawing/2014/main" id="{C8D8458A-5965-44C9-BC4F-7948FA1812CB}"/>
              </a:ext>
            </a:extLst>
          </p:cNvPr>
          <p:cNvSpPr>
            <a:spLocks noChangeShapeType="1"/>
          </p:cNvSpPr>
          <p:nvPr/>
        </p:nvSpPr>
        <p:spPr bwMode="auto">
          <a:xfrm>
            <a:off x="1143000" y="3048000"/>
            <a:ext cx="1066800" cy="838200"/>
          </a:xfrm>
          <a:prstGeom prst="line">
            <a:avLst/>
          </a:prstGeom>
          <a:noFill/>
          <a:ln w="571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51574" name="Object 22">
            <a:extLst>
              <a:ext uri="{FF2B5EF4-FFF2-40B4-BE49-F238E27FC236}">
                <a16:creationId xmlns:a16="http://schemas.microsoft.com/office/drawing/2014/main" id="{880ACD13-7AD6-481F-8DC4-DE0B35FF6740}"/>
              </a:ext>
            </a:extLst>
          </p:cNvPr>
          <p:cNvGraphicFramePr>
            <a:graphicFrameLocks noChangeAspect="1"/>
          </p:cNvGraphicFramePr>
          <p:nvPr/>
        </p:nvGraphicFramePr>
        <p:xfrm>
          <a:off x="3262313" y="1828800"/>
          <a:ext cx="395287" cy="519113"/>
        </p:xfrm>
        <a:graphic>
          <a:graphicData uri="http://schemas.openxmlformats.org/presentationml/2006/ole">
            <mc:AlternateContent xmlns:mc="http://schemas.openxmlformats.org/markup-compatibility/2006">
              <mc:Choice xmlns:v="urn:schemas-microsoft-com:vml" Requires="v">
                <p:oleObj name="Equation" r:id="rId3" imgW="164880" imgH="215640" progId="Equation.DSMT4">
                  <p:embed/>
                </p:oleObj>
              </mc:Choice>
              <mc:Fallback>
                <p:oleObj name="Equation" r:id="rId3" imgW="164880" imgH="21564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313" y="1828800"/>
                        <a:ext cx="3952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75" name="Object 23">
            <a:extLst>
              <a:ext uri="{FF2B5EF4-FFF2-40B4-BE49-F238E27FC236}">
                <a16:creationId xmlns:a16="http://schemas.microsoft.com/office/drawing/2014/main" id="{39887391-A10A-4C67-A363-E639D3F0D17D}"/>
              </a:ext>
            </a:extLst>
          </p:cNvPr>
          <p:cNvGraphicFramePr>
            <a:graphicFrameLocks noChangeAspect="1"/>
          </p:cNvGraphicFramePr>
          <p:nvPr/>
        </p:nvGraphicFramePr>
        <p:xfrm>
          <a:off x="2651125" y="1506538"/>
          <a:ext cx="396875" cy="554037"/>
        </p:xfrm>
        <a:graphic>
          <a:graphicData uri="http://schemas.openxmlformats.org/presentationml/2006/ole">
            <mc:AlternateContent xmlns:mc="http://schemas.openxmlformats.org/markup-compatibility/2006">
              <mc:Choice xmlns:v="urn:schemas-microsoft-com:vml" Requires="v">
                <p:oleObj name="Equation" r:id="rId5" imgW="164880" imgH="228600" progId="Equation.DSMT4">
                  <p:embed/>
                </p:oleObj>
              </mc:Choice>
              <mc:Fallback>
                <p:oleObj name="Equation" r:id="rId5" imgW="164880" imgH="228600"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1125" y="1506538"/>
                        <a:ext cx="39687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76" name="Object 24">
            <a:extLst>
              <a:ext uri="{FF2B5EF4-FFF2-40B4-BE49-F238E27FC236}">
                <a16:creationId xmlns:a16="http://schemas.microsoft.com/office/drawing/2014/main" id="{EA58079C-5270-4C30-BF01-C47BA81CC011}"/>
              </a:ext>
            </a:extLst>
          </p:cNvPr>
          <p:cNvGraphicFramePr>
            <a:graphicFrameLocks noChangeAspect="1"/>
          </p:cNvGraphicFramePr>
          <p:nvPr/>
        </p:nvGraphicFramePr>
        <p:xfrm>
          <a:off x="2362200" y="1600200"/>
          <a:ext cx="273050" cy="519113"/>
        </p:xfrm>
        <a:graphic>
          <a:graphicData uri="http://schemas.openxmlformats.org/presentationml/2006/ole">
            <mc:AlternateContent xmlns:mc="http://schemas.openxmlformats.org/markup-compatibility/2006">
              <mc:Choice xmlns:v="urn:schemas-microsoft-com:vml" Requires="v">
                <p:oleObj name="Equation" r:id="rId7" imgW="114120" imgH="215640" progId="Equation.DSMT4">
                  <p:embed/>
                </p:oleObj>
              </mc:Choice>
              <mc:Fallback>
                <p:oleObj name="Equation" r:id="rId7" imgW="114120" imgH="215640"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1600200"/>
                        <a:ext cx="273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77" name="Object 25">
            <a:extLst>
              <a:ext uri="{FF2B5EF4-FFF2-40B4-BE49-F238E27FC236}">
                <a16:creationId xmlns:a16="http://schemas.microsoft.com/office/drawing/2014/main" id="{44EC28A7-1B38-464A-BC73-87EDA13FDA9C}"/>
              </a:ext>
            </a:extLst>
          </p:cNvPr>
          <p:cNvGraphicFramePr>
            <a:graphicFrameLocks noChangeAspect="1"/>
          </p:cNvGraphicFramePr>
          <p:nvPr/>
        </p:nvGraphicFramePr>
        <p:xfrm>
          <a:off x="2971800" y="2286000"/>
          <a:ext cx="304800" cy="519113"/>
        </p:xfrm>
        <a:graphic>
          <a:graphicData uri="http://schemas.openxmlformats.org/presentationml/2006/ole">
            <mc:AlternateContent xmlns:mc="http://schemas.openxmlformats.org/markup-compatibility/2006">
              <mc:Choice xmlns:v="urn:schemas-microsoft-com:vml" Requires="v">
                <p:oleObj name="Equation" r:id="rId9" imgW="126720" imgH="215640" progId="Equation.DSMT4">
                  <p:embed/>
                </p:oleObj>
              </mc:Choice>
              <mc:Fallback>
                <p:oleObj name="Equation" r:id="rId9" imgW="126720" imgH="21564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2286000"/>
                        <a:ext cx="304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78" name="Object 26">
            <a:extLst>
              <a:ext uri="{FF2B5EF4-FFF2-40B4-BE49-F238E27FC236}">
                <a16:creationId xmlns:a16="http://schemas.microsoft.com/office/drawing/2014/main" id="{293DC1F8-1FC8-4BE9-8A8D-1FAE2EAB6B99}"/>
              </a:ext>
            </a:extLst>
          </p:cNvPr>
          <p:cNvGraphicFramePr>
            <a:graphicFrameLocks noChangeAspect="1"/>
          </p:cNvGraphicFramePr>
          <p:nvPr/>
        </p:nvGraphicFramePr>
        <p:xfrm>
          <a:off x="1524000" y="1752600"/>
          <a:ext cx="339725" cy="554038"/>
        </p:xfrm>
        <a:graphic>
          <a:graphicData uri="http://schemas.openxmlformats.org/presentationml/2006/ole">
            <mc:AlternateContent xmlns:mc="http://schemas.openxmlformats.org/markup-compatibility/2006">
              <mc:Choice xmlns:v="urn:schemas-microsoft-com:vml" Requires="v">
                <p:oleObj name="Equation" r:id="rId11" imgW="139680" imgH="228600" progId="Equation.DSMT4">
                  <p:embed/>
                </p:oleObj>
              </mc:Choice>
              <mc:Fallback>
                <p:oleObj name="Equation" r:id="rId11" imgW="139680" imgH="2286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1752600"/>
                        <a:ext cx="33972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79" name="Object 27">
            <a:extLst>
              <a:ext uri="{FF2B5EF4-FFF2-40B4-BE49-F238E27FC236}">
                <a16:creationId xmlns:a16="http://schemas.microsoft.com/office/drawing/2014/main" id="{DCC0F45E-7913-43F8-B6D6-849CE009DB9D}"/>
              </a:ext>
            </a:extLst>
          </p:cNvPr>
          <p:cNvGraphicFramePr>
            <a:graphicFrameLocks noChangeAspect="1"/>
          </p:cNvGraphicFramePr>
          <p:nvPr/>
        </p:nvGraphicFramePr>
        <p:xfrm>
          <a:off x="3886200" y="2438400"/>
          <a:ext cx="4652963" cy="1360488"/>
        </p:xfrm>
        <a:graphic>
          <a:graphicData uri="http://schemas.openxmlformats.org/presentationml/2006/ole">
            <mc:AlternateContent xmlns:mc="http://schemas.openxmlformats.org/markup-compatibility/2006">
              <mc:Choice xmlns:v="urn:schemas-microsoft-com:vml" Requires="v">
                <p:oleObj name="Equation" r:id="rId13" imgW="2527200" imgH="736560" progId="Equation.DSMT4">
                  <p:embed/>
                </p:oleObj>
              </mc:Choice>
              <mc:Fallback>
                <p:oleObj name="Equation" r:id="rId13" imgW="2527200" imgH="73656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2438400"/>
                        <a:ext cx="4652963" cy="136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80" name="Object 28">
            <a:extLst>
              <a:ext uri="{FF2B5EF4-FFF2-40B4-BE49-F238E27FC236}">
                <a16:creationId xmlns:a16="http://schemas.microsoft.com/office/drawing/2014/main" id="{4C313878-56A5-4487-BD83-0EF40EA2FFA8}"/>
              </a:ext>
            </a:extLst>
          </p:cNvPr>
          <p:cNvGraphicFramePr>
            <a:graphicFrameLocks noChangeAspect="1"/>
          </p:cNvGraphicFramePr>
          <p:nvPr/>
        </p:nvGraphicFramePr>
        <p:xfrm>
          <a:off x="3581400" y="4191000"/>
          <a:ext cx="4800600" cy="2208213"/>
        </p:xfrm>
        <a:graphic>
          <a:graphicData uri="http://schemas.openxmlformats.org/presentationml/2006/ole">
            <mc:AlternateContent xmlns:mc="http://schemas.openxmlformats.org/markup-compatibility/2006">
              <mc:Choice xmlns:v="urn:schemas-microsoft-com:vml" Requires="v">
                <p:oleObj name="Equation" r:id="rId15" imgW="2044440" imgH="939600" progId="Equation.DSMT4">
                  <p:embed/>
                </p:oleObj>
              </mc:Choice>
              <mc:Fallback>
                <p:oleObj name="Equation" r:id="rId15" imgW="2044440" imgH="939600" progId="Equation.DSMT4">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4191000"/>
                        <a:ext cx="4800600" cy="220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02C7EE55-0BA3-4E71-B9B4-58833520D6CC}"/>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51" name="Rectangle 3">
            <a:extLst>
              <a:ext uri="{FF2B5EF4-FFF2-40B4-BE49-F238E27FC236}">
                <a16:creationId xmlns:a16="http://schemas.microsoft.com/office/drawing/2014/main" id="{8505A75B-5F44-40DD-A838-F4B1C0B1CAA5}"/>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52" name="Text Box 4">
            <a:extLst>
              <a:ext uri="{FF2B5EF4-FFF2-40B4-BE49-F238E27FC236}">
                <a16:creationId xmlns:a16="http://schemas.microsoft.com/office/drawing/2014/main" id="{9A44CE74-F699-4F59-939C-B32D3900C084}"/>
              </a:ext>
            </a:extLst>
          </p:cNvPr>
          <p:cNvSpPr txBox="1">
            <a:spLocks noChangeArrowheads="1"/>
          </p:cNvSpPr>
          <p:nvPr/>
        </p:nvSpPr>
        <p:spPr bwMode="auto">
          <a:xfrm>
            <a:off x="457200" y="1752600"/>
            <a:ext cx="3068638"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Integral Equation:</a:t>
            </a:r>
          </a:p>
        </p:txBody>
      </p:sp>
      <p:graphicFrame>
        <p:nvGraphicFramePr>
          <p:cNvPr id="155653" name="Object 5">
            <a:extLst>
              <a:ext uri="{FF2B5EF4-FFF2-40B4-BE49-F238E27FC236}">
                <a16:creationId xmlns:a16="http://schemas.microsoft.com/office/drawing/2014/main" id="{158DEE4C-29E9-4418-9AAF-340DB23F1135}"/>
              </a:ext>
            </a:extLst>
          </p:cNvPr>
          <p:cNvGraphicFramePr>
            <a:graphicFrameLocks noChangeAspect="1"/>
          </p:cNvGraphicFramePr>
          <p:nvPr/>
        </p:nvGraphicFramePr>
        <p:xfrm>
          <a:off x="4800600" y="4800600"/>
          <a:ext cx="4184650" cy="622300"/>
        </p:xfrm>
        <a:graphic>
          <a:graphicData uri="http://schemas.openxmlformats.org/presentationml/2006/ole">
            <mc:AlternateContent xmlns:mc="http://schemas.openxmlformats.org/markup-compatibility/2006">
              <mc:Choice xmlns:v="urn:schemas-microsoft-com:vml" Requires="v">
                <p:oleObj name="Equation" r:id="rId3" imgW="1701720" imgH="253800" progId="Equation.DSMT4">
                  <p:embed/>
                </p:oleObj>
              </mc:Choice>
              <mc:Fallback>
                <p:oleObj name="Equation" r:id="rId3" imgW="1701720" imgH="253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800600"/>
                        <a:ext cx="41846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4" name="Object 6">
            <a:extLst>
              <a:ext uri="{FF2B5EF4-FFF2-40B4-BE49-F238E27FC236}">
                <a16:creationId xmlns:a16="http://schemas.microsoft.com/office/drawing/2014/main" id="{EE9F1525-7AE4-4900-92D4-BD2F59F5D011}"/>
              </a:ext>
            </a:extLst>
          </p:cNvPr>
          <p:cNvGraphicFramePr>
            <a:graphicFrameLocks noChangeAspect="1"/>
          </p:cNvGraphicFramePr>
          <p:nvPr/>
        </p:nvGraphicFramePr>
        <p:xfrm>
          <a:off x="4800600" y="5334000"/>
          <a:ext cx="3309938" cy="622300"/>
        </p:xfrm>
        <a:graphic>
          <a:graphicData uri="http://schemas.openxmlformats.org/presentationml/2006/ole">
            <mc:AlternateContent xmlns:mc="http://schemas.openxmlformats.org/markup-compatibility/2006">
              <mc:Choice xmlns:v="urn:schemas-microsoft-com:vml" Requires="v">
                <p:oleObj name="Equation" r:id="rId5" imgW="1346040" imgH="253800" progId="Equation.DSMT4">
                  <p:embed/>
                </p:oleObj>
              </mc:Choice>
              <mc:Fallback>
                <p:oleObj name="Equation" r:id="rId5" imgW="1346040" imgH="253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334000"/>
                        <a:ext cx="3309938"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5" name="Rectangle 7">
            <a:extLst>
              <a:ext uri="{FF2B5EF4-FFF2-40B4-BE49-F238E27FC236}">
                <a16:creationId xmlns:a16="http://schemas.microsoft.com/office/drawing/2014/main" id="{667B5807-06C3-4B64-A115-247BB7C5A263}"/>
              </a:ext>
            </a:extLst>
          </p:cNvPr>
          <p:cNvSpPr>
            <a:spLocks noChangeArrowheads="1"/>
          </p:cNvSpPr>
          <p:nvPr/>
        </p:nvSpPr>
        <p:spPr bwMode="auto">
          <a:xfrm>
            <a:off x="457200" y="4419600"/>
            <a:ext cx="1905000" cy="1828800"/>
          </a:xfrm>
          <a:prstGeom prst="rect">
            <a:avLst/>
          </a:prstGeom>
          <a:solidFill>
            <a:srgbClr val="FFCC00"/>
          </a:solidFill>
          <a:ln w="57150">
            <a:miter lim="800000"/>
            <a:headEnd/>
            <a:tailEnd/>
          </a:ln>
          <a:effectLst/>
          <a:scene3d>
            <a:camera prst="legacyObliqueTopRight"/>
            <a:lightRig rig="legacyFlat3" dir="b"/>
          </a:scene3d>
          <a:sp3d extrusionH="1801800" prstMaterial="legacyMatte">
            <a:bevelT w="13500" h="13500" prst="angle"/>
            <a:bevelB w="13500" h="13500" prst="angle"/>
            <a:extrusionClr>
              <a:srgbClr val="FFCC00"/>
            </a:extrusionClr>
            <a:contourClr>
              <a:srgbClr val="FFCC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pPr>
            <a:endParaRPr lang="en-US" altLang="en-US" sz="3700">
              <a:solidFill>
                <a:schemeClr val="tx1"/>
              </a:solidFill>
            </a:endParaRPr>
          </a:p>
        </p:txBody>
      </p:sp>
      <p:sp>
        <p:nvSpPr>
          <p:cNvPr id="155656" name="Line 8">
            <a:extLst>
              <a:ext uri="{FF2B5EF4-FFF2-40B4-BE49-F238E27FC236}">
                <a16:creationId xmlns:a16="http://schemas.microsoft.com/office/drawing/2014/main" id="{8AFE6AD1-A6CF-45AC-A40F-1D2379D6B250}"/>
              </a:ext>
            </a:extLst>
          </p:cNvPr>
          <p:cNvSpPr>
            <a:spLocks noChangeShapeType="1"/>
          </p:cNvSpPr>
          <p:nvPr/>
        </p:nvSpPr>
        <p:spPr bwMode="auto">
          <a:xfrm>
            <a:off x="990600" y="44196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57" name="Line 9">
            <a:extLst>
              <a:ext uri="{FF2B5EF4-FFF2-40B4-BE49-F238E27FC236}">
                <a16:creationId xmlns:a16="http://schemas.microsoft.com/office/drawing/2014/main" id="{C0F19D85-31B1-4D19-A059-FA160FBA6FB5}"/>
              </a:ext>
            </a:extLst>
          </p:cNvPr>
          <p:cNvSpPr>
            <a:spLocks noChangeShapeType="1"/>
          </p:cNvSpPr>
          <p:nvPr/>
        </p:nvSpPr>
        <p:spPr bwMode="auto">
          <a:xfrm>
            <a:off x="1676400" y="44196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58" name="Line 10">
            <a:extLst>
              <a:ext uri="{FF2B5EF4-FFF2-40B4-BE49-F238E27FC236}">
                <a16:creationId xmlns:a16="http://schemas.microsoft.com/office/drawing/2014/main" id="{21279B9A-0735-4364-96D5-ABBD3F9A9A3A}"/>
              </a:ext>
            </a:extLst>
          </p:cNvPr>
          <p:cNvSpPr>
            <a:spLocks noChangeShapeType="1"/>
          </p:cNvSpPr>
          <p:nvPr/>
        </p:nvSpPr>
        <p:spPr bwMode="auto">
          <a:xfrm>
            <a:off x="2362200" y="44196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59" name="Line 11">
            <a:extLst>
              <a:ext uri="{FF2B5EF4-FFF2-40B4-BE49-F238E27FC236}">
                <a16:creationId xmlns:a16="http://schemas.microsoft.com/office/drawing/2014/main" id="{749E1B81-9383-4564-BD72-5BFB5EF4CF36}"/>
              </a:ext>
            </a:extLst>
          </p:cNvPr>
          <p:cNvSpPr>
            <a:spLocks noChangeShapeType="1"/>
          </p:cNvSpPr>
          <p:nvPr/>
        </p:nvSpPr>
        <p:spPr bwMode="auto">
          <a:xfrm>
            <a:off x="2667000" y="41148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0" name="Line 12">
            <a:extLst>
              <a:ext uri="{FF2B5EF4-FFF2-40B4-BE49-F238E27FC236}">
                <a16:creationId xmlns:a16="http://schemas.microsoft.com/office/drawing/2014/main" id="{E228507B-C2DF-4E3A-8E5B-F0D76CEEA0C4}"/>
              </a:ext>
            </a:extLst>
          </p:cNvPr>
          <p:cNvSpPr>
            <a:spLocks noChangeShapeType="1"/>
          </p:cNvSpPr>
          <p:nvPr/>
        </p:nvSpPr>
        <p:spPr bwMode="auto">
          <a:xfrm>
            <a:off x="2971800" y="38100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1" name="Line 13">
            <a:extLst>
              <a:ext uri="{FF2B5EF4-FFF2-40B4-BE49-F238E27FC236}">
                <a16:creationId xmlns:a16="http://schemas.microsoft.com/office/drawing/2014/main" id="{3ED1CBBB-6144-46E2-A2D4-3A5E2BC46388}"/>
              </a:ext>
            </a:extLst>
          </p:cNvPr>
          <p:cNvSpPr>
            <a:spLocks noChangeShapeType="1"/>
          </p:cNvSpPr>
          <p:nvPr/>
        </p:nvSpPr>
        <p:spPr bwMode="auto">
          <a:xfrm>
            <a:off x="457200" y="44196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2" name="Line 14">
            <a:extLst>
              <a:ext uri="{FF2B5EF4-FFF2-40B4-BE49-F238E27FC236}">
                <a16:creationId xmlns:a16="http://schemas.microsoft.com/office/drawing/2014/main" id="{37DECDC6-105F-4F78-958E-82CE7887A951}"/>
              </a:ext>
            </a:extLst>
          </p:cNvPr>
          <p:cNvSpPr>
            <a:spLocks noChangeShapeType="1"/>
          </p:cNvSpPr>
          <p:nvPr/>
        </p:nvSpPr>
        <p:spPr bwMode="auto">
          <a:xfrm flipH="1">
            <a:off x="457200" y="3733800"/>
            <a:ext cx="685800" cy="685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3" name="Line 15">
            <a:extLst>
              <a:ext uri="{FF2B5EF4-FFF2-40B4-BE49-F238E27FC236}">
                <a16:creationId xmlns:a16="http://schemas.microsoft.com/office/drawing/2014/main" id="{B91B53B2-626D-46E2-B84D-88AC6F02216A}"/>
              </a:ext>
            </a:extLst>
          </p:cNvPr>
          <p:cNvSpPr>
            <a:spLocks noChangeShapeType="1"/>
          </p:cNvSpPr>
          <p:nvPr/>
        </p:nvSpPr>
        <p:spPr bwMode="auto">
          <a:xfrm flipH="1">
            <a:off x="990600" y="3733800"/>
            <a:ext cx="685800" cy="685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4" name="Line 16">
            <a:extLst>
              <a:ext uri="{FF2B5EF4-FFF2-40B4-BE49-F238E27FC236}">
                <a16:creationId xmlns:a16="http://schemas.microsoft.com/office/drawing/2014/main" id="{5DF92D39-4931-4093-AFB7-5A7ACFB48B0E}"/>
              </a:ext>
            </a:extLst>
          </p:cNvPr>
          <p:cNvSpPr>
            <a:spLocks noChangeShapeType="1"/>
          </p:cNvSpPr>
          <p:nvPr/>
        </p:nvSpPr>
        <p:spPr bwMode="auto">
          <a:xfrm flipH="1">
            <a:off x="1676400" y="3733800"/>
            <a:ext cx="685800" cy="685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5" name="Line 17">
            <a:extLst>
              <a:ext uri="{FF2B5EF4-FFF2-40B4-BE49-F238E27FC236}">
                <a16:creationId xmlns:a16="http://schemas.microsoft.com/office/drawing/2014/main" id="{21DC26B1-E4BC-4B4E-A859-0BD488B235B5}"/>
              </a:ext>
            </a:extLst>
          </p:cNvPr>
          <p:cNvSpPr>
            <a:spLocks noChangeShapeType="1"/>
          </p:cNvSpPr>
          <p:nvPr/>
        </p:nvSpPr>
        <p:spPr bwMode="auto">
          <a:xfrm flipH="1">
            <a:off x="2362200" y="3810000"/>
            <a:ext cx="609600" cy="609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6" name="Line 18">
            <a:extLst>
              <a:ext uri="{FF2B5EF4-FFF2-40B4-BE49-F238E27FC236}">
                <a16:creationId xmlns:a16="http://schemas.microsoft.com/office/drawing/2014/main" id="{51E38B2F-E49F-47F2-89F5-5DD9B4EB4F9B}"/>
              </a:ext>
            </a:extLst>
          </p:cNvPr>
          <p:cNvSpPr>
            <a:spLocks noChangeShapeType="1"/>
          </p:cNvSpPr>
          <p:nvPr/>
        </p:nvSpPr>
        <p:spPr bwMode="auto">
          <a:xfrm flipH="1" flipV="1">
            <a:off x="762000" y="41148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7" name="Line 19">
            <a:extLst>
              <a:ext uri="{FF2B5EF4-FFF2-40B4-BE49-F238E27FC236}">
                <a16:creationId xmlns:a16="http://schemas.microsoft.com/office/drawing/2014/main" id="{561037B2-7AB6-4F26-A656-559CE454FA3E}"/>
              </a:ext>
            </a:extLst>
          </p:cNvPr>
          <p:cNvSpPr>
            <a:spLocks noChangeShapeType="1"/>
          </p:cNvSpPr>
          <p:nvPr/>
        </p:nvSpPr>
        <p:spPr bwMode="auto">
          <a:xfrm flipH="1" flipV="1">
            <a:off x="457200" y="44196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8" name="Line 20">
            <a:extLst>
              <a:ext uri="{FF2B5EF4-FFF2-40B4-BE49-F238E27FC236}">
                <a16:creationId xmlns:a16="http://schemas.microsoft.com/office/drawing/2014/main" id="{3FD67023-C5CA-478D-80FF-0188AC7BEDA0}"/>
              </a:ext>
            </a:extLst>
          </p:cNvPr>
          <p:cNvSpPr>
            <a:spLocks noChangeShapeType="1"/>
          </p:cNvSpPr>
          <p:nvPr/>
        </p:nvSpPr>
        <p:spPr bwMode="auto">
          <a:xfrm flipH="1" flipV="1">
            <a:off x="1066800" y="38100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9" name="Line 21">
            <a:extLst>
              <a:ext uri="{FF2B5EF4-FFF2-40B4-BE49-F238E27FC236}">
                <a16:creationId xmlns:a16="http://schemas.microsoft.com/office/drawing/2014/main" id="{912E0E63-8FF3-4402-849F-F96D68E2D709}"/>
              </a:ext>
            </a:extLst>
          </p:cNvPr>
          <p:cNvSpPr>
            <a:spLocks noChangeShapeType="1"/>
          </p:cNvSpPr>
          <p:nvPr/>
        </p:nvSpPr>
        <p:spPr bwMode="auto">
          <a:xfrm flipH="1" flipV="1">
            <a:off x="457200" y="51054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0" name="Line 22">
            <a:extLst>
              <a:ext uri="{FF2B5EF4-FFF2-40B4-BE49-F238E27FC236}">
                <a16:creationId xmlns:a16="http://schemas.microsoft.com/office/drawing/2014/main" id="{EE833339-4F6E-4530-BEEF-F38790723821}"/>
              </a:ext>
            </a:extLst>
          </p:cNvPr>
          <p:cNvSpPr>
            <a:spLocks noChangeShapeType="1"/>
          </p:cNvSpPr>
          <p:nvPr/>
        </p:nvSpPr>
        <p:spPr bwMode="auto">
          <a:xfrm flipH="1" flipV="1">
            <a:off x="457200" y="56388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1" name="Line 23">
            <a:extLst>
              <a:ext uri="{FF2B5EF4-FFF2-40B4-BE49-F238E27FC236}">
                <a16:creationId xmlns:a16="http://schemas.microsoft.com/office/drawing/2014/main" id="{4DE1033D-9C92-4633-AAE4-0DD4ACDA462B}"/>
              </a:ext>
            </a:extLst>
          </p:cNvPr>
          <p:cNvSpPr>
            <a:spLocks noChangeShapeType="1"/>
          </p:cNvSpPr>
          <p:nvPr/>
        </p:nvSpPr>
        <p:spPr bwMode="auto">
          <a:xfrm flipH="1" flipV="1">
            <a:off x="457200" y="62484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2" name="Line 24">
            <a:extLst>
              <a:ext uri="{FF2B5EF4-FFF2-40B4-BE49-F238E27FC236}">
                <a16:creationId xmlns:a16="http://schemas.microsoft.com/office/drawing/2014/main" id="{A131AD41-6FCE-43CE-A89F-DC0FAA9344CC}"/>
              </a:ext>
            </a:extLst>
          </p:cNvPr>
          <p:cNvSpPr>
            <a:spLocks noChangeShapeType="1"/>
          </p:cNvSpPr>
          <p:nvPr/>
        </p:nvSpPr>
        <p:spPr bwMode="auto">
          <a:xfrm flipH="1">
            <a:off x="2362200" y="5638800"/>
            <a:ext cx="609600" cy="609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3" name="Line 25">
            <a:extLst>
              <a:ext uri="{FF2B5EF4-FFF2-40B4-BE49-F238E27FC236}">
                <a16:creationId xmlns:a16="http://schemas.microsoft.com/office/drawing/2014/main" id="{7E198761-DDE2-4296-8716-D871B9C5AA1C}"/>
              </a:ext>
            </a:extLst>
          </p:cNvPr>
          <p:cNvSpPr>
            <a:spLocks noChangeShapeType="1"/>
          </p:cNvSpPr>
          <p:nvPr/>
        </p:nvSpPr>
        <p:spPr bwMode="auto">
          <a:xfrm flipH="1">
            <a:off x="2362200" y="5029200"/>
            <a:ext cx="609600" cy="609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4" name="Line 26">
            <a:extLst>
              <a:ext uri="{FF2B5EF4-FFF2-40B4-BE49-F238E27FC236}">
                <a16:creationId xmlns:a16="http://schemas.microsoft.com/office/drawing/2014/main" id="{3C3E96AA-67FB-4466-B28E-83B42AD49C2D}"/>
              </a:ext>
            </a:extLst>
          </p:cNvPr>
          <p:cNvSpPr>
            <a:spLocks noChangeShapeType="1"/>
          </p:cNvSpPr>
          <p:nvPr/>
        </p:nvSpPr>
        <p:spPr bwMode="auto">
          <a:xfrm flipH="1">
            <a:off x="2362200" y="4495800"/>
            <a:ext cx="609600" cy="609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5" name="Rectangle 27">
            <a:extLst>
              <a:ext uri="{FF2B5EF4-FFF2-40B4-BE49-F238E27FC236}">
                <a16:creationId xmlns:a16="http://schemas.microsoft.com/office/drawing/2014/main" id="{B9345C7B-EDA6-44CC-8610-0152DE8885D5}"/>
              </a:ext>
            </a:extLst>
          </p:cNvPr>
          <p:cNvSpPr>
            <a:spLocks noChangeArrowheads="1"/>
          </p:cNvSpPr>
          <p:nvPr/>
        </p:nvSpPr>
        <p:spPr bwMode="auto">
          <a:xfrm>
            <a:off x="1676400" y="5638800"/>
            <a:ext cx="685800" cy="609600"/>
          </a:xfrm>
          <a:prstGeom prst="rect">
            <a:avLst/>
          </a:prstGeom>
          <a:pattFill prst="wdUpDiag">
            <a:fgClr>
              <a:srgbClr val="00FFFF"/>
            </a:fgClr>
            <a:bgClr>
              <a:schemeClr val="tx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6" name="Text Box 28">
            <a:extLst>
              <a:ext uri="{FF2B5EF4-FFF2-40B4-BE49-F238E27FC236}">
                <a16:creationId xmlns:a16="http://schemas.microsoft.com/office/drawing/2014/main" id="{A2858957-60B4-403D-AD4F-EDE8201089B1}"/>
              </a:ext>
            </a:extLst>
          </p:cNvPr>
          <p:cNvSpPr txBox="1">
            <a:spLocks noChangeArrowheads="1"/>
          </p:cNvSpPr>
          <p:nvPr/>
        </p:nvSpPr>
        <p:spPr bwMode="auto">
          <a:xfrm>
            <a:off x="304800" y="2895600"/>
            <a:ext cx="3276600" cy="733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100"/>
              <a:t>Discretize Surface into Panels</a:t>
            </a:r>
          </a:p>
        </p:txBody>
      </p:sp>
      <p:sp>
        <p:nvSpPr>
          <p:cNvPr id="155677" name="Text Box 29">
            <a:extLst>
              <a:ext uri="{FF2B5EF4-FFF2-40B4-BE49-F238E27FC236}">
                <a16:creationId xmlns:a16="http://schemas.microsoft.com/office/drawing/2014/main" id="{ACD2BA2B-376C-411E-9438-F5ACCE70733B}"/>
              </a:ext>
            </a:extLst>
          </p:cNvPr>
          <p:cNvSpPr txBox="1">
            <a:spLocks noChangeArrowheads="1"/>
          </p:cNvSpPr>
          <p:nvPr/>
        </p:nvSpPr>
        <p:spPr bwMode="auto">
          <a:xfrm>
            <a:off x="3429000" y="5181600"/>
            <a:ext cx="1311275"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Panel j</a:t>
            </a:r>
          </a:p>
        </p:txBody>
      </p:sp>
      <p:cxnSp>
        <p:nvCxnSpPr>
          <p:cNvPr id="155678" name="AutoShape 30">
            <a:extLst>
              <a:ext uri="{FF2B5EF4-FFF2-40B4-BE49-F238E27FC236}">
                <a16:creationId xmlns:a16="http://schemas.microsoft.com/office/drawing/2014/main" id="{13F7124A-7AB0-494A-B11D-DE104AB0DA8C}"/>
              </a:ext>
            </a:extLst>
          </p:cNvPr>
          <p:cNvCxnSpPr>
            <a:cxnSpLocks noChangeShapeType="1"/>
          </p:cNvCxnSpPr>
          <p:nvPr/>
        </p:nvCxnSpPr>
        <p:spPr bwMode="auto">
          <a:xfrm flipH="1">
            <a:off x="2057400" y="5486400"/>
            <a:ext cx="1447800" cy="609600"/>
          </a:xfrm>
          <a:prstGeom prst="straightConnector1">
            <a:avLst/>
          </a:prstGeom>
          <a:noFill/>
          <a:ln w="57150">
            <a:solidFill>
              <a:srgbClr val="CC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55679" name="Object 31">
            <a:extLst>
              <a:ext uri="{FF2B5EF4-FFF2-40B4-BE49-F238E27FC236}">
                <a16:creationId xmlns:a16="http://schemas.microsoft.com/office/drawing/2014/main" id="{97465A1C-CE53-49BE-BA67-BBD978A535E1}"/>
              </a:ext>
            </a:extLst>
          </p:cNvPr>
          <p:cNvGraphicFramePr>
            <a:graphicFrameLocks noChangeAspect="1"/>
          </p:cNvGraphicFramePr>
          <p:nvPr/>
        </p:nvGraphicFramePr>
        <p:xfrm>
          <a:off x="3657600" y="1600200"/>
          <a:ext cx="4389438" cy="1085850"/>
        </p:xfrm>
        <a:graphic>
          <a:graphicData uri="http://schemas.openxmlformats.org/presentationml/2006/ole">
            <mc:AlternateContent xmlns:mc="http://schemas.openxmlformats.org/markup-compatibility/2006">
              <mc:Choice xmlns:v="urn:schemas-microsoft-com:vml" Requires="v">
                <p:oleObj name="Equation" r:id="rId7" imgW="1854000" imgH="457200" progId="Equation.DSMT4">
                  <p:embed/>
                </p:oleObj>
              </mc:Choice>
              <mc:Fallback>
                <p:oleObj name="Equation" r:id="rId7" imgW="1854000" imgH="457200"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1600200"/>
                        <a:ext cx="4389438"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80" name="Object 32">
            <a:extLst>
              <a:ext uri="{FF2B5EF4-FFF2-40B4-BE49-F238E27FC236}">
                <a16:creationId xmlns:a16="http://schemas.microsoft.com/office/drawing/2014/main" id="{47FC0C83-554E-41AB-A4FC-A836AF0B44F0}"/>
              </a:ext>
            </a:extLst>
          </p:cNvPr>
          <p:cNvGraphicFramePr>
            <a:graphicFrameLocks noChangeAspect="1"/>
          </p:cNvGraphicFramePr>
          <p:nvPr/>
        </p:nvGraphicFramePr>
        <p:xfrm>
          <a:off x="3810000" y="3200400"/>
          <a:ext cx="5118100" cy="1184275"/>
        </p:xfrm>
        <a:graphic>
          <a:graphicData uri="http://schemas.openxmlformats.org/presentationml/2006/ole">
            <mc:AlternateContent xmlns:mc="http://schemas.openxmlformats.org/markup-compatibility/2006">
              <mc:Choice xmlns:v="urn:schemas-microsoft-com:vml" Requires="v">
                <p:oleObj name="Equation" r:id="rId9" imgW="2082600" imgH="482400" progId="Equation.DSMT4">
                  <p:embed/>
                </p:oleObj>
              </mc:Choice>
              <mc:Fallback>
                <p:oleObj name="Equation" r:id="rId9" imgW="2082600" imgH="482400" progId="Equation.DSMT4">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3200400"/>
                        <a:ext cx="511810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81" name="Text Box 33">
            <a:extLst>
              <a:ext uri="{FF2B5EF4-FFF2-40B4-BE49-F238E27FC236}">
                <a16:creationId xmlns:a16="http://schemas.microsoft.com/office/drawing/2014/main" id="{CE0E1CF9-229D-4F07-B7E2-01F78E9E51D1}"/>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Electrostatics Example </a:t>
            </a:r>
          </a:p>
        </p:txBody>
      </p:sp>
      <p:sp>
        <p:nvSpPr>
          <p:cNvPr id="155682" name="Rectangle 34">
            <a:extLst>
              <a:ext uri="{FF2B5EF4-FFF2-40B4-BE49-F238E27FC236}">
                <a16:creationId xmlns:a16="http://schemas.microsoft.com/office/drawing/2014/main" id="{7836B454-29FA-4496-BC01-A1C0D6051581}"/>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83" name="Text Box 35">
            <a:extLst>
              <a:ext uri="{FF2B5EF4-FFF2-40B4-BE49-F238E27FC236}">
                <a16:creationId xmlns:a16="http://schemas.microsoft.com/office/drawing/2014/main" id="{5BFA6514-5C72-468C-8DF3-3CC7148858E3}"/>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75000"/>
              </a:lnSpc>
              <a:spcBef>
                <a:spcPct val="50000"/>
              </a:spcBef>
              <a:buClrTx/>
            </a:pPr>
            <a:r>
              <a:rPr lang="en-US" altLang="en-US" sz="2900" b="1"/>
              <a:t>Laplace’s Equation  in 3-D</a:t>
            </a:r>
          </a:p>
        </p:txBody>
      </p:sp>
      <p:sp>
        <p:nvSpPr>
          <p:cNvPr id="155684" name="Rectangle 36">
            <a:extLst>
              <a:ext uri="{FF2B5EF4-FFF2-40B4-BE49-F238E27FC236}">
                <a16:creationId xmlns:a16="http://schemas.microsoft.com/office/drawing/2014/main" id="{EB97E78C-53C7-47C4-842A-B00808575131}"/>
              </a:ext>
            </a:extLst>
          </p:cNvPr>
          <p:cNvSpPr>
            <a:spLocks noChangeArrowheads="1"/>
          </p:cNvSpPr>
          <p:nvPr/>
        </p:nvSpPr>
        <p:spPr bwMode="auto">
          <a:xfrm>
            <a:off x="4267200" y="7620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85" name="Text Box 37">
            <a:extLst>
              <a:ext uri="{FF2B5EF4-FFF2-40B4-BE49-F238E27FC236}">
                <a16:creationId xmlns:a16="http://schemas.microsoft.com/office/drawing/2014/main" id="{A3168298-ACD3-4203-9794-5E0465DA4AC5}"/>
              </a:ext>
            </a:extLst>
          </p:cNvPr>
          <p:cNvSpPr txBox="1">
            <a:spLocks noChangeArrowheads="1"/>
          </p:cNvSpPr>
          <p:nvPr/>
        </p:nvSpPr>
        <p:spPr bwMode="auto">
          <a:xfrm>
            <a:off x="4648200" y="914400"/>
            <a:ext cx="401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Piecewise Constant Basis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214874D8-2FF1-40EB-B824-45F1E2883867}"/>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699" name="Rectangle 3">
            <a:extLst>
              <a:ext uri="{FF2B5EF4-FFF2-40B4-BE49-F238E27FC236}">
                <a16:creationId xmlns:a16="http://schemas.microsoft.com/office/drawing/2014/main" id="{FC9F52A6-67DD-451C-AD67-692C55638DF6}"/>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0" name="Text Box 4">
            <a:extLst>
              <a:ext uri="{FF2B5EF4-FFF2-40B4-BE49-F238E27FC236}">
                <a16:creationId xmlns:a16="http://schemas.microsoft.com/office/drawing/2014/main" id="{6A88D04E-48F2-4921-A95C-2752D4AD8C0A}"/>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75000"/>
              </a:lnSpc>
              <a:spcBef>
                <a:spcPct val="50000"/>
              </a:spcBef>
              <a:buClrTx/>
            </a:pPr>
            <a:r>
              <a:rPr lang="en-US" altLang="en-US" sz="2900" b="1"/>
              <a:t>Laplace’s Equation  in 3-D</a:t>
            </a:r>
          </a:p>
        </p:txBody>
      </p:sp>
      <p:sp>
        <p:nvSpPr>
          <p:cNvPr id="157701" name="Rectangle 5">
            <a:extLst>
              <a:ext uri="{FF2B5EF4-FFF2-40B4-BE49-F238E27FC236}">
                <a16:creationId xmlns:a16="http://schemas.microsoft.com/office/drawing/2014/main" id="{0A824F55-2CAD-42B0-B26B-44116B784120}"/>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2" name="Text Box 6">
            <a:extLst>
              <a:ext uri="{FF2B5EF4-FFF2-40B4-BE49-F238E27FC236}">
                <a16:creationId xmlns:a16="http://schemas.microsoft.com/office/drawing/2014/main" id="{2531F0A3-5174-4567-88C0-34385CB7B22D}"/>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57703" name="Rectangle 7">
            <a:extLst>
              <a:ext uri="{FF2B5EF4-FFF2-40B4-BE49-F238E27FC236}">
                <a16:creationId xmlns:a16="http://schemas.microsoft.com/office/drawing/2014/main" id="{0641ADDF-53C4-4FF9-8E48-C9B808CB1CE1}"/>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4" name="Text Box 8">
            <a:extLst>
              <a:ext uri="{FF2B5EF4-FFF2-40B4-BE49-F238E27FC236}">
                <a16:creationId xmlns:a16="http://schemas.microsoft.com/office/drawing/2014/main" id="{CB3BDE10-4398-4AE1-AC3C-6680B0C70791}"/>
              </a:ext>
            </a:extLst>
          </p:cNvPr>
          <p:cNvSpPr txBox="1">
            <a:spLocks noChangeArrowheads="1"/>
          </p:cNvSpPr>
          <p:nvPr/>
        </p:nvSpPr>
        <p:spPr bwMode="auto">
          <a:xfrm>
            <a:off x="4648200" y="838200"/>
            <a:ext cx="401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Centroid Collocation</a:t>
            </a:r>
          </a:p>
        </p:txBody>
      </p:sp>
      <p:graphicFrame>
        <p:nvGraphicFramePr>
          <p:cNvPr id="157705" name="Object 9">
            <a:extLst>
              <a:ext uri="{FF2B5EF4-FFF2-40B4-BE49-F238E27FC236}">
                <a16:creationId xmlns:a16="http://schemas.microsoft.com/office/drawing/2014/main" id="{4EA747C3-E48B-460D-B82D-A3238656CA80}"/>
              </a:ext>
            </a:extLst>
          </p:cNvPr>
          <p:cNvGraphicFramePr>
            <a:graphicFrameLocks noChangeAspect="1"/>
          </p:cNvGraphicFramePr>
          <p:nvPr/>
        </p:nvGraphicFramePr>
        <p:xfrm>
          <a:off x="4111625" y="1835150"/>
          <a:ext cx="4651375" cy="1638300"/>
        </p:xfrm>
        <a:graphic>
          <a:graphicData uri="http://schemas.openxmlformats.org/presentationml/2006/ole">
            <mc:AlternateContent xmlns:mc="http://schemas.openxmlformats.org/markup-compatibility/2006">
              <mc:Choice xmlns:v="urn:schemas-microsoft-com:vml" Requires="v">
                <p:oleObj name="Equation" r:id="rId3" imgW="2095200" imgH="736560" progId="Equation.DSMT4">
                  <p:embed/>
                </p:oleObj>
              </mc:Choice>
              <mc:Fallback>
                <p:oleObj name="Equation" r:id="rId3" imgW="2095200" imgH="7365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1835150"/>
                        <a:ext cx="4651375" cy="163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6" name="Object 10">
            <a:extLst>
              <a:ext uri="{FF2B5EF4-FFF2-40B4-BE49-F238E27FC236}">
                <a16:creationId xmlns:a16="http://schemas.microsoft.com/office/drawing/2014/main" id="{C8576E95-0464-41EF-91FF-3A51F5022E51}"/>
              </a:ext>
            </a:extLst>
          </p:cNvPr>
          <p:cNvGraphicFramePr>
            <a:graphicFrameLocks noChangeAspect="1"/>
          </p:cNvGraphicFramePr>
          <p:nvPr/>
        </p:nvGraphicFramePr>
        <p:xfrm>
          <a:off x="3568700" y="3886200"/>
          <a:ext cx="4865688" cy="2211388"/>
        </p:xfrm>
        <a:graphic>
          <a:graphicData uri="http://schemas.openxmlformats.org/presentationml/2006/ole">
            <mc:AlternateContent xmlns:mc="http://schemas.openxmlformats.org/markup-compatibility/2006">
              <mc:Choice xmlns:v="urn:schemas-microsoft-com:vml" Requires="v">
                <p:oleObj name="Equation" r:id="rId5" imgW="2349360" imgH="1066680" progId="Equation.DSMT4">
                  <p:embed/>
                </p:oleObj>
              </mc:Choice>
              <mc:Fallback>
                <p:oleObj name="Equation" r:id="rId5" imgW="2349360" imgH="10666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8700" y="3886200"/>
                        <a:ext cx="4865688" cy="221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7" name="Rectangle 11">
            <a:extLst>
              <a:ext uri="{FF2B5EF4-FFF2-40B4-BE49-F238E27FC236}">
                <a16:creationId xmlns:a16="http://schemas.microsoft.com/office/drawing/2014/main" id="{8385DFA7-7E42-4EF4-B7A6-8DD19FE84F53}"/>
              </a:ext>
            </a:extLst>
          </p:cNvPr>
          <p:cNvSpPr>
            <a:spLocks noChangeArrowheads="1"/>
          </p:cNvSpPr>
          <p:nvPr/>
        </p:nvSpPr>
        <p:spPr bwMode="auto">
          <a:xfrm>
            <a:off x="381000" y="3581400"/>
            <a:ext cx="1905000" cy="1828800"/>
          </a:xfrm>
          <a:prstGeom prst="rect">
            <a:avLst/>
          </a:prstGeom>
          <a:solidFill>
            <a:srgbClr val="FFCC00"/>
          </a:solidFill>
          <a:ln w="57150">
            <a:miter lim="800000"/>
            <a:headEnd/>
            <a:tailEnd/>
          </a:ln>
          <a:effectLst/>
          <a:scene3d>
            <a:camera prst="legacyObliqueTopRight"/>
            <a:lightRig rig="legacyFlat3" dir="b"/>
          </a:scene3d>
          <a:sp3d extrusionH="1801800" prstMaterial="legacyMatte">
            <a:bevelT w="13500" h="13500" prst="angle"/>
            <a:bevelB w="13500" h="13500" prst="angle"/>
            <a:extrusionClr>
              <a:srgbClr val="FFCC00"/>
            </a:extrusionClr>
            <a:contourClr>
              <a:srgbClr val="FFCC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pPr>
            <a:endParaRPr lang="en-US" altLang="en-US" sz="3700">
              <a:solidFill>
                <a:schemeClr val="tx1"/>
              </a:solidFill>
            </a:endParaRPr>
          </a:p>
        </p:txBody>
      </p:sp>
      <p:sp>
        <p:nvSpPr>
          <p:cNvPr id="157708" name="Line 12">
            <a:extLst>
              <a:ext uri="{FF2B5EF4-FFF2-40B4-BE49-F238E27FC236}">
                <a16:creationId xmlns:a16="http://schemas.microsoft.com/office/drawing/2014/main" id="{AEF3712A-928D-4FBA-8C0E-C3AEBE9DD2DC}"/>
              </a:ext>
            </a:extLst>
          </p:cNvPr>
          <p:cNvSpPr>
            <a:spLocks noChangeShapeType="1"/>
          </p:cNvSpPr>
          <p:nvPr/>
        </p:nvSpPr>
        <p:spPr bwMode="auto">
          <a:xfrm>
            <a:off x="914400" y="35814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9" name="Line 13">
            <a:extLst>
              <a:ext uri="{FF2B5EF4-FFF2-40B4-BE49-F238E27FC236}">
                <a16:creationId xmlns:a16="http://schemas.microsoft.com/office/drawing/2014/main" id="{E8729A4B-9794-49B8-B0E1-533D30E2EE20}"/>
              </a:ext>
            </a:extLst>
          </p:cNvPr>
          <p:cNvSpPr>
            <a:spLocks noChangeShapeType="1"/>
          </p:cNvSpPr>
          <p:nvPr/>
        </p:nvSpPr>
        <p:spPr bwMode="auto">
          <a:xfrm>
            <a:off x="1600200" y="35814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0" name="Line 14">
            <a:extLst>
              <a:ext uri="{FF2B5EF4-FFF2-40B4-BE49-F238E27FC236}">
                <a16:creationId xmlns:a16="http://schemas.microsoft.com/office/drawing/2014/main" id="{5C05BDFC-8305-4E0D-B32D-581E17FD3FC1}"/>
              </a:ext>
            </a:extLst>
          </p:cNvPr>
          <p:cNvSpPr>
            <a:spLocks noChangeShapeType="1"/>
          </p:cNvSpPr>
          <p:nvPr/>
        </p:nvSpPr>
        <p:spPr bwMode="auto">
          <a:xfrm>
            <a:off x="2286000" y="35814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1" name="Line 15">
            <a:extLst>
              <a:ext uri="{FF2B5EF4-FFF2-40B4-BE49-F238E27FC236}">
                <a16:creationId xmlns:a16="http://schemas.microsoft.com/office/drawing/2014/main" id="{81D71B94-EE55-4C48-9EDB-D940CFC21789}"/>
              </a:ext>
            </a:extLst>
          </p:cNvPr>
          <p:cNvSpPr>
            <a:spLocks noChangeShapeType="1"/>
          </p:cNvSpPr>
          <p:nvPr/>
        </p:nvSpPr>
        <p:spPr bwMode="auto">
          <a:xfrm>
            <a:off x="2590800" y="32766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2" name="Line 16">
            <a:extLst>
              <a:ext uri="{FF2B5EF4-FFF2-40B4-BE49-F238E27FC236}">
                <a16:creationId xmlns:a16="http://schemas.microsoft.com/office/drawing/2014/main" id="{B70CC00B-3C75-4B46-97B2-0615A70B60F1}"/>
              </a:ext>
            </a:extLst>
          </p:cNvPr>
          <p:cNvSpPr>
            <a:spLocks noChangeShapeType="1"/>
          </p:cNvSpPr>
          <p:nvPr/>
        </p:nvSpPr>
        <p:spPr bwMode="auto">
          <a:xfrm>
            <a:off x="2895600" y="29718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3" name="Line 17">
            <a:extLst>
              <a:ext uri="{FF2B5EF4-FFF2-40B4-BE49-F238E27FC236}">
                <a16:creationId xmlns:a16="http://schemas.microsoft.com/office/drawing/2014/main" id="{827488F7-ADDD-417E-A2B1-C0907F5CB940}"/>
              </a:ext>
            </a:extLst>
          </p:cNvPr>
          <p:cNvSpPr>
            <a:spLocks noChangeShapeType="1"/>
          </p:cNvSpPr>
          <p:nvPr/>
        </p:nvSpPr>
        <p:spPr bwMode="auto">
          <a:xfrm>
            <a:off x="381000" y="3581400"/>
            <a:ext cx="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4" name="Line 18">
            <a:extLst>
              <a:ext uri="{FF2B5EF4-FFF2-40B4-BE49-F238E27FC236}">
                <a16:creationId xmlns:a16="http://schemas.microsoft.com/office/drawing/2014/main" id="{C271B6AC-04A0-4EF8-8D6B-0F1B23DCC3DC}"/>
              </a:ext>
            </a:extLst>
          </p:cNvPr>
          <p:cNvSpPr>
            <a:spLocks noChangeShapeType="1"/>
          </p:cNvSpPr>
          <p:nvPr/>
        </p:nvSpPr>
        <p:spPr bwMode="auto">
          <a:xfrm flipH="1">
            <a:off x="381000" y="2895600"/>
            <a:ext cx="685800" cy="685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5" name="Line 19">
            <a:extLst>
              <a:ext uri="{FF2B5EF4-FFF2-40B4-BE49-F238E27FC236}">
                <a16:creationId xmlns:a16="http://schemas.microsoft.com/office/drawing/2014/main" id="{97B150E1-008B-400F-9C8B-939C89570EAB}"/>
              </a:ext>
            </a:extLst>
          </p:cNvPr>
          <p:cNvSpPr>
            <a:spLocks noChangeShapeType="1"/>
          </p:cNvSpPr>
          <p:nvPr/>
        </p:nvSpPr>
        <p:spPr bwMode="auto">
          <a:xfrm flipH="1">
            <a:off x="914400" y="2895600"/>
            <a:ext cx="685800" cy="685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6" name="Line 20">
            <a:extLst>
              <a:ext uri="{FF2B5EF4-FFF2-40B4-BE49-F238E27FC236}">
                <a16:creationId xmlns:a16="http://schemas.microsoft.com/office/drawing/2014/main" id="{AF3DC67B-0862-4077-839D-ADDCABC01D1B}"/>
              </a:ext>
            </a:extLst>
          </p:cNvPr>
          <p:cNvSpPr>
            <a:spLocks noChangeShapeType="1"/>
          </p:cNvSpPr>
          <p:nvPr/>
        </p:nvSpPr>
        <p:spPr bwMode="auto">
          <a:xfrm flipH="1">
            <a:off x="1600200" y="2895600"/>
            <a:ext cx="685800" cy="685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7" name="Line 21">
            <a:extLst>
              <a:ext uri="{FF2B5EF4-FFF2-40B4-BE49-F238E27FC236}">
                <a16:creationId xmlns:a16="http://schemas.microsoft.com/office/drawing/2014/main" id="{6FD9C238-AC9E-4E31-9064-A89096D65206}"/>
              </a:ext>
            </a:extLst>
          </p:cNvPr>
          <p:cNvSpPr>
            <a:spLocks noChangeShapeType="1"/>
          </p:cNvSpPr>
          <p:nvPr/>
        </p:nvSpPr>
        <p:spPr bwMode="auto">
          <a:xfrm flipH="1">
            <a:off x="2286000" y="2971800"/>
            <a:ext cx="609600" cy="609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8" name="Line 22">
            <a:extLst>
              <a:ext uri="{FF2B5EF4-FFF2-40B4-BE49-F238E27FC236}">
                <a16:creationId xmlns:a16="http://schemas.microsoft.com/office/drawing/2014/main" id="{04BB5CA1-5DDD-4EC7-A4CB-B56834773B52}"/>
              </a:ext>
            </a:extLst>
          </p:cNvPr>
          <p:cNvSpPr>
            <a:spLocks noChangeShapeType="1"/>
          </p:cNvSpPr>
          <p:nvPr/>
        </p:nvSpPr>
        <p:spPr bwMode="auto">
          <a:xfrm flipH="1" flipV="1">
            <a:off x="685800" y="32766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19" name="Line 23">
            <a:extLst>
              <a:ext uri="{FF2B5EF4-FFF2-40B4-BE49-F238E27FC236}">
                <a16:creationId xmlns:a16="http://schemas.microsoft.com/office/drawing/2014/main" id="{E88567AF-FEBD-4C60-8E6C-90E427BBCB65}"/>
              </a:ext>
            </a:extLst>
          </p:cNvPr>
          <p:cNvSpPr>
            <a:spLocks noChangeShapeType="1"/>
          </p:cNvSpPr>
          <p:nvPr/>
        </p:nvSpPr>
        <p:spPr bwMode="auto">
          <a:xfrm flipH="1" flipV="1">
            <a:off x="381000" y="35814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20" name="Line 24">
            <a:extLst>
              <a:ext uri="{FF2B5EF4-FFF2-40B4-BE49-F238E27FC236}">
                <a16:creationId xmlns:a16="http://schemas.microsoft.com/office/drawing/2014/main" id="{5732CBAE-54B9-4493-8690-56F676107E67}"/>
              </a:ext>
            </a:extLst>
          </p:cNvPr>
          <p:cNvSpPr>
            <a:spLocks noChangeShapeType="1"/>
          </p:cNvSpPr>
          <p:nvPr/>
        </p:nvSpPr>
        <p:spPr bwMode="auto">
          <a:xfrm flipH="1" flipV="1">
            <a:off x="990600" y="29718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21" name="Line 25">
            <a:extLst>
              <a:ext uri="{FF2B5EF4-FFF2-40B4-BE49-F238E27FC236}">
                <a16:creationId xmlns:a16="http://schemas.microsoft.com/office/drawing/2014/main" id="{AE7062A7-5BC4-4EFC-8A6B-8C36461C5A24}"/>
              </a:ext>
            </a:extLst>
          </p:cNvPr>
          <p:cNvSpPr>
            <a:spLocks noChangeShapeType="1"/>
          </p:cNvSpPr>
          <p:nvPr/>
        </p:nvSpPr>
        <p:spPr bwMode="auto">
          <a:xfrm flipH="1" flipV="1">
            <a:off x="381000" y="42672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22" name="Line 26">
            <a:extLst>
              <a:ext uri="{FF2B5EF4-FFF2-40B4-BE49-F238E27FC236}">
                <a16:creationId xmlns:a16="http://schemas.microsoft.com/office/drawing/2014/main" id="{22C25B9C-B2EA-4F1B-BB05-F5B95A82A759}"/>
              </a:ext>
            </a:extLst>
          </p:cNvPr>
          <p:cNvSpPr>
            <a:spLocks noChangeShapeType="1"/>
          </p:cNvSpPr>
          <p:nvPr/>
        </p:nvSpPr>
        <p:spPr bwMode="auto">
          <a:xfrm flipH="1" flipV="1">
            <a:off x="381000" y="48006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23" name="Line 27">
            <a:extLst>
              <a:ext uri="{FF2B5EF4-FFF2-40B4-BE49-F238E27FC236}">
                <a16:creationId xmlns:a16="http://schemas.microsoft.com/office/drawing/2014/main" id="{0244E81A-9A29-4EC3-B6F0-2860EF6BACE7}"/>
              </a:ext>
            </a:extLst>
          </p:cNvPr>
          <p:cNvSpPr>
            <a:spLocks noChangeShapeType="1"/>
          </p:cNvSpPr>
          <p:nvPr/>
        </p:nvSpPr>
        <p:spPr bwMode="auto">
          <a:xfrm flipH="1" flipV="1">
            <a:off x="381000" y="5410200"/>
            <a:ext cx="1905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24" name="Line 28">
            <a:extLst>
              <a:ext uri="{FF2B5EF4-FFF2-40B4-BE49-F238E27FC236}">
                <a16:creationId xmlns:a16="http://schemas.microsoft.com/office/drawing/2014/main" id="{FF92B128-62F6-4943-BBF6-6E48C1580C5D}"/>
              </a:ext>
            </a:extLst>
          </p:cNvPr>
          <p:cNvSpPr>
            <a:spLocks noChangeShapeType="1"/>
          </p:cNvSpPr>
          <p:nvPr/>
        </p:nvSpPr>
        <p:spPr bwMode="auto">
          <a:xfrm flipH="1">
            <a:off x="2286000" y="4800600"/>
            <a:ext cx="609600" cy="609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25" name="Line 29">
            <a:extLst>
              <a:ext uri="{FF2B5EF4-FFF2-40B4-BE49-F238E27FC236}">
                <a16:creationId xmlns:a16="http://schemas.microsoft.com/office/drawing/2014/main" id="{A8CC0042-70F4-449C-A424-6A18610D1964}"/>
              </a:ext>
            </a:extLst>
          </p:cNvPr>
          <p:cNvSpPr>
            <a:spLocks noChangeShapeType="1"/>
          </p:cNvSpPr>
          <p:nvPr/>
        </p:nvSpPr>
        <p:spPr bwMode="auto">
          <a:xfrm flipH="1">
            <a:off x="2286000" y="4191000"/>
            <a:ext cx="609600" cy="609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26" name="Line 30">
            <a:extLst>
              <a:ext uri="{FF2B5EF4-FFF2-40B4-BE49-F238E27FC236}">
                <a16:creationId xmlns:a16="http://schemas.microsoft.com/office/drawing/2014/main" id="{F3C8BEB5-41CC-4CE4-95DF-385E9C60DD6A}"/>
              </a:ext>
            </a:extLst>
          </p:cNvPr>
          <p:cNvSpPr>
            <a:spLocks noChangeShapeType="1"/>
          </p:cNvSpPr>
          <p:nvPr/>
        </p:nvSpPr>
        <p:spPr bwMode="auto">
          <a:xfrm flipH="1">
            <a:off x="2286000" y="3657600"/>
            <a:ext cx="609600" cy="609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27" name="Rectangle 31">
            <a:extLst>
              <a:ext uri="{FF2B5EF4-FFF2-40B4-BE49-F238E27FC236}">
                <a16:creationId xmlns:a16="http://schemas.microsoft.com/office/drawing/2014/main" id="{57D572DB-2083-42FB-9BFF-3F90B20E07E8}"/>
              </a:ext>
            </a:extLst>
          </p:cNvPr>
          <p:cNvSpPr>
            <a:spLocks noChangeArrowheads="1"/>
          </p:cNvSpPr>
          <p:nvPr/>
        </p:nvSpPr>
        <p:spPr bwMode="auto">
          <a:xfrm>
            <a:off x="1600200" y="4800600"/>
            <a:ext cx="685800" cy="609600"/>
          </a:xfrm>
          <a:prstGeom prst="rect">
            <a:avLst/>
          </a:prstGeom>
          <a:pattFill prst="wdUpDiag">
            <a:fgClr>
              <a:srgbClr val="00FFFF"/>
            </a:fgClr>
            <a:bgClr>
              <a:schemeClr val="tx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28" name="Text Box 32">
            <a:extLst>
              <a:ext uri="{FF2B5EF4-FFF2-40B4-BE49-F238E27FC236}">
                <a16:creationId xmlns:a16="http://schemas.microsoft.com/office/drawing/2014/main" id="{F532F084-C800-4B4F-BD10-3F6FDEFC5474}"/>
              </a:ext>
            </a:extLst>
          </p:cNvPr>
          <p:cNvSpPr txBox="1">
            <a:spLocks noChangeArrowheads="1"/>
          </p:cNvSpPr>
          <p:nvPr/>
        </p:nvSpPr>
        <p:spPr bwMode="auto">
          <a:xfrm>
            <a:off x="228600" y="1905000"/>
            <a:ext cx="3276600" cy="733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100"/>
              <a:t>Put collocation points at</a:t>
            </a:r>
          </a:p>
          <a:p>
            <a:pPr algn="ctr">
              <a:spcBef>
                <a:spcPct val="0"/>
              </a:spcBef>
              <a:buClrTx/>
            </a:pPr>
            <a:r>
              <a:rPr lang="en-US" altLang="en-US" sz="2100"/>
              <a:t>panel centroids</a:t>
            </a:r>
          </a:p>
        </p:txBody>
      </p:sp>
      <p:sp>
        <p:nvSpPr>
          <p:cNvPr id="157729" name="Oval 33">
            <a:extLst>
              <a:ext uri="{FF2B5EF4-FFF2-40B4-BE49-F238E27FC236}">
                <a16:creationId xmlns:a16="http://schemas.microsoft.com/office/drawing/2014/main" id="{62BDD0D7-E2BA-4F7C-BCC1-CACCAA9B159B}"/>
              </a:ext>
            </a:extLst>
          </p:cNvPr>
          <p:cNvSpPr>
            <a:spLocks noChangeArrowheads="1"/>
          </p:cNvSpPr>
          <p:nvPr/>
        </p:nvSpPr>
        <p:spPr bwMode="auto">
          <a:xfrm>
            <a:off x="1828800" y="3962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0" name="Oval 34">
            <a:extLst>
              <a:ext uri="{FF2B5EF4-FFF2-40B4-BE49-F238E27FC236}">
                <a16:creationId xmlns:a16="http://schemas.microsoft.com/office/drawing/2014/main" id="{45A7C1D1-9070-42A3-BC81-91F622B44B22}"/>
              </a:ext>
            </a:extLst>
          </p:cNvPr>
          <p:cNvSpPr>
            <a:spLocks noChangeArrowheads="1"/>
          </p:cNvSpPr>
          <p:nvPr/>
        </p:nvSpPr>
        <p:spPr bwMode="auto">
          <a:xfrm>
            <a:off x="1828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1" name="Oval 35">
            <a:extLst>
              <a:ext uri="{FF2B5EF4-FFF2-40B4-BE49-F238E27FC236}">
                <a16:creationId xmlns:a16="http://schemas.microsoft.com/office/drawing/2014/main" id="{B341855D-B9A2-4B8B-A32F-2474C3619D9A}"/>
              </a:ext>
            </a:extLst>
          </p:cNvPr>
          <p:cNvSpPr>
            <a:spLocks noChangeArrowheads="1"/>
          </p:cNvSpPr>
          <p:nvPr/>
        </p:nvSpPr>
        <p:spPr bwMode="auto">
          <a:xfrm>
            <a:off x="11430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2" name="Oval 36">
            <a:extLst>
              <a:ext uri="{FF2B5EF4-FFF2-40B4-BE49-F238E27FC236}">
                <a16:creationId xmlns:a16="http://schemas.microsoft.com/office/drawing/2014/main" id="{AB22A8CC-6F7B-4A78-83A5-14024E891AB8}"/>
              </a:ext>
            </a:extLst>
          </p:cNvPr>
          <p:cNvSpPr>
            <a:spLocks noChangeArrowheads="1"/>
          </p:cNvSpPr>
          <p:nvPr/>
        </p:nvSpPr>
        <p:spPr bwMode="auto">
          <a:xfrm>
            <a:off x="1828800" y="5105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3" name="Oval 37">
            <a:extLst>
              <a:ext uri="{FF2B5EF4-FFF2-40B4-BE49-F238E27FC236}">
                <a16:creationId xmlns:a16="http://schemas.microsoft.com/office/drawing/2014/main" id="{61679874-D878-4D2D-86CF-0B7B7234CD5F}"/>
              </a:ext>
            </a:extLst>
          </p:cNvPr>
          <p:cNvSpPr>
            <a:spLocks noChangeArrowheads="1"/>
          </p:cNvSpPr>
          <p:nvPr/>
        </p:nvSpPr>
        <p:spPr bwMode="auto">
          <a:xfrm>
            <a:off x="1143000" y="3962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4" name="Oval 38">
            <a:extLst>
              <a:ext uri="{FF2B5EF4-FFF2-40B4-BE49-F238E27FC236}">
                <a16:creationId xmlns:a16="http://schemas.microsoft.com/office/drawing/2014/main" id="{55AFAE5D-2619-47D1-AD5C-1F5AD037B7E8}"/>
              </a:ext>
            </a:extLst>
          </p:cNvPr>
          <p:cNvSpPr>
            <a:spLocks noChangeArrowheads="1"/>
          </p:cNvSpPr>
          <p:nvPr/>
        </p:nvSpPr>
        <p:spPr bwMode="auto">
          <a:xfrm>
            <a:off x="14478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5" name="Oval 39">
            <a:extLst>
              <a:ext uri="{FF2B5EF4-FFF2-40B4-BE49-F238E27FC236}">
                <a16:creationId xmlns:a16="http://schemas.microsoft.com/office/drawing/2014/main" id="{AFBC66ED-B833-4936-9725-E170F3BF67A2}"/>
              </a:ext>
            </a:extLst>
          </p:cNvPr>
          <p:cNvSpPr>
            <a:spLocks noChangeArrowheads="1"/>
          </p:cNvSpPr>
          <p:nvPr/>
        </p:nvSpPr>
        <p:spPr bwMode="auto">
          <a:xfrm>
            <a:off x="1676400" y="3048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6" name="Oval 40">
            <a:extLst>
              <a:ext uri="{FF2B5EF4-FFF2-40B4-BE49-F238E27FC236}">
                <a16:creationId xmlns:a16="http://schemas.microsoft.com/office/drawing/2014/main" id="{2B9E0A18-4F36-46CA-8185-E9B2BE721447}"/>
              </a:ext>
            </a:extLst>
          </p:cNvPr>
          <p:cNvSpPr>
            <a:spLocks noChangeArrowheads="1"/>
          </p:cNvSpPr>
          <p:nvPr/>
        </p:nvSpPr>
        <p:spPr bwMode="auto">
          <a:xfrm>
            <a:off x="2286000" y="3124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7" name="Oval 41">
            <a:extLst>
              <a:ext uri="{FF2B5EF4-FFF2-40B4-BE49-F238E27FC236}">
                <a16:creationId xmlns:a16="http://schemas.microsoft.com/office/drawing/2014/main" id="{430B6272-E463-4701-A490-E304CD3BFC6F}"/>
              </a:ext>
            </a:extLst>
          </p:cNvPr>
          <p:cNvSpPr>
            <a:spLocks noChangeArrowheads="1"/>
          </p:cNvSpPr>
          <p:nvPr/>
        </p:nvSpPr>
        <p:spPr bwMode="auto">
          <a:xfrm>
            <a:off x="20574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8" name="Oval 42">
            <a:extLst>
              <a:ext uri="{FF2B5EF4-FFF2-40B4-BE49-F238E27FC236}">
                <a16:creationId xmlns:a16="http://schemas.microsoft.com/office/drawing/2014/main" id="{F98CA55B-F1BF-41FA-A517-BDCF2CE71E04}"/>
              </a:ext>
            </a:extLst>
          </p:cNvPr>
          <p:cNvSpPr>
            <a:spLocks noChangeArrowheads="1"/>
          </p:cNvSpPr>
          <p:nvPr/>
        </p:nvSpPr>
        <p:spPr bwMode="auto">
          <a:xfrm>
            <a:off x="762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39" name="Oval 43">
            <a:extLst>
              <a:ext uri="{FF2B5EF4-FFF2-40B4-BE49-F238E27FC236}">
                <a16:creationId xmlns:a16="http://schemas.microsoft.com/office/drawing/2014/main" id="{40E708A4-0C95-4B7B-A0D6-436B79DF4E5F}"/>
              </a:ext>
            </a:extLst>
          </p:cNvPr>
          <p:cNvSpPr>
            <a:spLocks noChangeArrowheads="1"/>
          </p:cNvSpPr>
          <p:nvPr/>
        </p:nvSpPr>
        <p:spPr bwMode="auto">
          <a:xfrm>
            <a:off x="1066800" y="3048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0" name="Oval 44">
            <a:extLst>
              <a:ext uri="{FF2B5EF4-FFF2-40B4-BE49-F238E27FC236}">
                <a16:creationId xmlns:a16="http://schemas.microsoft.com/office/drawing/2014/main" id="{1AE7F4A6-1827-460B-831C-210626521F19}"/>
              </a:ext>
            </a:extLst>
          </p:cNvPr>
          <p:cNvSpPr>
            <a:spLocks noChangeArrowheads="1"/>
          </p:cNvSpPr>
          <p:nvPr/>
        </p:nvSpPr>
        <p:spPr bwMode="auto">
          <a:xfrm>
            <a:off x="609600" y="3962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1" name="Oval 45">
            <a:extLst>
              <a:ext uri="{FF2B5EF4-FFF2-40B4-BE49-F238E27FC236}">
                <a16:creationId xmlns:a16="http://schemas.microsoft.com/office/drawing/2014/main" id="{DA868E1D-1303-4B81-8ACA-E409FE72B814}"/>
              </a:ext>
            </a:extLst>
          </p:cNvPr>
          <p:cNvSpPr>
            <a:spLocks noChangeArrowheads="1"/>
          </p:cNvSpPr>
          <p:nvPr/>
        </p:nvSpPr>
        <p:spPr bwMode="auto">
          <a:xfrm>
            <a:off x="6096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2" name="Oval 46">
            <a:extLst>
              <a:ext uri="{FF2B5EF4-FFF2-40B4-BE49-F238E27FC236}">
                <a16:creationId xmlns:a16="http://schemas.microsoft.com/office/drawing/2014/main" id="{924CA1F9-23D9-4B96-9B72-9FE0D2528FE7}"/>
              </a:ext>
            </a:extLst>
          </p:cNvPr>
          <p:cNvSpPr>
            <a:spLocks noChangeArrowheads="1"/>
          </p:cNvSpPr>
          <p:nvPr/>
        </p:nvSpPr>
        <p:spPr bwMode="auto">
          <a:xfrm>
            <a:off x="6096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3" name="Oval 47">
            <a:extLst>
              <a:ext uri="{FF2B5EF4-FFF2-40B4-BE49-F238E27FC236}">
                <a16:creationId xmlns:a16="http://schemas.microsoft.com/office/drawing/2014/main" id="{0E152008-B0A5-4032-9AD9-182E0E872E8F}"/>
              </a:ext>
            </a:extLst>
          </p:cNvPr>
          <p:cNvSpPr>
            <a:spLocks noChangeArrowheads="1"/>
          </p:cNvSpPr>
          <p:nvPr/>
        </p:nvSpPr>
        <p:spPr bwMode="auto">
          <a:xfrm>
            <a:off x="12192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4" name="Oval 48">
            <a:extLst>
              <a:ext uri="{FF2B5EF4-FFF2-40B4-BE49-F238E27FC236}">
                <a16:creationId xmlns:a16="http://schemas.microsoft.com/office/drawing/2014/main" id="{8C9243F5-A2A0-4DCD-B0C7-CCB74E22646E}"/>
              </a:ext>
            </a:extLst>
          </p:cNvPr>
          <p:cNvSpPr>
            <a:spLocks noChangeArrowheads="1"/>
          </p:cNvSpPr>
          <p:nvPr/>
        </p:nvSpPr>
        <p:spPr bwMode="auto">
          <a:xfrm>
            <a:off x="2362200" y="4953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5" name="Oval 49">
            <a:extLst>
              <a:ext uri="{FF2B5EF4-FFF2-40B4-BE49-F238E27FC236}">
                <a16:creationId xmlns:a16="http://schemas.microsoft.com/office/drawing/2014/main" id="{9DF709C4-595D-4B99-AC47-EC7705795CFA}"/>
              </a:ext>
            </a:extLst>
          </p:cNvPr>
          <p:cNvSpPr>
            <a:spLocks noChangeArrowheads="1"/>
          </p:cNvSpPr>
          <p:nvPr/>
        </p:nvSpPr>
        <p:spPr bwMode="auto">
          <a:xfrm>
            <a:off x="2362200" y="4343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6" name="Oval 50">
            <a:extLst>
              <a:ext uri="{FF2B5EF4-FFF2-40B4-BE49-F238E27FC236}">
                <a16:creationId xmlns:a16="http://schemas.microsoft.com/office/drawing/2014/main" id="{48384B66-134D-4348-B00B-9162AE2914B1}"/>
              </a:ext>
            </a:extLst>
          </p:cNvPr>
          <p:cNvSpPr>
            <a:spLocks noChangeArrowheads="1"/>
          </p:cNvSpPr>
          <p:nvPr/>
        </p:nvSpPr>
        <p:spPr bwMode="auto">
          <a:xfrm>
            <a:off x="23622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7" name="Oval 51">
            <a:extLst>
              <a:ext uri="{FF2B5EF4-FFF2-40B4-BE49-F238E27FC236}">
                <a16:creationId xmlns:a16="http://schemas.microsoft.com/office/drawing/2014/main" id="{43B498F4-A8A9-48D9-8C82-22948279D96D}"/>
              </a:ext>
            </a:extLst>
          </p:cNvPr>
          <p:cNvSpPr>
            <a:spLocks noChangeArrowheads="1"/>
          </p:cNvSpPr>
          <p:nvPr/>
        </p:nvSpPr>
        <p:spPr bwMode="auto">
          <a:xfrm>
            <a:off x="2667000" y="4038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8" name="Oval 52">
            <a:extLst>
              <a:ext uri="{FF2B5EF4-FFF2-40B4-BE49-F238E27FC236}">
                <a16:creationId xmlns:a16="http://schemas.microsoft.com/office/drawing/2014/main" id="{44E4B323-D5AA-4BEC-A974-9300B59CEA79}"/>
              </a:ext>
            </a:extLst>
          </p:cNvPr>
          <p:cNvSpPr>
            <a:spLocks noChangeArrowheads="1"/>
          </p:cNvSpPr>
          <p:nvPr/>
        </p:nvSpPr>
        <p:spPr bwMode="auto">
          <a:xfrm>
            <a:off x="26670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49" name="Oval 53">
            <a:extLst>
              <a:ext uri="{FF2B5EF4-FFF2-40B4-BE49-F238E27FC236}">
                <a16:creationId xmlns:a16="http://schemas.microsoft.com/office/drawing/2014/main" id="{EF8C3266-C839-4BE1-945B-53B248BC4AD7}"/>
              </a:ext>
            </a:extLst>
          </p:cNvPr>
          <p:cNvSpPr>
            <a:spLocks noChangeArrowheads="1"/>
          </p:cNvSpPr>
          <p:nvPr/>
        </p:nvSpPr>
        <p:spPr bwMode="auto">
          <a:xfrm>
            <a:off x="2667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57750" name="Object 54">
            <a:extLst>
              <a:ext uri="{FF2B5EF4-FFF2-40B4-BE49-F238E27FC236}">
                <a16:creationId xmlns:a16="http://schemas.microsoft.com/office/drawing/2014/main" id="{C8D5B01B-E1E7-45F9-A595-67A6EB78FFE2}"/>
              </a:ext>
            </a:extLst>
          </p:cNvPr>
          <p:cNvGraphicFramePr>
            <a:graphicFrameLocks noChangeAspect="1"/>
          </p:cNvGraphicFramePr>
          <p:nvPr/>
        </p:nvGraphicFramePr>
        <p:xfrm>
          <a:off x="3505200" y="2971800"/>
          <a:ext cx="517525" cy="652463"/>
        </p:xfrm>
        <a:graphic>
          <a:graphicData uri="http://schemas.openxmlformats.org/presentationml/2006/ole">
            <mc:AlternateContent xmlns:mc="http://schemas.openxmlformats.org/markup-compatibility/2006">
              <mc:Choice xmlns:v="urn:schemas-microsoft-com:vml" Requires="v">
                <p:oleObj name="Equation" r:id="rId7" imgW="190440" imgH="241200" progId="Equation.DSMT4">
                  <p:embed/>
                </p:oleObj>
              </mc:Choice>
              <mc:Fallback>
                <p:oleObj name="Equation" r:id="rId7" imgW="190440" imgH="241200" progId="Equation.DSMT4">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2971800"/>
                        <a:ext cx="5175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51" name="Line 55">
            <a:extLst>
              <a:ext uri="{FF2B5EF4-FFF2-40B4-BE49-F238E27FC236}">
                <a16:creationId xmlns:a16="http://schemas.microsoft.com/office/drawing/2014/main" id="{911ECDF2-5F35-4D7D-8361-3C006B34C69D}"/>
              </a:ext>
            </a:extLst>
          </p:cNvPr>
          <p:cNvSpPr>
            <a:spLocks noChangeShapeType="1"/>
          </p:cNvSpPr>
          <p:nvPr/>
        </p:nvSpPr>
        <p:spPr bwMode="auto">
          <a:xfrm flipH="1">
            <a:off x="2743200" y="3352800"/>
            <a:ext cx="762000" cy="76200"/>
          </a:xfrm>
          <a:prstGeom prst="line">
            <a:avLst/>
          </a:prstGeom>
          <a:noFill/>
          <a:ln w="5715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52" name="Text Box 56">
            <a:extLst>
              <a:ext uri="{FF2B5EF4-FFF2-40B4-BE49-F238E27FC236}">
                <a16:creationId xmlns:a16="http://schemas.microsoft.com/office/drawing/2014/main" id="{817A23B2-D103-442A-AE6F-52705352E4FA}"/>
              </a:ext>
            </a:extLst>
          </p:cNvPr>
          <p:cNvSpPr txBox="1">
            <a:spLocks noChangeArrowheads="1"/>
          </p:cNvSpPr>
          <p:nvPr/>
        </p:nvSpPr>
        <p:spPr bwMode="auto">
          <a:xfrm>
            <a:off x="3886200" y="3048000"/>
            <a:ext cx="1498600" cy="636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100">
                <a:solidFill>
                  <a:srgbClr val="00FFFF"/>
                </a:solidFill>
              </a:rPr>
              <a:t>Collocation</a:t>
            </a:r>
          </a:p>
          <a:p>
            <a:pPr algn="ctr">
              <a:lnSpc>
                <a:spcPct val="70000"/>
              </a:lnSpc>
              <a:spcBef>
                <a:spcPct val="0"/>
              </a:spcBef>
              <a:buClrTx/>
            </a:pPr>
            <a:r>
              <a:rPr lang="en-US" altLang="en-US" sz="2100">
                <a:solidFill>
                  <a:srgbClr val="00FFFF"/>
                </a:solidFill>
              </a:rPr>
              <a:t>point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5BAE3D9-658C-4738-A1E8-15AA5853C422}"/>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47" name="Rectangle 3">
            <a:extLst>
              <a:ext uri="{FF2B5EF4-FFF2-40B4-BE49-F238E27FC236}">
                <a16:creationId xmlns:a16="http://schemas.microsoft.com/office/drawing/2014/main" id="{21DBB221-21E0-445C-BB12-2161013A0559}"/>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48" name="Text Box 4">
            <a:extLst>
              <a:ext uri="{FF2B5EF4-FFF2-40B4-BE49-F238E27FC236}">
                <a16:creationId xmlns:a16="http://schemas.microsoft.com/office/drawing/2014/main" id="{4AF95819-E9B7-438F-B3F3-5C36BEBB0674}"/>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3-D Laplace’s Equation </a:t>
            </a:r>
          </a:p>
        </p:txBody>
      </p:sp>
      <p:sp>
        <p:nvSpPr>
          <p:cNvPr id="159749" name="Rectangle 5">
            <a:extLst>
              <a:ext uri="{FF2B5EF4-FFF2-40B4-BE49-F238E27FC236}">
                <a16:creationId xmlns:a16="http://schemas.microsoft.com/office/drawing/2014/main" id="{E6C03E9E-77C7-49D6-81D6-E6146359A65F}"/>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50" name="Text Box 6">
            <a:extLst>
              <a:ext uri="{FF2B5EF4-FFF2-40B4-BE49-F238E27FC236}">
                <a16:creationId xmlns:a16="http://schemas.microsoft.com/office/drawing/2014/main" id="{E8B40596-E2AE-4E40-A9D7-5827972648DD}"/>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59751" name="Rectangle 7">
            <a:extLst>
              <a:ext uri="{FF2B5EF4-FFF2-40B4-BE49-F238E27FC236}">
                <a16:creationId xmlns:a16="http://schemas.microsoft.com/office/drawing/2014/main" id="{2A6C7685-7BDC-4AA0-8767-663F71980C34}"/>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52" name="Text Box 8">
            <a:extLst>
              <a:ext uri="{FF2B5EF4-FFF2-40B4-BE49-F238E27FC236}">
                <a16:creationId xmlns:a16="http://schemas.microsoft.com/office/drawing/2014/main" id="{C9D93518-D4F3-4605-A04F-1C98F0D14171}"/>
              </a:ext>
            </a:extLst>
          </p:cNvPr>
          <p:cNvSpPr txBox="1">
            <a:spLocks noChangeArrowheads="1"/>
          </p:cNvSpPr>
          <p:nvPr/>
        </p:nvSpPr>
        <p:spPr bwMode="auto">
          <a:xfrm>
            <a:off x="4648200" y="838200"/>
            <a:ext cx="401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Calculating Matrix Elements</a:t>
            </a:r>
          </a:p>
        </p:txBody>
      </p:sp>
      <p:sp>
        <p:nvSpPr>
          <p:cNvPr id="159753" name="Text Box 9">
            <a:extLst>
              <a:ext uri="{FF2B5EF4-FFF2-40B4-BE49-F238E27FC236}">
                <a16:creationId xmlns:a16="http://schemas.microsoft.com/office/drawing/2014/main" id="{BB7C37FF-DDAF-4167-8C3E-DD70011A1705}"/>
              </a:ext>
            </a:extLst>
          </p:cNvPr>
          <p:cNvSpPr txBox="1">
            <a:spLocks noChangeArrowheads="1"/>
          </p:cNvSpPr>
          <p:nvPr/>
        </p:nvSpPr>
        <p:spPr bwMode="auto">
          <a:xfrm>
            <a:off x="3657600" y="3276600"/>
            <a:ext cx="1311275"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Panel j</a:t>
            </a:r>
          </a:p>
        </p:txBody>
      </p:sp>
      <p:cxnSp>
        <p:nvCxnSpPr>
          <p:cNvPr id="159754" name="AutoShape 10">
            <a:extLst>
              <a:ext uri="{FF2B5EF4-FFF2-40B4-BE49-F238E27FC236}">
                <a16:creationId xmlns:a16="http://schemas.microsoft.com/office/drawing/2014/main" id="{CDB8137E-E64F-4C45-8DE7-BE1514FC6450}"/>
              </a:ext>
            </a:extLst>
          </p:cNvPr>
          <p:cNvCxnSpPr>
            <a:cxnSpLocks noChangeShapeType="1"/>
            <a:stCxn id="159753" idx="1"/>
          </p:cNvCxnSpPr>
          <p:nvPr/>
        </p:nvCxnSpPr>
        <p:spPr bwMode="auto">
          <a:xfrm flipH="1" flipV="1">
            <a:off x="2743200" y="3124200"/>
            <a:ext cx="914400" cy="419100"/>
          </a:xfrm>
          <a:prstGeom prst="straightConnector1">
            <a:avLst/>
          </a:prstGeom>
          <a:noFill/>
          <a:ln w="57150">
            <a:solidFill>
              <a:srgbClr val="CC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59755" name="Object 11">
            <a:extLst>
              <a:ext uri="{FF2B5EF4-FFF2-40B4-BE49-F238E27FC236}">
                <a16:creationId xmlns:a16="http://schemas.microsoft.com/office/drawing/2014/main" id="{A243E1CA-FB66-4A3C-8BAB-A0C4C4754655}"/>
              </a:ext>
            </a:extLst>
          </p:cNvPr>
          <p:cNvGraphicFramePr>
            <a:graphicFrameLocks noChangeAspect="1"/>
          </p:cNvGraphicFramePr>
          <p:nvPr/>
        </p:nvGraphicFramePr>
        <p:xfrm>
          <a:off x="3810000" y="1524000"/>
          <a:ext cx="517525" cy="652463"/>
        </p:xfrm>
        <a:graphic>
          <a:graphicData uri="http://schemas.openxmlformats.org/presentationml/2006/ole">
            <mc:AlternateContent xmlns:mc="http://schemas.openxmlformats.org/markup-compatibility/2006">
              <mc:Choice xmlns:v="urn:schemas-microsoft-com:vml" Requires="v">
                <p:oleObj name="Equation" r:id="rId3" imgW="190440" imgH="241200" progId="Equation.DSMT4">
                  <p:embed/>
                </p:oleObj>
              </mc:Choice>
              <mc:Fallback>
                <p:oleObj name="Equation" r:id="rId3" imgW="190440" imgH="241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524000"/>
                        <a:ext cx="5175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56" name="Line 12">
            <a:extLst>
              <a:ext uri="{FF2B5EF4-FFF2-40B4-BE49-F238E27FC236}">
                <a16:creationId xmlns:a16="http://schemas.microsoft.com/office/drawing/2014/main" id="{87B786F4-FB93-4C9D-948E-27E9D9357E1B}"/>
              </a:ext>
            </a:extLst>
          </p:cNvPr>
          <p:cNvSpPr>
            <a:spLocks noChangeShapeType="1"/>
          </p:cNvSpPr>
          <p:nvPr/>
        </p:nvSpPr>
        <p:spPr bwMode="auto">
          <a:xfrm flipH="1">
            <a:off x="3048000" y="1905000"/>
            <a:ext cx="762000" cy="76200"/>
          </a:xfrm>
          <a:prstGeom prst="line">
            <a:avLst/>
          </a:prstGeom>
          <a:noFill/>
          <a:ln w="5715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57" name="Text Box 13">
            <a:extLst>
              <a:ext uri="{FF2B5EF4-FFF2-40B4-BE49-F238E27FC236}">
                <a16:creationId xmlns:a16="http://schemas.microsoft.com/office/drawing/2014/main" id="{85497204-CF08-4B0D-A0C9-B3D7E4C64D9B}"/>
              </a:ext>
            </a:extLst>
          </p:cNvPr>
          <p:cNvSpPr txBox="1">
            <a:spLocks noChangeArrowheads="1"/>
          </p:cNvSpPr>
          <p:nvPr/>
        </p:nvSpPr>
        <p:spPr bwMode="auto">
          <a:xfrm>
            <a:off x="4191000" y="1600200"/>
            <a:ext cx="1498600" cy="636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100">
                <a:solidFill>
                  <a:srgbClr val="00FFFF"/>
                </a:solidFill>
              </a:rPr>
              <a:t>Collocation</a:t>
            </a:r>
          </a:p>
          <a:p>
            <a:pPr algn="ctr">
              <a:lnSpc>
                <a:spcPct val="70000"/>
              </a:lnSpc>
              <a:spcBef>
                <a:spcPct val="0"/>
              </a:spcBef>
              <a:buClrTx/>
            </a:pPr>
            <a:r>
              <a:rPr lang="en-US" altLang="en-US" sz="2100">
                <a:solidFill>
                  <a:srgbClr val="00FFFF"/>
                </a:solidFill>
              </a:rPr>
              <a:t>point</a:t>
            </a:r>
          </a:p>
        </p:txBody>
      </p:sp>
      <p:graphicFrame>
        <p:nvGraphicFramePr>
          <p:cNvPr id="159758" name="Object 14">
            <a:extLst>
              <a:ext uri="{FF2B5EF4-FFF2-40B4-BE49-F238E27FC236}">
                <a16:creationId xmlns:a16="http://schemas.microsoft.com/office/drawing/2014/main" id="{67CB87D9-0951-46AE-BEC3-2E932E158FD7}"/>
              </a:ext>
            </a:extLst>
          </p:cNvPr>
          <p:cNvGraphicFramePr>
            <a:graphicFrameLocks noChangeAspect="1"/>
          </p:cNvGraphicFramePr>
          <p:nvPr/>
        </p:nvGraphicFramePr>
        <p:xfrm>
          <a:off x="5105400" y="2286000"/>
          <a:ext cx="3457575" cy="1116013"/>
        </p:xfrm>
        <a:graphic>
          <a:graphicData uri="http://schemas.openxmlformats.org/presentationml/2006/ole">
            <mc:AlternateContent xmlns:mc="http://schemas.openxmlformats.org/markup-compatibility/2006">
              <mc:Choice xmlns:v="urn:schemas-microsoft-com:vml" Requires="v">
                <p:oleObj name="Equation" r:id="rId5" imgW="1460160" imgH="469800" progId="Equation.DSMT4">
                  <p:embed/>
                </p:oleObj>
              </mc:Choice>
              <mc:Fallback>
                <p:oleObj name="Equation" r:id="rId5" imgW="1460160" imgH="4698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86000"/>
                        <a:ext cx="3457575"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59" name="Object 15">
            <a:extLst>
              <a:ext uri="{FF2B5EF4-FFF2-40B4-BE49-F238E27FC236}">
                <a16:creationId xmlns:a16="http://schemas.microsoft.com/office/drawing/2014/main" id="{0B291A8F-00F5-4DC6-92FD-3C1B431C255D}"/>
              </a:ext>
            </a:extLst>
          </p:cNvPr>
          <p:cNvGraphicFramePr>
            <a:graphicFrameLocks noChangeAspect="1"/>
          </p:cNvGraphicFramePr>
          <p:nvPr/>
        </p:nvGraphicFramePr>
        <p:xfrm>
          <a:off x="5791200" y="4267200"/>
          <a:ext cx="2819400" cy="1019175"/>
        </p:xfrm>
        <a:graphic>
          <a:graphicData uri="http://schemas.openxmlformats.org/presentationml/2006/ole">
            <mc:AlternateContent xmlns:mc="http://schemas.openxmlformats.org/markup-compatibility/2006">
              <mc:Choice xmlns:v="urn:schemas-microsoft-com:vml" Requires="v">
                <p:oleObj name="Equation" r:id="rId7" imgW="1371600" imgH="495000" progId="Equation.DSMT4">
                  <p:embed/>
                </p:oleObj>
              </mc:Choice>
              <mc:Fallback>
                <p:oleObj name="Equation" r:id="rId7" imgW="1371600" imgH="4950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4267200"/>
                        <a:ext cx="28194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60" name="Text Box 16">
            <a:extLst>
              <a:ext uri="{FF2B5EF4-FFF2-40B4-BE49-F238E27FC236}">
                <a16:creationId xmlns:a16="http://schemas.microsoft.com/office/drawing/2014/main" id="{9DFC34BC-289A-4CC3-B594-7BE910FFDC95}"/>
              </a:ext>
            </a:extLst>
          </p:cNvPr>
          <p:cNvSpPr txBox="1">
            <a:spLocks noChangeArrowheads="1"/>
          </p:cNvSpPr>
          <p:nvPr/>
        </p:nvSpPr>
        <p:spPr bwMode="auto">
          <a:xfrm>
            <a:off x="152400" y="4281488"/>
            <a:ext cx="2209800" cy="1054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100"/>
              <a:t>One point quadrature Approximation</a:t>
            </a:r>
          </a:p>
        </p:txBody>
      </p:sp>
      <p:sp>
        <p:nvSpPr>
          <p:cNvPr id="159761" name="AutoShape 17">
            <a:extLst>
              <a:ext uri="{FF2B5EF4-FFF2-40B4-BE49-F238E27FC236}">
                <a16:creationId xmlns:a16="http://schemas.microsoft.com/office/drawing/2014/main" id="{390EE8B9-17AA-453B-8CC5-BBAA1841A86A}"/>
              </a:ext>
            </a:extLst>
          </p:cNvPr>
          <p:cNvSpPr>
            <a:spLocks noChangeArrowheads="1"/>
          </p:cNvSpPr>
          <p:nvPr/>
        </p:nvSpPr>
        <p:spPr bwMode="auto">
          <a:xfrm>
            <a:off x="533400" y="2590800"/>
            <a:ext cx="2590800" cy="762000"/>
          </a:xfrm>
          <a:prstGeom prst="parallelogram">
            <a:avLst>
              <a:gd name="adj" fmla="val 85000"/>
            </a:avLst>
          </a:prstGeom>
          <a:pattFill prst="dashVert">
            <a:fgClr>
              <a:srgbClr val="00FFFF"/>
            </a:fgClr>
            <a:bgClr>
              <a:srgbClr val="FFFFFF"/>
            </a:bgClr>
          </a:pattFill>
          <a:ln w="9525">
            <a:solidFill>
              <a:srgbClr val="00FF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endParaRPr lang="en-US"/>
          </a:p>
        </p:txBody>
      </p:sp>
      <p:sp>
        <p:nvSpPr>
          <p:cNvPr id="159762" name="Line 18">
            <a:extLst>
              <a:ext uri="{FF2B5EF4-FFF2-40B4-BE49-F238E27FC236}">
                <a16:creationId xmlns:a16="http://schemas.microsoft.com/office/drawing/2014/main" id="{AC64E300-4C96-452D-A87A-1BBED33EE039}"/>
              </a:ext>
            </a:extLst>
          </p:cNvPr>
          <p:cNvSpPr>
            <a:spLocks noChangeShapeType="1"/>
          </p:cNvSpPr>
          <p:nvPr/>
        </p:nvSpPr>
        <p:spPr bwMode="auto">
          <a:xfrm>
            <a:off x="762000" y="2971800"/>
            <a:ext cx="213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63" name="Line 19">
            <a:extLst>
              <a:ext uri="{FF2B5EF4-FFF2-40B4-BE49-F238E27FC236}">
                <a16:creationId xmlns:a16="http://schemas.microsoft.com/office/drawing/2014/main" id="{7A914A51-9B9D-432E-9E02-5E494CFFEECA}"/>
              </a:ext>
            </a:extLst>
          </p:cNvPr>
          <p:cNvSpPr>
            <a:spLocks noChangeShapeType="1"/>
          </p:cNvSpPr>
          <p:nvPr/>
        </p:nvSpPr>
        <p:spPr bwMode="auto">
          <a:xfrm flipV="1">
            <a:off x="1066800" y="2438400"/>
            <a:ext cx="1066800" cy="1295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64" name="Line 20">
            <a:extLst>
              <a:ext uri="{FF2B5EF4-FFF2-40B4-BE49-F238E27FC236}">
                <a16:creationId xmlns:a16="http://schemas.microsoft.com/office/drawing/2014/main" id="{C35923FA-3613-4F1B-B6DB-64B6A5326021}"/>
              </a:ext>
            </a:extLst>
          </p:cNvPr>
          <p:cNvSpPr>
            <a:spLocks noChangeShapeType="1"/>
          </p:cNvSpPr>
          <p:nvPr/>
        </p:nvSpPr>
        <p:spPr bwMode="auto">
          <a:xfrm flipV="1">
            <a:off x="1676400" y="2133600"/>
            <a:ext cx="0" cy="1905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59765" name="Text Box 21">
            <a:extLst>
              <a:ext uri="{FF2B5EF4-FFF2-40B4-BE49-F238E27FC236}">
                <a16:creationId xmlns:a16="http://schemas.microsoft.com/office/drawing/2014/main" id="{15F70CBE-E33E-445F-977D-B3C8EEF59C99}"/>
              </a:ext>
            </a:extLst>
          </p:cNvPr>
          <p:cNvSpPr txBox="1">
            <a:spLocks noChangeArrowheads="1"/>
          </p:cNvSpPr>
          <p:nvPr/>
        </p:nvSpPr>
        <p:spPr bwMode="auto">
          <a:xfrm>
            <a:off x="2895600" y="26670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x</a:t>
            </a:r>
          </a:p>
        </p:txBody>
      </p:sp>
      <p:sp>
        <p:nvSpPr>
          <p:cNvPr id="159766" name="Text Box 22">
            <a:extLst>
              <a:ext uri="{FF2B5EF4-FFF2-40B4-BE49-F238E27FC236}">
                <a16:creationId xmlns:a16="http://schemas.microsoft.com/office/drawing/2014/main" id="{71390811-389A-4F88-9A1B-2D78019BC429}"/>
              </a:ext>
            </a:extLst>
          </p:cNvPr>
          <p:cNvSpPr txBox="1">
            <a:spLocks noChangeArrowheads="1"/>
          </p:cNvSpPr>
          <p:nvPr/>
        </p:nvSpPr>
        <p:spPr bwMode="auto">
          <a:xfrm>
            <a:off x="2133600" y="20574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y</a:t>
            </a:r>
          </a:p>
        </p:txBody>
      </p:sp>
      <p:sp>
        <p:nvSpPr>
          <p:cNvPr id="159767" name="Text Box 23">
            <a:extLst>
              <a:ext uri="{FF2B5EF4-FFF2-40B4-BE49-F238E27FC236}">
                <a16:creationId xmlns:a16="http://schemas.microsoft.com/office/drawing/2014/main" id="{1F53ABDF-8C07-45E3-B9DB-E3D2D46E3564}"/>
              </a:ext>
            </a:extLst>
          </p:cNvPr>
          <p:cNvSpPr txBox="1">
            <a:spLocks noChangeArrowheads="1"/>
          </p:cNvSpPr>
          <p:nvPr/>
        </p:nvSpPr>
        <p:spPr bwMode="auto">
          <a:xfrm>
            <a:off x="1524000" y="16002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z</a:t>
            </a:r>
          </a:p>
        </p:txBody>
      </p:sp>
      <p:sp>
        <p:nvSpPr>
          <p:cNvPr id="159768" name="Oval 24">
            <a:extLst>
              <a:ext uri="{FF2B5EF4-FFF2-40B4-BE49-F238E27FC236}">
                <a16:creationId xmlns:a16="http://schemas.microsoft.com/office/drawing/2014/main" id="{AE73E8F3-8837-4B30-B7F7-0057AB8E5FF4}"/>
              </a:ext>
            </a:extLst>
          </p:cNvPr>
          <p:cNvSpPr>
            <a:spLocks noChangeArrowheads="1"/>
          </p:cNvSpPr>
          <p:nvPr/>
        </p:nvSpPr>
        <p:spPr bwMode="auto">
          <a:xfrm>
            <a:off x="2895600" y="1981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69" name="AutoShape 25">
            <a:extLst>
              <a:ext uri="{FF2B5EF4-FFF2-40B4-BE49-F238E27FC236}">
                <a16:creationId xmlns:a16="http://schemas.microsoft.com/office/drawing/2014/main" id="{F162FE0A-DC2E-47C3-B317-F190113C4F22}"/>
              </a:ext>
            </a:extLst>
          </p:cNvPr>
          <p:cNvSpPr>
            <a:spLocks noChangeArrowheads="1"/>
          </p:cNvSpPr>
          <p:nvPr/>
        </p:nvSpPr>
        <p:spPr bwMode="auto">
          <a:xfrm>
            <a:off x="2590800" y="4572000"/>
            <a:ext cx="1143000" cy="457200"/>
          </a:xfrm>
          <a:prstGeom prst="parallelogram">
            <a:avLst>
              <a:gd name="adj" fmla="val 64641"/>
            </a:avLst>
          </a:prstGeom>
          <a:pattFill prst="dashVert">
            <a:fgClr>
              <a:srgbClr val="00FFFF"/>
            </a:fgClr>
            <a:bgClr>
              <a:srgbClr val="FFFFFF"/>
            </a:bgClr>
          </a:pattFill>
          <a:ln w="9525">
            <a:solidFill>
              <a:srgbClr val="00FF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endParaRPr lang="en-US"/>
          </a:p>
        </p:txBody>
      </p:sp>
      <p:sp>
        <p:nvSpPr>
          <p:cNvPr id="159770" name="AutoShape 26">
            <a:extLst>
              <a:ext uri="{FF2B5EF4-FFF2-40B4-BE49-F238E27FC236}">
                <a16:creationId xmlns:a16="http://schemas.microsoft.com/office/drawing/2014/main" id="{54B4E4C4-ACE4-44A4-8497-C38DB30CFD12}"/>
              </a:ext>
            </a:extLst>
          </p:cNvPr>
          <p:cNvSpPr>
            <a:spLocks noChangeArrowheads="1"/>
          </p:cNvSpPr>
          <p:nvPr/>
        </p:nvSpPr>
        <p:spPr bwMode="auto">
          <a:xfrm>
            <a:off x="3810000" y="4495800"/>
            <a:ext cx="533400" cy="485775"/>
          </a:xfrm>
          <a:prstGeom prst="rightArrow">
            <a:avLst>
              <a:gd name="adj1" fmla="val 50000"/>
              <a:gd name="adj2" fmla="val 27451"/>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71" name="Line 27">
            <a:extLst>
              <a:ext uri="{FF2B5EF4-FFF2-40B4-BE49-F238E27FC236}">
                <a16:creationId xmlns:a16="http://schemas.microsoft.com/office/drawing/2014/main" id="{9547F702-0A6E-4D59-8C7F-32CFD05F16BE}"/>
              </a:ext>
            </a:extLst>
          </p:cNvPr>
          <p:cNvSpPr>
            <a:spLocks noChangeShapeType="1"/>
          </p:cNvSpPr>
          <p:nvPr/>
        </p:nvSpPr>
        <p:spPr bwMode="auto">
          <a:xfrm flipV="1">
            <a:off x="3124200" y="4419600"/>
            <a:ext cx="0" cy="838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59772" name="Line 28">
            <a:extLst>
              <a:ext uri="{FF2B5EF4-FFF2-40B4-BE49-F238E27FC236}">
                <a16:creationId xmlns:a16="http://schemas.microsoft.com/office/drawing/2014/main" id="{3A4929DB-06D9-4354-B872-4F644AF05DA0}"/>
              </a:ext>
            </a:extLst>
          </p:cNvPr>
          <p:cNvSpPr>
            <a:spLocks noChangeShapeType="1"/>
          </p:cNvSpPr>
          <p:nvPr/>
        </p:nvSpPr>
        <p:spPr bwMode="auto">
          <a:xfrm>
            <a:off x="2667000" y="4724400"/>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73" name="Line 29">
            <a:extLst>
              <a:ext uri="{FF2B5EF4-FFF2-40B4-BE49-F238E27FC236}">
                <a16:creationId xmlns:a16="http://schemas.microsoft.com/office/drawing/2014/main" id="{F59F13D1-C4F4-4B84-954D-03CFFB6286A1}"/>
              </a:ext>
            </a:extLst>
          </p:cNvPr>
          <p:cNvSpPr>
            <a:spLocks noChangeShapeType="1"/>
          </p:cNvSpPr>
          <p:nvPr/>
        </p:nvSpPr>
        <p:spPr bwMode="auto">
          <a:xfrm flipV="1">
            <a:off x="2895600" y="4495800"/>
            <a:ext cx="381000" cy="609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74" name="Line 30">
            <a:extLst>
              <a:ext uri="{FF2B5EF4-FFF2-40B4-BE49-F238E27FC236}">
                <a16:creationId xmlns:a16="http://schemas.microsoft.com/office/drawing/2014/main" id="{4E1E564B-F353-4973-AF37-D903C8CC472D}"/>
              </a:ext>
            </a:extLst>
          </p:cNvPr>
          <p:cNvSpPr>
            <a:spLocks noChangeShapeType="1"/>
          </p:cNvSpPr>
          <p:nvPr/>
        </p:nvSpPr>
        <p:spPr bwMode="auto">
          <a:xfrm flipV="1">
            <a:off x="4953000" y="4419600"/>
            <a:ext cx="0" cy="838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59775" name="Line 31">
            <a:extLst>
              <a:ext uri="{FF2B5EF4-FFF2-40B4-BE49-F238E27FC236}">
                <a16:creationId xmlns:a16="http://schemas.microsoft.com/office/drawing/2014/main" id="{8A8264F9-F0E6-4F77-8222-824A461319B6}"/>
              </a:ext>
            </a:extLst>
          </p:cNvPr>
          <p:cNvSpPr>
            <a:spLocks noChangeShapeType="1"/>
          </p:cNvSpPr>
          <p:nvPr/>
        </p:nvSpPr>
        <p:spPr bwMode="auto">
          <a:xfrm flipV="1">
            <a:off x="4724400" y="4495800"/>
            <a:ext cx="381000" cy="609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76" name="Line 32">
            <a:extLst>
              <a:ext uri="{FF2B5EF4-FFF2-40B4-BE49-F238E27FC236}">
                <a16:creationId xmlns:a16="http://schemas.microsoft.com/office/drawing/2014/main" id="{F642479B-7601-4D2E-866F-109DC7D93736}"/>
              </a:ext>
            </a:extLst>
          </p:cNvPr>
          <p:cNvSpPr>
            <a:spLocks noChangeShapeType="1"/>
          </p:cNvSpPr>
          <p:nvPr/>
        </p:nvSpPr>
        <p:spPr bwMode="auto">
          <a:xfrm>
            <a:off x="4495800" y="4724400"/>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77" name="Oval 33">
            <a:extLst>
              <a:ext uri="{FF2B5EF4-FFF2-40B4-BE49-F238E27FC236}">
                <a16:creationId xmlns:a16="http://schemas.microsoft.com/office/drawing/2014/main" id="{2416C4B6-35ED-4308-A62D-CD5B67F67F03}"/>
              </a:ext>
            </a:extLst>
          </p:cNvPr>
          <p:cNvSpPr>
            <a:spLocks noChangeArrowheads="1"/>
          </p:cNvSpPr>
          <p:nvPr/>
        </p:nvSpPr>
        <p:spPr bwMode="auto">
          <a:xfrm>
            <a:off x="4876800" y="4648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59778" name="Object 34">
            <a:extLst>
              <a:ext uri="{FF2B5EF4-FFF2-40B4-BE49-F238E27FC236}">
                <a16:creationId xmlns:a16="http://schemas.microsoft.com/office/drawing/2014/main" id="{49901FA8-AB17-43C3-B949-5FCD558F426F}"/>
              </a:ext>
            </a:extLst>
          </p:cNvPr>
          <p:cNvGraphicFramePr>
            <a:graphicFrameLocks noChangeAspect="1"/>
          </p:cNvGraphicFramePr>
          <p:nvPr/>
        </p:nvGraphicFramePr>
        <p:xfrm>
          <a:off x="5624513" y="5548313"/>
          <a:ext cx="3001962" cy="1049337"/>
        </p:xfrm>
        <a:graphic>
          <a:graphicData uri="http://schemas.openxmlformats.org/presentationml/2006/ole">
            <mc:AlternateContent xmlns:mc="http://schemas.openxmlformats.org/markup-compatibility/2006">
              <mc:Choice xmlns:v="urn:schemas-microsoft-com:vml" Requires="v">
                <p:oleObj name="Equation" r:id="rId9" imgW="1460160" imgH="507960" progId="Equation.DSMT4">
                  <p:embed/>
                </p:oleObj>
              </mc:Choice>
              <mc:Fallback>
                <p:oleObj name="Equation" r:id="rId9" imgW="1460160" imgH="507960" progId="Equation.DSMT4">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4513" y="5548313"/>
                        <a:ext cx="3001962"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79" name="AutoShape 35">
            <a:extLst>
              <a:ext uri="{FF2B5EF4-FFF2-40B4-BE49-F238E27FC236}">
                <a16:creationId xmlns:a16="http://schemas.microsoft.com/office/drawing/2014/main" id="{6C5F0C2B-DF2A-46AE-A877-96B34E07AD02}"/>
              </a:ext>
            </a:extLst>
          </p:cNvPr>
          <p:cNvSpPr>
            <a:spLocks noChangeArrowheads="1"/>
          </p:cNvSpPr>
          <p:nvPr/>
        </p:nvSpPr>
        <p:spPr bwMode="auto">
          <a:xfrm>
            <a:off x="2514600" y="5867400"/>
            <a:ext cx="1143000" cy="457200"/>
          </a:xfrm>
          <a:prstGeom prst="parallelogram">
            <a:avLst>
              <a:gd name="adj" fmla="val 64641"/>
            </a:avLst>
          </a:prstGeom>
          <a:pattFill prst="dashVert">
            <a:fgClr>
              <a:srgbClr val="00FFFF"/>
            </a:fgClr>
            <a:bgClr>
              <a:srgbClr val="FFFFFF"/>
            </a:bgClr>
          </a:pattFill>
          <a:ln w="9525">
            <a:solidFill>
              <a:srgbClr val="00FF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endParaRPr lang="en-US"/>
          </a:p>
        </p:txBody>
      </p:sp>
      <p:sp>
        <p:nvSpPr>
          <p:cNvPr id="159780" name="AutoShape 36">
            <a:extLst>
              <a:ext uri="{FF2B5EF4-FFF2-40B4-BE49-F238E27FC236}">
                <a16:creationId xmlns:a16="http://schemas.microsoft.com/office/drawing/2014/main" id="{1B204970-F6F3-47FD-AA6A-CF8010DAF92B}"/>
              </a:ext>
            </a:extLst>
          </p:cNvPr>
          <p:cNvSpPr>
            <a:spLocks noChangeArrowheads="1"/>
          </p:cNvSpPr>
          <p:nvPr/>
        </p:nvSpPr>
        <p:spPr bwMode="auto">
          <a:xfrm>
            <a:off x="3733800" y="5791200"/>
            <a:ext cx="533400" cy="485775"/>
          </a:xfrm>
          <a:prstGeom prst="rightArrow">
            <a:avLst>
              <a:gd name="adj1" fmla="val 50000"/>
              <a:gd name="adj2" fmla="val 27451"/>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81" name="Line 37">
            <a:extLst>
              <a:ext uri="{FF2B5EF4-FFF2-40B4-BE49-F238E27FC236}">
                <a16:creationId xmlns:a16="http://schemas.microsoft.com/office/drawing/2014/main" id="{D854E33D-9D37-45FB-A6F2-1430F1FCEBB6}"/>
              </a:ext>
            </a:extLst>
          </p:cNvPr>
          <p:cNvSpPr>
            <a:spLocks noChangeShapeType="1"/>
          </p:cNvSpPr>
          <p:nvPr/>
        </p:nvSpPr>
        <p:spPr bwMode="auto">
          <a:xfrm flipV="1">
            <a:off x="3048000" y="5715000"/>
            <a:ext cx="0" cy="838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59782" name="Line 38">
            <a:extLst>
              <a:ext uri="{FF2B5EF4-FFF2-40B4-BE49-F238E27FC236}">
                <a16:creationId xmlns:a16="http://schemas.microsoft.com/office/drawing/2014/main" id="{88C46862-DA26-4E40-A568-170B7008B8DD}"/>
              </a:ext>
            </a:extLst>
          </p:cNvPr>
          <p:cNvSpPr>
            <a:spLocks noChangeShapeType="1"/>
          </p:cNvSpPr>
          <p:nvPr/>
        </p:nvSpPr>
        <p:spPr bwMode="auto">
          <a:xfrm>
            <a:off x="2590800" y="6019800"/>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83" name="Line 39">
            <a:extLst>
              <a:ext uri="{FF2B5EF4-FFF2-40B4-BE49-F238E27FC236}">
                <a16:creationId xmlns:a16="http://schemas.microsoft.com/office/drawing/2014/main" id="{E87183FE-B906-4FFE-9EE9-6AA8B2255E11}"/>
              </a:ext>
            </a:extLst>
          </p:cNvPr>
          <p:cNvSpPr>
            <a:spLocks noChangeShapeType="1"/>
          </p:cNvSpPr>
          <p:nvPr/>
        </p:nvSpPr>
        <p:spPr bwMode="auto">
          <a:xfrm flipV="1">
            <a:off x="2819400" y="5791200"/>
            <a:ext cx="381000" cy="609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84" name="Line 40">
            <a:extLst>
              <a:ext uri="{FF2B5EF4-FFF2-40B4-BE49-F238E27FC236}">
                <a16:creationId xmlns:a16="http://schemas.microsoft.com/office/drawing/2014/main" id="{515B9878-4D87-4349-9DE5-BDD50BBD0918}"/>
              </a:ext>
            </a:extLst>
          </p:cNvPr>
          <p:cNvSpPr>
            <a:spLocks noChangeShapeType="1"/>
          </p:cNvSpPr>
          <p:nvPr/>
        </p:nvSpPr>
        <p:spPr bwMode="auto">
          <a:xfrm flipV="1">
            <a:off x="4876800" y="5715000"/>
            <a:ext cx="0" cy="838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59785" name="Line 41">
            <a:extLst>
              <a:ext uri="{FF2B5EF4-FFF2-40B4-BE49-F238E27FC236}">
                <a16:creationId xmlns:a16="http://schemas.microsoft.com/office/drawing/2014/main" id="{9E07A18B-FD76-438F-9D99-0E16975FFA72}"/>
              </a:ext>
            </a:extLst>
          </p:cNvPr>
          <p:cNvSpPr>
            <a:spLocks noChangeShapeType="1"/>
          </p:cNvSpPr>
          <p:nvPr/>
        </p:nvSpPr>
        <p:spPr bwMode="auto">
          <a:xfrm flipV="1">
            <a:off x="4648200" y="5791200"/>
            <a:ext cx="381000" cy="609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86" name="Line 42">
            <a:extLst>
              <a:ext uri="{FF2B5EF4-FFF2-40B4-BE49-F238E27FC236}">
                <a16:creationId xmlns:a16="http://schemas.microsoft.com/office/drawing/2014/main" id="{C77702CB-43DB-4490-851B-1728AB3C5A95}"/>
              </a:ext>
            </a:extLst>
          </p:cNvPr>
          <p:cNvSpPr>
            <a:spLocks noChangeShapeType="1"/>
          </p:cNvSpPr>
          <p:nvPr/>
        </p:nvSpPr>
        <p:spPr bwMode="auto">
          <a:xfrm>
            <a:off x="4419600" y="6019800"/>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87" name="Text Box 43">
            <a:extLst>
              <a:ext uri="{FF2B5EF4-FFF2-40B4-BE49-F238E27FC236}">
                <a16:creationId xmlns:a16="http://schemas.microsoft.com/office/drawing/2014/main" id="{2E6D0626-CDD9-4586-9E75-653FA37884C5}"/>
              </a:ext>
            </a:extLst>
          </p:cNvPr>
          <p:cNvSpPr txBox="1">
            <a:spLocks noChangeArrowheads="1"/>
          </p:cNvSpPr>
          <p:nvPr/>
        </p:nvSpPr>
        <p:spPr bwMode="auto">
          <a:xfrm>
            <a:off x="228600" y="5562600"/>
            <a:ext cx="2209800" cy="1054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100"/>
              <a:t>Four point quadrature Approximation</a:t>
            </a:r>
          </a:p>
        </p:txBody>
      </p:sp>
      <p:sp>
        <p:nvSpPr>
          <p:cNvPr id="159788" name="Oval 44">
            <a:extLst>
              <a:ext uri="{FF2B5EF4-FFF2-40B4-BE49-F238E27FC236}">
                <a16:creationId xmlns:a16="http://schemas.microsoft.com/office/drawing/2014/main" id="{34A280CC-266C-4633-8280-885C50DD8132}"/>
              </a:ext>
            </a:extLst>
          </p:cNvPr>
          <p:cNvSpPr>
            <a:spLocks noChangeArrowheads="1"/>
          </p:cNvSpPr>
          <p:nvPr/>
        </p:nvSpPr>
        <p:spPr bwMode="auto">
          <a:xfrm>
            <a:off x="4648200" y="5791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89" name="Oval 45">
            <a:extLst>
              <a:ext uri="{FF2B5EF4-FFF2-40B4-BE49-F238E27FC236}">
                <a16:creationId xmlns:a16="http://schemas.microsoft.com/office/drawing/2014/main" id="{1BFC8517-3CDD-474A-ABE8-95AEDF30C037}"/>
              </a:ext>
            </a:extLst>
          </p:cNvPr>
          <p:cNvSpPr>
            <a:spLocks noChangeArrowheads="1"/>
          </p:cNvSpPr>
          <p:nvPr/>
        </p:nvSpPr>
        <p:spPr bwMode="auto">
          <a:xfrm>
            <a:off x="4495800" y="6096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90" name="Oval 46">
            <a:extLst>
              <a:ext uri="{FF2B5EF4-FFF2-40B4-BE49-F238E27FC236}">
                <a16:creationId xmlns:a16="http://schemas.microsoft.com/office/drawing/2014/main" id="{3F7F5B2E-846E-418A-B0BF-2B7150472F04}"/>
              </a:ext>
            </a:extLst>
          </p:cNvPr>
          <p:cNvSpPr>
            <a:spLocks noChangeArrowheads="1"/>
          </p:cNvSpPr>
          <p:nvPr/>
        </p:nvSpPr>
        <p:spPr bwMode="auto">
          <a:xfrm>
            <a:off x="4953000" y="6096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91" name="Oval 47">
            <a:extLst>
              <a:ext uri="{FF2B5EF4-FFF2-40B4-BE49-F238E27FC236}">
                <a16:creationId xmlns:a16="http://schemas.microsoft.com/office/drawing/2014/main" id="{F07FAA76-1ADC-4493-84C7-0A3E4697C761}"/>
              </a:ext>
            </a:extLst>
          </p:cNvPr>
          <p:cNvSpPr>
            <a:spLocks noChangeArrowheads="1"/>
          </p:cNvSpPr>
          <p:nvPr/>
        </p:nvSpPr>
        <p:spPr bwMode="auto">
          <a:xfrm>
            <a:off x="5105400" y="5791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F2E3F592-9507-45DA-84DA-92901EE0E440}"/>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795" name="Rectangle 3">
            <a:extLst>
              <a:ext uri="{FF2B5EF4-FFF2-40B4-BE49-F238E27FC236}">
                <a16:creationId xmlns:a16="http://schemas.microsoft.com/office/drawing/2014/main" id="{149AC112-BCA0-4261-9BA1-F36A7C7684A2}"/>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796" name="Text Box 4">
            <a:extLst>
              <a:ext uri="{FF2B5EF4-FFF2-40B4-BE49-F238E27FC236}">
                <a16:creationId xmlns:a16="http://schemas.microsoft.com/office/drawing/2014/main" id="{3107D82B-F2E5-4B44-A924-41EDC0719C58}"/>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3-D Laplace’s Equation </a:t>
            </a:r>
          </a:p>
        </p:txBody>
      </p:sp>
      <p:sp>
        <p:nvSpPr>
          <p:cNvPr id="161797" name="Text Box 5">
            <a:extLst>
              <a:ext uri="{FF2B5EF4-FFF2-40B4-BE49-F238E27FC236}">
                <a16:creationId xmlns:a16="http://schemas.microsoft.com/office/drawing/2014/main" id="{7BEF8566-7D09-44C0-95C5-1D14E8C93B2D}"/>
              </a:ext>
            </a:extLst>
          </p:cNvPr>
          <p:cNvSpPr txBox="1">
            <a:spLocks noChangeArrowheads="1"/>
          </p:cNvSpPr>
          <p:nvPr/>
        </p:nvSpPr>
        <p:spPr bwMode="auto">
          <a:xfrm>
            <a:off x="3657600" y="3276600"/>
            <a:ext cx="1311275"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Panel i</a:t>
            </a:r>
          </a:p>
        </p:txBody>
      </p:sp>
      <p:cxnSp>
        <p:nvCxnSpPr>
          <p:cNvPr id="161798" name="AutoShape 6">
            <a:extLst>
              <a:ext uri="{FF2B5EF4-FFF2-40B4-BE49-F238E27FC236}">
                <a16:creationId xmlns:a16="http://schemas.microsoft.com/office/drawing/2014/main" id="{94464487-0ACB-4D87-9292-8D2EE97629F8}"/>
              </a:ext>
            </a:extLst>
          </p:cNvPr>
          <p:cNvCxnSpPr>
            <a:cxnSpLocks noChangeShapeType="1"/>
            <a:stCxn id="161797" idx="1"/>
          </p:cNvCxnSpPr>
          <p:nvPr/>
        </p:nvCxnSpPr>
        <p:spPr bwMode="auto">
          <a:xfrm flipH="1" flipV="1">
            <a:off x="2743200" y="3124200"/>
            <a:ext cx="914400" cy="419100"/>
          </a:xfrm>
          <a:prstGeom prst="straightConnector1">
            <a:avLst/>
          </a:prstGeom>
          <a:noFill/>
          <a:ln w="57150">
            <a:solidFill>
              <a:srgbClr val="CC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61799" name="Object 7">
            <a:extLst>
              <a:ext uri="{FF2B5EF4-FFF2-40B4-BE49-F238E27FC236}">
                <a16:creationId xmlns:a16="http://schemas.microsoft.com/office/drawing/2014/main" id="{C2130F31-0540-4DEC-A70D-A88339681624}"/>
              </a:ext>
            </a:extLst>
          </p:cNvPr>
          <p:cNvGraphicFramePr>
            <a:graphicFrameLocks noChangeAspect="1"/>
          </p:cNvGraphicFramePr>
          <p:nvPr/>
        </p:nvGraphicFramePr>
        <p:xfrm>
          <a:off x="3810000" y="1524000"/>
          <a:ext cx="517525" cy="652463"/>
        </p:xfrm>
        <a:graphic>
          <a:graphicData uri="http://schemas.openxmlformats.org/presentationml/2006/ole">
            <mc:AlternateContent xmlns:mc="http://schemas.openxmlformats.org/markup-compatibility/2006">
              <mc:Choice xmlns:v="urn:schemas-microsoft-com:vml" Requires="v">
                <p:oleObj name="Equation" r:id="rId3" imgW="190440" imgH="241200" progId="Equation.DSMT4">
                  <p:embed/>
                </p:oleObj>
              </mc:Choice>
              <mc:Fallback>
                <p:oleObj name="Equation" r:id="rId3" imgW="190440" imgH="241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524000"/>
                        <a:ext cx="5175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00" name="Text Box 8">
            <a:extLst>
              <a:ext uri="{FF2B5EF4-FFF2-40B4-BE49-F238E27FC236}">
                <a16:creationId xmlns:a16="http://schemas.microsoft.com/office/drawing/2014/main" id="{9E18CBDC-FCCC-410B-A4B5-712B6A3B2732}"/>
              </a:ext>
            </a:extLst>
          </p:cNvPr>
          <p:cNvSpPr txBox="1">
            <a:spLocks noChangeArrowheads="1"/>
          </p:cNvSpPr>
          <p:nvPr/>
        </p:nvSpPr>
        <p:spPr bwMode="auto">
          <a:xfrm>
            <a:off x="4191000" y="1600200"/>
            <a:ext cx="1498600" cy="636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100">
                <a:solidFill>
                  <a:srgbClr val="00FFFF"/>
                </a:solidFill>
              </a:rPr>
              <a:t>Collocation</a:t>
            </a:r>
          </a:p>
          <a:p>
            <a:pPr algn="ctr">
              <a:lnSpc>
                <a:spcPct val="70000"/>
              </a:lnSpc>
              <a:spcBef>
                <a:spcPct val="0"/>
              </a:spcBef>
              <a:buClrTx/>
            </a:pPr>
            <a:r>
              <a:rPr lang="en-US" altLang="en-US" sz="2100">
                <a:solidFill>
                  <a:srgbClr val="00FFFF"/>
                </a:solidFill>
              </a:rPr>
              <a:t>point</a:t>
            </a:r>
          </a:p>
        </p:txBody>
      </p:sp>
      <p:graphicFrame>
        <p:nvGraphicFramePr>
          <p:cNvPr id="161801" name="Object 9">
            <a:extLst>
              <a:ext uri="{FF2B5EF4-FFF2-40B4-BE49-F238E27FC236}">
                <a16:creationId xmlns:a16="http://schemas.microsoft.com/office/drawing/2014/main" id="{F5203A58-1D28-4235-ACDA-079F32225C5A}"/>
              </a:ext>
            </a:extLst>
          </p:cNvPr>
          <p:cNvGraphicFramePr>
            <a:graphicFrameLocks noChangeAspect="1"/>
          </p:cNvGraphicFramePr>
          <p:nvPr/>
        </p:nvGraphicFramePr>
        <p:xfrm>
          <a:off x="5894388" y="4094163"/>
          <a:ext cx="2611437" cy="1363662"/>
        </p:xfrm>
        <a:graphic>
          <a:graphicData uri="http://schemas.openxmlformats.org/presentationml/2006/ole">
            <mc:AlternateContent xmlns:mc="http://schemas.openxmlformats.org/markup-compatibility/2006">
              <mc:Choice xmlns:v="urn:schemas-microsoft-com:vml" Requires="v">
                <p:oleObj name="Equation" r:id="rId5" imgW="1269720" imgH="660240" progId="Equation.DSMT4">
                  <p:embed/>
                </p:oleObj>
              </mc:Choice>
              <mc:Fallback>
                <p:oleObj name="Equation" r:id="rId5" imgW="1269720" imgH="6602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4388" y="4094163"/>
                        <a:ext cx="2611437" cy="1363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02" name="Text Box 10">
            <a:extLst>
              <a:ext uri="{FF2B5EF4-FFF2-40B4-BE49-F238E27FC236}">
                <a16:creationId xmlns:a16="http://schemas.microsoft.com/office/drawing/2014/main" id="{D3423971-543E-427B-86CC-2C62513879C4}"/>
              </a:ext>
            </a:extLst>
          </p:cNvPr>
          <p:cNvSpPr txBox="1">
            <a:spLocks noChangeArrowheads="1"/>
          </p:cNvSpPr>
          <p:nvPr/>
        </p:nvSpPr>
        <p:spPr bwMode="auto">
          <a:xfrm>
            <a:off x="152400" y="4281488"/>
            <a:ext cx="2209800" cy="1054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100"/>
              <a:t>One point quadrature Approximation</a:t>
            </a:r>
          </a:p>
        </p:txBody>
      </p:sp>
      <p:sp>
        <p:nvSpPr>
          <p:cNvPr id="161803" name="AutoShape 11">
            <a:extLst>
              <a:ext uri="{FF2B5EF4-FFF2-40B4-BE49-F238E27FC236}">
                <a16:creationId xmlns:a16="http://schemas.microsoft.com/office/drawing/2014/main" id="{74644409-9949-41DB-A2DA-D37353330AF7}"/>
              </a:ext>
            </a:extLst>
          </p:cNvPr>
          <p:cNvSpPr>
            <a:spLocks noChangeArrowheads="1"/>
          </p:cNvSpPr>
          <p:nvPr/>
        </p:nvSpPr>
        <p:spPr bwMode="auto">
          <a:xfrm>
            <a:off x="533400" y="2590800"/>
            <a:ext cx="2590800" cy="762000"/>
          </a:xfrm>
          <a:prstGeom prst="parallelogram">
            <a:avLst>
              <a:gd name="adj" fmla="val 85000"/>
            </a:avLst>
          </a:prstGeom>
          <a:pattFill prst="dashVert">
            <a:fgClr>
              <a:srgbClr val="00FFFF"/>
            </a:fgClr>
            <a:bgClr>
              <a:srgbClr val="FFFFFF"/>
            </a:bgClr>
          </a:pattFill>
          <a:ln w="9525">
            <a:solidFill>
              <a:srgbClr val="00FF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endParaRPr lang="en-US"/>
          </a:p>
        </p:txBody>
      </p:sp>
      <p:sp>
        <p:nvSpPr>
          <p:cNvPr id="161804" name="Line 12">
            <a:extLst>
              <a:ext uri="{FF2B5EF4-FFF2-40B4-BE49-F238E27FC236}">
                <a16:creationId xmlns:a16="http://schemas.microsoft.com/office/drawing/2014/main" id="{13203F68-7CDF-4171-8512-D8C19C4EFC52}"/>
              </a:ext>
            </a:extLst>
          </p:cNvPr>
          <p:cNvSpPr>
            <a:spLocks noChangeShapeType="1"/>
          </p:cNvSpPr>
          <p:nvPr/>
        </p:nvSpPr>
        <p:spPr bwMode="auto">
          <a:xfrm>
            <a:off x="762000" y="2971800"/>
            <a:ext cx="213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5" name="Line 13">
            <a:extLst>
              <a:ext uri="{FF2B5EF4-FFF2-40B4-BE49-F238E27FC236}">
                <a16:creationId xmlns:a16="http://schemas.microsoft.com/office/drawing/2014/main" id="{F0832A21-9FB9-44A1-825B-7F15A62F6363}"/>
              </a:ext>
            </a:extLst>
          </p:cNvPr>
          <p:cNvSpPr>
            <a:spLocks noChangeShapeType="1"/>
          </p:cNvSpPr>
          <p:nvPr/>
        </p:nvSpPr>
        <p:spPr bwMode="auto">
          <a:xfrm flipV="1">
            <a:off x="1066800" y="2438400"/>
            <a:ext cx="1066800" cy="1295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06" name="Line 14">
            <a:extLst>
              <a:ext uri="{FF2B5EF4-FFF2-40B4-BE49-F238E27FC236}">
                <a16:creationId xmlns:a16="http://schemas.microsoft.com/office/drawing/2014/main" id="{9CA6963E-C760-44BB-95A6-AD53B0DB9BDA}"/>
              </a:ext>
            </a:extLst>
          </p:cNvPr>
          <p:cNvSpPr>
            <a:spLocks noChangeShapeType="1"/>
          </p:cNvSpPr>
          <p:nvPr/>
        </p:nvSpPr>
        <p:spPr bwMode="auto">
          <a:xfrm flipV="1">
            <a:off x="1676400" y="2133600"/>
            <a:ext cx="0" cy="1905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61807" name="Text Box 15">
            <a:extLst>
              <a:ext uri="{FF2B5EF4-FFF2-40B4-BE49-F238E27FC236}">
                <a16:creationId xmlns:a16="http://schemas.microsoft.com/office/drawing/2014/main" id="{81F1A136-A772-40A2-875F-AD4D573DAB0D}"/>
              </a:ext>
            </a:extLst>
          </p:cNvPr>
          <p:cNvSpPr txBox="1">
            <a:spLocks noChangeArrowheads="1"/>
          </p:cNvSpPr>
          <p:nvPr/>
        </p:nvSpPr>
        <p:spPr bwMode="auto">
          <a:xfrm>
            <a:off x="2895600" y="26670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x</a:t>
            </a:r>
          </a:p>
        </p:txBody>
      </p:sp>
      <p:sp>
        <p:nvSpPr>
          <p:cNvPr id="161808" name="Text Box 16">
            <a:extLst>
              <a:ext uri="{FF2B5EF4-FFF2-40B4-BE49-F238E27FC236}">
                <a16:creationId xmlns:a16="http://schemas.microsoft.com/office/drawing/2014/main" id="{06165FCF-FE32-4625-8EF8-CA3281227BF3}"/>
              </a:ext>
            </a:extLst>
          </p:cNvPr>
          <p:cNvSpPr txBox="1">
            <a:spLocks noChangeArrowheads="1"/>
          </p:cNvSpPr>
          <p:nvPr/>
        </p:nvSpPr>
        <p:spPr bwMode="auto">
          <a:xfrm>
            <a:off x="2133600" y="20574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y</a:t>
            </a:r>
          </a:p>
        </p:txBody>
      </p:sp>
      <p:sp>
        <p:nvSpPr>
          <p:cNvPr id="161809" name="Text Box 17">
            <a:extLst>
              <a:ext uri="{FF2B5EF4-FFF2-40B4-BE49-F238E27FC236}">
                <a16:creationId xmlns:a16="http://schemas.microsoft.com/office/drawing/2014/main" id="{BEA15D16-1653-4095-A3B6-E49EFD1C0EF0}"/>
              </a:ext>
            </a:extLst>
          </p:cNvPr>
          <p:cNvSpPr txBox="1">
            <a:spLocks noChangeArrowheads="1"/>
          </p:cNvSpPr>
          <p:nvPr/>
        </p:nvSpPr>
        <p:spPr bwMode="auto">
          <a:xfrm>
            <a:off x="1524000" y="16002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z</a:t>
            </a:r>
          </a:p>
        </p:txBody>
      </p:sp>
      <p:sp>
        <p:nvSpPr>
          <p:cNvPr id="161810" name="Oval 18">
            <a:extLst>
              <a:ext uri="{FF2B5EF4-FFF2-40B4-BE49-F238E27FC236}">
                <a16:creationId xmlns:a16="http://schemas.microsoft.com/office/drawing/2014/main" id="{A6221B43-480C-48B2-B909-8B2F09D9B0EA}"/>
              </a:ext>
            </a:extLst>
          </p:cNvPr>
          <p:cNvSpPr>
            <a:spLocks noChangeArrowheads="1"/>
          </p:cNvSpPr>
          <p:nvPr/>
        </p:nvSpPr>
        <p:spPr bwMode="auto">
          <a:xfrm>
            <a:off x="1600200" y="2895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1" name="AutoShape 19">
            <a:extLst>
              <a:ext uri="{FF2B5EF4-FFF2-40B4-BE49-F238E27FC236}">
                <a16:creationId xmlns:a16="http://schemas.microsoft.com/office/drawing/2014/main" id="{7ACFDB33-A732-4A71-A5FD-96303E121467}"/>
              </a:ext>
            </a:extLst>
          </p:cNvPr>
          <p:cNvSpPr>
            <a:spLocks noChangeArrowheads="1"/>
          </p:cNvSpPr>
          <p:nvPr/>
        </p:nvSpPr>
        <p:spPr bwMode="auto">
          <a:xfrm>
            <a:off x="2590800" y="4572000"/>
            <a:ext cx="1143000" cy="457200"/>
          </a:xfrm>
          <a:prstGeom prst="parallelogram">
            <a:avLst>
              <a:gd name="adj" fmla="val 64641"/>
            </a:avLst>
          </a:prstGeom>
          <a:pattFill prst="dashVert">
            <a:fgClr>
              <a:srgbClr val="00FFFF"/>
            </a:fgClr>
            <a:bgClr>
              <a:srgbClr val="FFFFFF"/>
            </a:bgClr>
          </a:pattFill>
          <a:ln w="9525">
            <a:solidFill>
              <a:srgbClr val="00FF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endParaRPr lang="en-US"/>
          </a:p>
        </p:txBody>
      </p:sp>
      <p:sp>
        <p:nvSpPr>
          <p:cNvPr id="161812" name="AutoShape 20">
            <a:extLst>
              <a:ext uri="{FF2B5EF4-FFF2-40B4-BE49-F238E27FC236}">
                <a16:creationId xmlns:a16="http://schemas.microsoft.com/office/drawing/2014/main" id="{1D3DDCC0-3A14-4A38-8CA1-F6615D661A68}"/>
              </a:ext>
            </a:extLst>
          </p:cNvPr>
          <p:cNvSpPr>
            <a:spLocks noChangeArrowheads="1"/>
          </p:cNvSpPr>
          <p:nvPr/>
        </p:nvSpPr>
        <p:spPr bwMode="auto">
          <a:xfrm>
            <a:off x="3810000" y="4495800"/>
            <a:ext cx="533400" cy="485775"/>
          </a:xfrm>
          <a:prstGeom prst="rightArrow">
            <a:avLst>
              <a:gd name="adj1" fmla="val 50000"/>
              <a:gd name="adj2" fmla="val 27451"/>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3" name="Line 21">
            <a:extLst>
              <a:ext uri="{FF2B5EF4-FFF2-40B4-BE49-F238E27FC236}">
                <a16:creationId xmlns:a16="http://schemas.microsoft.com/office/drawing/2014/main" id="{53FB2398-626F-4C09-A5A7-6D69920572DD}"/>
              </a:ext>
            </a:extLst>
          </p:cNvPr>
          <p:cNvSpPr>
            <a:spLocks noChangeShapeType="1"/>
          </p:cNvSpPr>
          <p:nvPr/>
        </p:nvSpPr>
        <p:spPr bwMode="auto">
          <a:xfrm flipV="1">
            <a:off x="3124200" y="4419600"/>
            <a:ext cx="0" cy="838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61814" name="Line 22">
            <a:extLst>
              <a:ext uri="{FF2B5EF4-FFF2-40B4-BE49-F238E27FC236}">
                <a16:creationId xmlns:a16="http://schemas.microsoft.com/office/drawing/2014/main" id="{5D13E9E5-F76D-49D7-B814-3C6638D1C12B}"/>
              </a:ext>
            </a:extLst>
          </p:cNvPr>
          <p:cNvSpPr>
            <a:spLocks noChangeShapeType="1"/>
          </p:cNvSpPr>
          <p:nvPr/>
        </p:nvSpPr>
        <p:spPr bwMode="auto">
          <a:xfrm>
            <a:off x="2667000" y="4724400"/>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5" name="Line 23">
            <a:extLst>
              <a:ext uri="{FF2B5EF4-FFF2-40B4-BE49-F238E27FC236}">
                <a16:creationId xmlns:a16="http://schemas.microsoft.com/office/drawing/2014/main" id="{983587FE-2897-403F-A857-AE232194EC2A}"/>
              </a:ext>
            </a:extLst>
          </p:cNvPr>
          <p:cNvSpPr>
            <a:spLocks noChangeShapeType="1"/>
          </p:cNvSpPr>
          <p:nvPr/>
        </p:nvSpPr>
        <p:spPr bwMode="auto">
          <a:xfrm flipV="1">
            <a:off x="2895600" y="4495800"/>
            <a:ext cx="381000" cy="609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6" name="Line 24">
            <a:extLst>
              <a:ext uri="{FF2B5EF4-FFF2-40B4-BE49-F238E27FC236}">
                <a16:creationId xmlns:a16="http://schemas.microsoft.com/office/drawing/2014/main" id="{F6779FE9-EC89-484F-ADC8-B9329664602F}"/>
              </a:ext>
            </a:extLst>
          </p:cNvPr>
          <p:cNvSpPr>
            <a:spLocks noChangeShapeType="1"/>
          </p:cNvSpPr>
          <p:nvPr/>
        </p:nvSpPr>
        <p:spPr bwMode="auto">
          <a:xfrm flipV="1">
            <a:off x="4953000" y="4419600"/>
            <a:ext cx="0" cy="838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61817" name="Line 25">
            <a:extLst>
              <a:ext uri="{FF2B5EF4-FFF2-40B4-BE49-F238E27FC236}">
                <a16:creationId xmlns:a16="http://schemas.microsoft.com/office/drawing/2014/main" id="{3A986086-355A-47D4-AF20-C61407E9E9D2}"/>
              </a:ext>
            </a:extLst>
          </p:cNvPr>
          <p:cNvSpPr>
            <a:spLocks noChangeShapeType="1"/>
          </p:cNvSpPr>
          <p:nvPr/>
        </p:nvSpPr>
        <p:spPr bwMode="auto">
          <a:xfrm flipV="1">
            <a:off x="4724400" y="4495800"/>
            <a:ext cx="381000" cy="609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8" name="Line 26">
            <a:extLst>
              <a:ext uri="{FF2B5EF4-FFF2-40B4-BE49-F238E27FC236}">
                <a16:creationId xmlns:a16="http://schemas.microsoft.com/office/drawing/2014/main" id="{E9750F1A-FAD7-4610-A2E2-41E17D1ECDAD}"/>
              </a:ext>
            </a:extLst>
          </p:cNvPr>
          <p:cNvSpPr>
            <a:spLocks noChangeShapeType="1"/>
          </p:cNvSpPr>
          <p:nvPr/>
        </p:nvSpPr>
        <p:spPr bwMode="auto">
          <a:xfrm>
            <a:off x="4495800" y="4724400"/>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9" name="Oval 27">
            <a:extLst>
              <a:ext uri="{FF2B5EF4-FFF2-40B4-BE49-F238E27FC236}">
                <a16:creationId xmlns:a16="http://schemas.microsoft.com/office/drawing/2014/main" id="{9C10D875-2083-405A-BEDC-C39B9ACCDA73}"/>
              </a:ext>
            </a:extLst>
          </p:cNvPr>
          <p:cNvSpPr>
            <a:spLocks noChangeArrowheads="1"/>
          </p:cNvSpPr>
          <p:nvPr/>
        </p:nvSpPr>
        <p:spPr bwMode="auto">
          <a:xfrm>
            <a:off x="4876800" y="4648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20" name="Line 28">
            <a:extLst>
              <a:ext uri="{FF2B5EF4-FFF2-40B4-BE49-F238E27FC236}">
                <a16:creationId xmlns:a16="http://schemas.microsoft.com/office/drawing/2014/main" id="{A55DC001-34B8-4778-9BF7-0DBB358B706F}"/>
              </a:ext>
            </a:extLst>
          </p:cNvPr>
          <p:cNvSpPr>
            <a:spLocks noChangeShapeType="1"/>
          </p:cNvSpPr>
          <p:nvPr/>
        </p:nvSpPr>
        <p:spPr bwMode="auto">
          <a:xfrm flipH="1">
            <a:off x="1752600" y="1905000"/>
            <a:ext cx="1981200" cy="1066800"/>
          </a:xfrm>
          <a:prstGeom prst="line">
            <a:avLst/>
          </a:prstGeom>
          <a:noFill/>
          <a:ln w="5715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21" name="Line 29">
            <a:extLst>
              <a:ext uri="{FF2B5EF4-FFF2-40B4-BE49-F238E27FC236}">
                <a16:creationId xmlns:a16="http://schemas.microsoft.com/office/drawing/2014/main" id="{C353EF85-5AAE-4935-8B54-8F6EFE7348E0}"/>
              </a:ext>
            </a:extLst>
          </p:cNvPr>
          <p:cNvSpPr>
            <a:spLocks noChangeShapeType="1"/>
          </p:cNvSpPr>
          <p:nvPr/>
        </p:nvSpPr>
        <p:spPr bwMode="auto">
          <a:xfrm>
            <a:off x="6781800" y="4267200"/>
            <a:ext cx="1676400" cy="9906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61822" name="Object 30">
            <a:extLst>
              <a:ext uri="{FF2B5EF4-FFF2-40B4-BE49-F238E27FC236}">
                <a16:creationId xmlns:a16="http://schemas.microsoft.com/office/drawing/2014/main" id="{B7865504-E2BC-48E4-B22F-8E5DB6DFA659}"/>
              </a:ext>
            </a:extLst>
          </p:cNvPr>
          <p:cNvGraphicFramePr>
            <a:graphicFrameLocks noChangeAspect="1"/>
          </p:cNvGraphicFramePr>
          <p:nvPr/>
        </p:nvGraphicFramePr>
        <p:xfrm>
          <a:off x="762000" y="5410200"/>
          <a:ext cx="7396163" cy="1116013"/>
        </p:xfrm>
        <a:graphic>
          <a:graphicData uri="http://schemas.openxmlformats.org/presentationml/2006/ole">
            <mc:AlternateContent xmlns:mc="http://schemas.openxmlformats.org/markup-compatibility/2006">
              <mc:Choice xmlns:v="urn:schemas-microsoft-com:vml" Requires="v">
                <p:oleObj name="Equation" r:id="rId7" imgW="3124080" imgH="469800" progId="Equation.DSMT4">
                  <p:embed/>
                </p:oleObj>
              </mc:Choice>
              <mc:Fallback>
                <p:oleObj name="Equation" r:id="rId7" imgW="3124080" imgH="469800"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410200"/>
                        <a:ext cx="7396163"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23" name="Rectangle 31">
            <a:extLst>
              <a:ext uri="{FF2B5EF4-FFF2-40B4-BE49-F238E27FC236}">
                <a16:creationId xmlns:a16="http://schemas.microsoft.com/office/drawing/2014/main" id="{56C0C14F-B712-4DDE-9274-15309791C6D1}"/>
              </a:ext>
            </a:extLst>
          </p:cNvPr>
          <p:cNvSpPr>
            <a:spLocks noChangeArrowheads="1"/>
          </p:cNvSpPr>
          <p:nvPr/>
        </p:nvSpPr>
        <p:spPr bwMode="auto">
          <a:xfrm>
            <a:off x="533400" y="5486400"/>
            <a:ext cx="8001000" cy="1066800"/>
          </a:xfrm>
          <a:prstGeom prst="rect">
            <a:avLst/>
          </a:prstGeom>
          <a:noFill/>
          <a:ln w="28575">
            <a:solidFill>
              <a:srgbClr val="00FF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24" name="Rectangle 32">
            <a:extLst>
              <a:ext uri="{FF2B5EF4-FFF2-40B4-BE49-F238E27FC236}">
                <a16:creationId xmlns:a16="http://schemas.microsoft.com/office/drawing/2014/main" id="{F3586850-AE00-47C2-9F2D-D471A6CE8886}"/>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25" name="Text Box 33">
            <a:extLst>
              <a:ext uri="{FF2B5EF4-FFF2-40B4-BE49-F238E27FC236}">
                <a16:creationId xmlns:a16="http://schemas.microsoft.com/office/drawing/2014/main" id="{7293265A-478C-4AEC-93C6-7351535ADDA2}"/>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graphicFrame>
        <p:nvGraphicFramePr>
          <p:cNvPr id="161826" name="Object 34">
            <a:extLst>
              <a:ext uri="{FF2B5EF4-FFF2-40B4-BE49-F238E27FC236}">
                <a16:creationId xmlns:a16="http://schemas.microsoft.com/office/drawing/2014/main" id="{1EBD6A1A-DC60-418E-8D98-56D3B8F76B0D}"/>
              </a:ext>
            </a:extLst>
          </p:cNvPr>
          <p:cNvGraphicFramePr>
            <a:graphicFrameLocks noChangeAspect="1"/>
          </p:cNvGraphicFramePr>
          <p:nvPr/>
        </p:nvGraphicFramePr>
        <p:xfrm>
          <a:off x="5149850" y="2286000"/>
          <a:ext cx="3367088" cy="1116013"/>
        </p:xfrm>
        <a:graphic>
          <a:graphicData uri="http://schemas.openxmlformats.org/presentationml/2006/ole">
            <mc:AlternateContent xmlns:mc="http://schemas.openxmlformats.org/markup-compatibility/2006">
              <mc:Choice xmlns:v="urn:schemas-microsoft-com:vml" Requires="v">
                <p:oleObj name="Equation" r:id="rId9" imgW="1422360" imgH="469800" progId="Equation.DSMT4">
                  <p:embed/>
                </p:oleObj>
              </mc:Choice>
              <mc:Fallback>
                <p:oleObj name="Equation" r:id="rId9" imgW="1422360" imgH="469800" progId="Equation.DSMT4">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9850" y="2286000"/>
                        <a:ext cx="3367088"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27" name="Rectangle 35">
            <a:extLst>
              <a:ext uri="{FF2B5EF4-FFF2-40B4-BE49-F238E27FC236}">
                <a16:creationId xmlns:a16="http://schemas.microsoft.com/office/drawing/2014/main" id="{3EB83479-8878-4C97-86EE-440F265A54A3}"/>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28" name="Text Box 36">
            <a:extLst>
              <a:ext uri="{FF2B5EF4-FFF2-40B4-BE49-F238E27FC236}">
                <a16:creationId xmlns:a16="http://schemas.microsoft.com/office/drawing/2014/main" id="{0717D1B0-5030-4805-89C1-8FC8AAA9812D}"/>
              </a:ext>
            </a:extLst>
          </p:cNvPr>
          <p:cNvSpPr txBox="1">
            <a:spLocks noChangeArrowheads="1"/>
          </p:cNvSpPr>
          <p:nvPr/>
        </p:nvSpPr>
        <p:spPr bwMode="auto">
          <a:xfrm>
            <a:off x="4648200" y="838200"/>
            <a:ext cx="401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Calculating “Self-Term”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1821"/>
                                        </p:tgtEl>
                                        <p:attrNameLst>
                                          <p:attrName>style.visibility</p:attrName>
                                        </p:attrNameLst>
                                      </p:cBhvr>
                                      <p:to>
                                        <p:strVal val="visible"/>
                                      </p:to>
                                    </p:set>
                                    <p:animEffect transition="in" filter="dissolve">
                                      <p:cBhvr>
                                        <p:cTn id="7" dur="500"/>
                                        <p:tgtEl>
                                          <p:spTgt spid="161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3AC50C88-875E-4554-9485-5451361B77AA}"/>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3" name="Rectangle 3">
            <a:extLst>
              <a:ext uri="{FF2B5EF4-FFF2-40B4-BE49-F238E27FC236}">
                <a16:creationId xmlns:a16="http://schemas.microsoft.com/office/drawing/2014/main" id="{623E0F37-D67D-49D0-AA7D-25AEACD3FE34}"/>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4" name="Text Box 4">
            <a:extLst>
              <a:ext uri="{FF2B5EF4-FFF2-40B4-BE49-F238E27FC236}">
                <a16:creationId xmlns:a16="http://schemas.microsoft.com/office/drawing/2014/main" id="{648CFE14-71B3-4185-988E-98729A645929}"/>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3-D Laplace’s Equation </a:t>
            </a:r>
          </a:p>
        </p:txBody>
      </p:sp>
      <p:sp>
        <p:nvSpPr>
          <p:cNvPr id="163845" name="Rectangle 5">
            <a:extLst>
              <a:ext uri="{FF2B5EF4-FFF2-40B4-BE49-F238E27FC236}">
                <a16:creationId xmlns:a16="http://schemas.microsoft.com/office/drawing/2014/main" id="{6ADB0717-ECC3-4A50-BC35-25F8D74F0DF9}"/>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6" name="Text Box 6">
            <a:extLst>
              <a:ext uri="{FF2B5EF4-FFF2-40B4-BE49-F238E27FC236}">
                <a16:creationId xmlns:a16="http://schemas.microsoft.com/office/drawing/2014/main" id="{80218051-47B3-4BC5-973D-A639EE622F12}"/>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63847" name="Rectangle 7">
            <a:extLst>
              <a:ext uri="{FF2B5EF4-FFF2-40B4-BE49-F238E27FC236}">
                <a16:creationId xmlns:a16="http://schemas.microsoft.com/office/drawing/2014/main" id="{2EAF5F93-CC32-41C3-9BD4-95A19C4683AC}"/>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8" name="Text Box 8">
            <a:extLst>
              <a:ext uri="{FF2B5EF4-FFF2-40B4-BE49-F238E27FC236}">
                <a16:creationId xmlns:a16="http://schemas.microsoft.com/office/drawing/2014/main" id="{F8222319-B7A2-4652-9B97-331D9BFD9C82}"/>
              </a:ext>
            </a:extLst>
          </p:cNvPr>
          <p:cNvSpPr txBox="1">
            <a:spLocks noChangeArrowheads="1"/>
          </p:cNvSpPr>
          <p:nvPr/>
        </p:nvSpPr>
        <p:spPr bwMode="auto">
          <a:xfrm>
            <a:off x="4648200" y="685800"/>
            <a:ext cx="401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Calculating “Self-Term” Tricks of the trade</a:t>
            </a:r>
          </a:p>
        </p:txBody>
      </p:sp>
      <p:sp>
        <p:nvSpPr>
          <p:cNvPr id="163849" name="Text Box 9">
            <a:extLst>
              <a:ext uri="{FF2B5EF4-FFF2-40B4-BE49-F238E27FC236}">
                <a16:creationId xmlns:a16="http://schemas.microsoft.com/office/drawing/2014/main" id="{97AA4CC6-B0E6-4712-BE39-2583BC3849E4}"/>
              </a:ext>
            </a:extLst>
          </p:cNvPr>
          <p:cNvSpPr txBox="1">
            <a:spLocks noChangeArrowheads="1"/>
          </p:cNvSpPr>
          <p:nvPr/>
        </p:nvSpPr>
        <p:spPr bwMode="auto">
          <a:xfrm>
            <a:off x="3962400" y="2362200"/>
            <a:ext cx="1152525"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500"/>
              <a:t>Panel i</a:t>
            </a:r>
          </a:p>
        </p:txBody>
      </p:sp>
      <p:cxnSp>
        <p:nvCxnSpPr>
          <p:cNvPr id="163850" name="AutoShape 10">
            <a:extLst>
              <a:ext uri="{FF2B5EF4-FFF2-40B4-BE49-F238E27FC236}">
                <a16:creationId xmlns:a16="http://schemas.microsoft.com/office/drawing/2014/main" id="{AD769F86-0F9C-47F9-93D3-1CB3DD261F3E}"/>
              </a:ext>
            </a:extLst>
          </p:cNvPr>
          <p:cNvCxnSpPr>
            <a:cxnSpLocks noChangeShapeType="1"/>
            <a:stCxn id="163849" idx="1"/>
          </p:cNvCxnSpPr>
          <p:nvPr/>
        </p:nvCxnSpPr>
        <p:spPr bwMode="auto">
          <a:xfrm flipH="1" flipV="1">
            <a:off x="2971800" y="2362200"/>
            <a:ext cx="990600" cy="236538"/>
          </a:xfrm>
          <a:prstGeom prst="straightConnector1">
            <a:avLst/>
          </a:prstGeom>
          <a:noFill/>
          <a:ln w="57150">
            <a:solidFill>
              <a:srgbClr val="CC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63851" name="Object 11">
            <a:extLst>
              <a:ext uri="{FF2B5EF4-FFF2-40B4-BE49-F238E27FC236}">
                <a16:creationId xmlns:a16="http://schemas.microsoft.com/office/drawing/2014/main" id="{3145AE50-0FD0-4EF3-B0EE-038DA0C73728}"/>
              </a:ext>
            </a:extLst>
          </p:cNvPr>
          <p:cNvGraphicFramePr>
            <a:graphicFrameLocks noChangeAspect="1"/>
          </p:cNvGraphicFramePr>
          <p:nvPr/>
        </p:nvGraphicFramePr>
        <p:xfrm>
          <a:off x="3810000" y="1524000"/>
          <a:ext cx="517525" cy="652463"/>
        </p:xfrm>
        <a:graphic>
          <a:graphicData uri="http://schemas.openxmlformats.org/presentationml/2006/ole">
            <mc:AlternateContent xmlns:mc="http://schemas.openxmlformats.org/markup-compatibility/2006">
              <mc:Choice xmlns:v="urn:schemas-microsoft-com:vml" Requires="v">
                <p:oleObj name="Equation" r:id="rId3" imgW="190440" imgH="241200" progId="Equation.DSMT4">
                  <p:embed/>
                </p:oleObj>
              </mc:Choice>
              <mc:Fallback>
                <p:oleObj name="Equation" r:id="rId3" imgW="190440" imgH="241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524000"/>
                        <a:ext cx="5175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52" name="Text Box 12">
            <a:extLst>
              <a:ext uri="{FF2B5EF4-FFF2-40B4-BE49-F238E27FC236}">
                <a16:creationId xmlns:a16="http://schemas.microsoft.com/office/drawing/2014/main" id="{1B33C785-4E8A-43CF-9543-D34C2453940F}"/>
              </a:ext>
            </a:extLst>
          </p:cNvPr>
          <p:cNvSpPr txBox="1">
            <a:spLocks noChangeArrowheads="1"/>
          </p:cNvSpPr>
          <p:nvPr/>
        </p:nvSpPr>
        <p:spPr bwMode="auto">
          <a:xfrm>
            <a:off x="4191000" y="1600200"/>
            <a:ext cx="1498600" cy="636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100">
                <a:solidFill>
                  <a:srgbClr val="00FFFF"/>
                </a:solidFill>
              </a:rPr>
              <a:t>Collocation</a:t>
            </a:r>
          </a:p>
          <a:p>
            <a:pPr algn="ctr">
              <a:lnSpc>
                <a:spcPct val="70000"/>
              </a:lnSpc>
              <a:spcBef>
                <a:spcPct val="0"/>
              </a:spcBef>
              <a:buClrTx/>
            </a:pPr>
            <a:r>
              <a:rPr lang="en-US" altLang="en-US" sz="2100">
                <a:solidFill>
                  <a:srgbClr val="00FFFF"/>
                </a:solidFill>
              </a:rPr>
              <a:t>point</a:t>
            </a:r>
          </a:p>
        </p:txBody>
      </p:sp>
      <p:graphicFrame>
        <p:nvGraphicFramePr>
          <p:cNvPr id="163853" name="Object 13">
            <a:extLst>
              <a:ext uri="{FF2B5EF4-FFF2-40B4-BE49-F238E27FC236}">
                <a16:creationId xmlns:a16="http://schemas.microsoft.com/office/drawing/2014/main" id="{16736DA9-9061-4F8A-8ED5-BCC76952647D}"/>
              </a:ext>
            </a:extLst>
          </p:cNvPr>
          <p:cNvGraphicFramePr>
            <a:graphicFrameLocks noChangeAspect="1"/>
          </p:cNvGraphicFramePr>
          <p:nvPr/>
        </p:nvGraphicFramePr>
        <p:xfrm>
          <a:off x="5486400" y="1981200"/>
          <a:ext cx="3367088" cy="1116013"/>
        </p:xfrm>
        <a:graphic>
          <a:graphicData uri="http://schemas.openxmlformats.org/presentationml/2006/ole">
            <mc:AlternateContent xmlns:mc="http://schemas.openxmlformats.org/markup-compatibility/2006">
              <mc:Choice xmlns:v="urn:schemas-microsoft-com:vml" Requires="v">
                <p:oleObj name="Equation" r:id="rId5" imgW="1422360" imgH="469800" progId="Equation.DSMT4">
                  <p:embed/>
                </p:oleObj>
              </mc:Choice>
              <mc:Fallback>
                <p:oleObj name="Equation" r:id="rId5" imgW="1422360" imgH="4698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981200"/>
                        <a:ext cx="3367088"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54" name="AutoShape 14">
            <a:extLst>
              <a:ext uri="{FF2B5EF4-FFF2-40B4-BE49-F238E27FC236}">
                <a16:creationId xmlns:a16="http://schemas.microsoft.com/office/drawing/2014/main" id="{93304134-BA81-47E7-B4D0-D665D2479318}"/>
              </a:ext>
            </a:extLst>
          </p:cNvPr>
          <p:cNvSpPr>
            <a:spLocks noChangeArrowheads="1"/>
          </p:cNvSpPr>
          <p:nvPr/>
        </p:nvSpPr>
        <p:spPr bwMode="auto">
          <a:xfrm>
            <a:off x="457200" y="2286000"/>
            <a:ext cx="2590800" cy="762000"/>
          </a:xfrm>
          <a:prstGeom prst="parallelogram">
            <a:avLst>
              <a:gd name="adj" fmla="val 85000"/>
            </a:avLst>
          </a:prstGeom>
          <a:pattFill prst="dashVert">
            <a:fgClr>
              <a:srgbClr val="00FFFF"/>
            </a:fgClr>
            <a:bgClr>
              <a:srgbClr val="FFFFFF"/>
            </a:bgClr>
          </a:pattFill>
          <a:ln w="9525">
            <a:solidFill>
              <a:srgbClr val="00FF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endParaRPr lang="en-US"/>
          </a:p>
        </p:txBody>
      </p:sp>
      <p:sp>
        <p:nvSpPr>
          <p:cNvPr id="163855" name="Text Box 15">
            <a:extLst>
              <a:ext uri="{FF2B5EF4-FFF2-40B4-BE49-F238E27FC236}">
                <a16:creationId xmlns:a16="http://schemas.microsoft.com/office/drawing/2014/main" id="{1FDCD943-01CE-4E15-92C7-D44CCAB74F92}"/>
              </a:ext>
            </a:extLst>
          </p:cNvPr>
          <p:cNvSpPr txBox="1">
            <a:spLocks noChangeArrowheads="1"/>
          </p:cNvSpPr>
          <p:nvPr/>
        </p:nvSpPr>
        <p:spPr bwMode="auto">
          <a:xfrm>
            <a:off x="2819400" y="23622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x</a:t>
            </a:r>
          </a:p>
        </p:txBody>
      </p:sp>
      <p:sp>
        <p:nvSpPr>
          <p:cNvPr id="163856" name="Text Box 16">
            <a:extLst>
              <a:ext uri="{FF2B5EF4-FFF2-40B4-BE49-F238E27FC236}">
                <a16:creationId xmlns:a16="http://schemas.microsoft.com/office/drawing/2014/main" id="{BD53EB3B-1248-4F68-8A8F-043DF03DECA4}"/>
              </a:ext>
            </a:extLst>
          </p:cNvPr>
          <p:cNvSpPr txBox="1">
            <a:spLocks noChangeArrowheads="1"/>
          </p:cNvSpPr>
          <p:nvPr/>
        </p:nvSpPr>
        <p:spPr bwMode="auto">
          <a:xfrm>
            <a:off x="2057400" y="17526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y</a:t>
            </a:r>
          </a:p>
        </p:txBody>
      </p:sp>
      <p:sp>
        <p:nvSpPr>
          <p:cNvPr id="163857" name="Text Box 17">
            <a:extLst>
              <a:ext uri="{FF2B5EF4-FFF2-40B4-BE49-F238E27FC236}">
                <a16:creationId xmlns:a16="http://schemas.microsoft.com/office/drawing/2014/main" id="{37AC3436-B92C-4A82-BE76-19486B4C515E}"/>
              </a:ext>
            </a:extLst>
          </p:cNvPr>
          <p:cNvSpPr txBox="1">
            <a:spLocks noChangeArrowheads="1"/>
          </p:cNvSpPr>
          <p:nvPr/>
        </p:nvSpPr>
        <p:spPr bwMode="auto">
          <a:xfrm>
            <a:off x="1447800" y="12954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z</a:t>
            </a:r>
          </a:p>
        </p:txBody>
      </p:sp>
      <p:sp>
        <p:nvSpPr>
          <p:cNvPr id="163858" name="Oval 18">
            <a:extLst>
              <a:ext uri="{FF2B5EF4-FFF2-40B4-BE49-F238E27FC236}">
                <a16:creationId xmlns:a16="http://schemas.microsoft.com/office/drawing/2014/main" id="{5B480756-CD1B-4111-818D-9B8CF596F382}"/>
              </a:ext>
            </a:extLst>
          </p:cNvPr>
          <p:cNvSpPr>
            <a:spLocks noChangeArrowheads="1"/>
          </p:cNvSpPr>
          <p:nvPr/>
        </p:nvSpPr>
        <p:spPr bwMode="auto">
          <a:xfrm rot="-1434272">
            <a:off x="1066800" y="2362200"/>
            <a:ext cx="1143000" cy="609600"/>
          </a:xfrm>
          <a:prstGeom prst="ellipse">
            <a:avLst/>
          </a:prstGeom>
          <a:pattFill prst="dashUpDiag">
            <a:fgClr>
              <a:srgbClr val="CC3300"/>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9" name="Line 19">
            <a:extLst>
              <a:ext uri="{FF2B5EF4-FFF2-40B4-BE49-F238E27FC236}">
                <a16:creationId xmlns:a16="http://schemas.microsoft.com/office/drawing/2014/main" id="{52812879-D549-4F06-A376-C47C841C5E2F}"/>
              </a:ext>
            </a:extLst>
          </p:cNvPr>
          <p:cNvSpPr>
            <a:spLocks noChangeShapeType="1"/>
          </p:cNvSpPr>
          <p:nvPr/>
        </p:nvSpPr>
        <p:spPr bwMode="auto">
          <a:xfrm flipH="1">
            <a:off x="1752600" y="1905000"/>
            <a:ext cx="1981200" cy="685800"/>
          </a:xfrm>
          <a:prstGeom prst="line">
            <a:avLst/>
          </a:prstGeom>
          <a:noFill/>
          <a:ln w="5715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60" name="Oval 20">
            <a:extLst>
              <a:ext uri="{FF2B5EF4-FFF2-40B4-BE49-F238E27FC236}">
                <a16:creationId xmlns:a16="http://schemas.microsoft.com/office/drawing/2014/main" id="{3350AB72-B590-496D-92FE-298F78119DF2}"/>
              </a:ext>
            </a:extLst>
          </p:cNvPr>
          <p:cNvSpPr>
            <a:spLocks noChangeArrowheads="1"/>
          </p:cNvSpPr>
          <p:nvPr/>
        </p:nvSpPr>
        <p:spPr bwMode="auto">
          <a:xfrm>
            <a:off x="1524000" y="2590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61" name="Line 21">
            <a:extLst>
              <a:ext uri="{FF2B5EF4-FFF2-40B4-BE49-F238E27FC236}">
                <a16:creationId xmlns:a16="http://schemas.microsoft.com/office/drawing/2014/main" id="{98158FE9-D0BE-441B-B26D-6B77F1E16219}"/>
              </a:ext>
            </a:extLst>
          </p:cNvPr>
          <p:cNvSpPr>
            <a:spLocks noChangeShapeType="1"/>
          </p:cNvSpPr>
          <p:nvPr/>
        </p:nvSpPr>
        <p:spPr bwMode="auto">
          <a:xfrm flipV="1">
            <a:off x="1143000" y="2133600"/>
            <a:ext cx="914400" cy="1066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62" name="Line 22">
            <a:extLst>
              <a:ext uri="{FF2B5EF4-FFF2-40B4-BE49-F238E27FC236}">
                <a16:creationId xmlns:a16="http://schemas.microsoft.com/office/drawing/2014/main" id="{D4682AD2-52D7-48FA-A960-689FB0E95527}"/>
              </a:ext>
            </a:extLst>
          </p:cNvPr>
          <p:cNvSpPr>
            <a:spLocks noChangeShapeType="1"/>
          </p:cNvSpPr>
          <p:nvPr/>
        </p:nvSpPr>
        <p:spPr bwMode="auto">
          <a:xfrm>
            <a:off x="685800" y="2667000"/>
            <a:ext cx="213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63" name="Line 23">
            <a:extLst>
              <a:ext uri="{FF2B5EF4-FFF2-40B4-BE49-F238E27FC236}">
                <a16:creationId xmlns:a16="http://schemas.microsoft.com/office/drawing/2014/main" id="{B07FC75B-635B-4F3B-AD97-04D23F230E92}"/>
              </a:ext>
            </a:extLst>
          </p:cNvPr>
          <p:cNvSpPr>
            <a:spLocks noChangeShapeType="1"/>
          </p:cNvSpPr>
          <p:nvPr/>
        </p:nvSpPr>
        <p:spPr bwMode="auto">
          <a:xfrm flipV="1">
            <a:off x="1600200" y="1828800"/>
            <a:ext cx="0" cy="1676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63864" name="Line 24">
            <a:extLst>
              <a:ext uri="{FF2B5EF4-FFF2-40B4-BE49-F238E27FC236}">
                <a16:creationId xmlns:a16="http://schemas.microsoft.com/office/drawing/2014/main" id="{F0CC5C5B-3701-4974-B8D7-00CC6B552490}"/>
              </a:ext>
            </a:extLst>
          </p:cNvPr>
          <p:cNvSpPr>
            <a:spLocks noChangeShapeType="1"/>
          </p:cNvSpPr>
          <p:nvPr/>
        </p:nvSpPr>
        <p:spPr bwMode="auto">
          <a:xfrm flipH="1" flipV="1">
            <a:off x="1905000" y="2895600"/>
            <a:ext cx="1219200" cy="381000"/>
          </a:xfrm>
          <a:prstGeom prst="line">
            <a:avLst/>
          </a:prstGeom>
          <a:noFill/>
          <a:ln w="5715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65" name="Text Box 25">
            <a:extLst>
              <a:ext uri="{FF2B5EF4-FFF2-40B4-BE49-F238E27FC236}">
                <a16:creationId xmlns:a16="http://schemas.microsoft.com/office/drawing/2014/main" id="{39E08743-249B-49AB-95F6-AAF1D170F440}"/>
              </a:ext>
            </a:extLst>
          </p:cNvPr>
          <p:cNvSpPr txBox="1">
            <a:spLocks noChangeArrowheads="1"/>
          </p:cNvSpPr>
          <p:nvPr/>
        </p:nvSpPr>
        <p:spPr bwMode="auto">
          <a:xfrm>
            <a:off x="2819400" y="2971800"/>
            <a:ext cx="3124200" cy="892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70000"/>
              </a:lnSpc>
              <a:spcBef>
                <a:spcPct val="0"/>
              </a:spcBef>
              <a:buClrTx/>
            </a:pPr>
            <a:r>
              <a:rPr lang="en-US" altLang="en-US" sz="2500">
                <a:solidFill>
                  <a:srgbClr val="CC3300"/>
                </a:solidFill>
              </a:rPr>
              <a:t>Disk  of radius R surrounding collocation point</a:t>
            </a:r>
          </a:p>
        </p:txBody>
      </p:sp>
      <p:graphicFrame>
        <p:nvGraphicFramePr>
          <p:cNvPr id="163866" name="Object 26">
            <a:extLst>
              <a:ext uri="{FF2B5EF4-FFF2-40B4-BE49-F238E27FC236}">
                <a16:creationId xmlns:a16="http://schemas.microsoft.com/office/drawing/2014/main" id="{11E5F62E-49D8-40DC-9F44-3E7794035B91}"/>
              </a:ext>
            </a:extLst>
          </p:cNvPr>
          <p:cNvGraphicFramePr>
            <a:graphicFrameLocks noChangeAspect="1"/>
          </p:cNvGraphicFramePr>
          <p:nvPr/>
        </p:nvGraphicFramePr>
        <p:xfrm>
          <a:off x="2514600" y="3886200"/>
          <a:ext cx="6403975" cy="1116013"/>
        </p:xfrm>
        <a:graphic>
          <a:graphicData uri="http://schemas.openxmlformats.org/presentationml/2006/ole">
            <mc:AlternateContent xmlns:mc="http://schemas.openxmlformats.org/markup-compatibility/2006">
              <mc:Choice xmlns:v="urn:schemas-microsoft-com:vml" Requires="v">
                <p:oleObj name="Equation" r:id="rId7" imgW="2705040" imgH="469800" progId="Equation.DSMT4">
                  <p:embed/>
                </p:oleObj>
              </mc:Choice>
              <mc:Fallback>
                <p:oleObj name="Equation" r:id="rId7" imgW="2705040" imgH="469800"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886200"/>
                        <a:ext cx="6403975"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67" name="Text Box 27">
            <a:extLst>
              <a:ext uri="{FF2B5EF4-FFF2-40B4-BE49-F238E27FC236}">
                <a16:creationId xmlns:a16="http://schemas.microsoft.com/office/drawing/2014/main" id="{49703F5B-6C34-4202-8920-BC92692EAA96}"/>
              </a:ext>
            </a:extLst>
          </p:cNvPr>
          <p:cNvSpPr txBox="1">
            <a:spLocks noChangeArrowheads="1"/>
          </p:cNvSpPr>
          <p:nvPr/>
        </p:nvSpPr>
        <p:spPr bwMode="auto">
          <a:xfrm>
            <a:off x="0" y="5257800"/>
            <a:ext cx="3248025" cy="1235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500"/>
              <a:t>Disk Integral has singularity but has analytic formula</a:t>
            </a:r>
          </a:p>
        </p:txBody>
      </p:sp>
      <p:sp>
        <p:nvSpPr>
          <p:cNvPr id="163868" name="Text Box 28">
            <a:extLst>
              <a:ext uri="{FF2B5EF4-FFF2-40B4-BE49-F238E27FC236}">
                <a16:creationId xmlns:a16="http://schemas.microsoft.com/office/drawing/2014/main" id="{57DA6E7F-08E3-4113-A919-59A394265915}"/>
              </a:ext>
            </a:extLst>
          </p:cNvPr>
          <p:cNvSpPr txBox="1">
            <a:spLocks noChangeArrowheads="1"/>
          </p:cNvSpPr>
          <p:nvPr/>
        </p:nvSpPr>
        <p:spPr bwMode="auto">
          <a:xfrm>
            <a:off x="0" y="4114800"/>
            <a:ext cx="2513013"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500"/>
              <a:t>Integrate in two pieces</a:t>
            </a:r>
          </a:p>
        </p:txBody>
      </p:sp>
      <p:sp>
        <p:nvSpPr>
          <p:cNvPr id="163869" name="Rectangle 29">
            <a:extLst>
              <a:ext uri="{FF2B5EF4-FFF2-40B4-BE49-F238E27FC236}">
                <a16:creationId xmlns:a16="http://schemas.microsoft.com/office/drawing/2014/main" id="{70F12759-8299-4B13-A16B-16ADC0A0E52B}"/>
              </a:ext>
            </a:extLst>
          </p:cNvPr>
          <p:cNvSpPr>
            <a:spLocks noChangeArrowheads="1"/>
          </p:cNvSpPr>
          <p:nvPr/>
        </p:nvSpPr>
        <p:spPr bwMode="auto">
          <a:xfrm>
            <a:off x="7772400" y="5486400"/>
            <a:ext cx="914400" cy="609600"/>
          </a:xfrm>
          <a:prstGeom prst="rect">
            <a:avLst/>
          </a:prstGeom>
          <a:noFill/>
          <a:ln w="57150">
            <a:solidFill>
              <a:srgbClr val="00FF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63870" name="Object 30">
            <a:extLst>
              <a:ext uri="{FF2B5EF4-FFF2-40B4-BE49-F238E27FC236}">
                <a16:creationId xmlns:a16="http://schemas.microsoft.com/office/drawing/2014/main" id="{C2F0362E-8B9D-4B0C-AE30-77ED10D1AA5A}"/>
              </a:ext>
            </a:extLst>
          </p:cNvPr>
          <p:cNvGraphicFramePr>
            <a:graphicFrameLocks noChangeAspect="1"/>
          </p:cNvGraphicFramePr>
          <p:nvPr/>
        </p:nvGraphicFramePr>
        <p:xfrm>
          <a:off x="3232150" y="5257800"/>
          <a:ext cx="5472113" cy="1171575"/>
        </p:xfrm>
        <a:graphic>
          <a:graphicData uri="http://schemas.openxmlformats.org/presentationml/2006/ole">
            <mc:AlternateContent xmlns:mc="http://schemas.openxmlformats.org/markup-compatibility/2006">
              <mc:Choice xmlns:v="urn:schemas-microsoft-com:vml" Requires="v">
                <p:oleObj name="Equation" r:id="rId9" imgW="2311200" imgH="495000" progId="Equation.DSMT4">
                  <p:embed/>
                </p:oleObj>
              </mc:Choice>
              <mc:Fallback>
                <p:oleObj name="Equation" r:id="rId9" imgW="2311200" imgH="495000"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2150" y="5257800"/>
                        <a:ext cx="5472113"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163869"/>
                                        </p:tgtEl>
                                        <p:attrNameLst>
                                          <p:attrName>style.visibility</p:attrName>
                                        </p:attrNameLst>
                                      </p:cBhvr>
                                      <p:to>
                                        <p:strVal val="visible"/>
                                      </p:to>
                                    </p:set>
                                    <p:anim calcmode="lin" valueType="num">
                                      <p:cBhvr>
                                        <p:cTn id="7" dur="500" fill="hold"/>
                                        <p:tgtEl>
                                          <p:spTgt spid="163869"/>
                                        </p:tgtEl>
                                        <p:attrNameLst>
                                          <p:attrName>ppt_w</p:attrName>
                                        </p:attrNameLst>
                                      </p:cBhvr>
                                      <p:tavLst>
                                        <p:tav tm="0">
                                          <p:val>
                                            <p:strVal val="4*#ppt_w"/>
                                          </p:val>
                                        </p:tav>
                                        <p:tav tm="100000">
                                          <p:val>
                                            <p:strVal val="#ppt_w"/>
                                          </p:val>
                                        </p:tav>
                                      </p:tavLst>
                                    </p:anim>
                                    <p:anim calcmode="lin" valueType="num">
                                      <p:cBhvr>
                                        <p:cTn id="8" dur="500" fill="hold"/>
                                        <p:tgtEl>
                                          <p:spTgt spid="16386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1CB768DF-258E-4202-9CD4-E8241C96FB91}"/>
              </a:ext>
            </a:extLst>
          </p:cNvPr>
          <p:cNvSpPr>
            <a:spLocks noChangeArrowheads="1"/>
          </p:cNvSpPr>
          <p:nvPr/>
        </p:nvSpPr>
        <p:spPr bwMode="auto">
          <a:xfrm>
            <a:off x="228600" y="304800"/>
            <a:ext cx="8016875" cy="8048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1" name="Rectangle 3">
            <a:extLst>
              <a:ext uri="{FF2B5EF4-FFF2-40B4-BE49-F238E27FC236}">
                <a16:creationId xmlns:a16="http://schemas.microsoft.com/office/drawing/2014/main" id="{1E4FF55E-525F-4735-A770-E15B83256AAD}"/>
              </a:ext>
            </a:extLst>
          </p:cNvPr>
          <p:cNvSpPr>
            <a:spLocks noChangeArrowheads="1"/>
          </p:cNvSpPr>
          <p:nvPr/>
        </p:nvSpPr>
        <p:spPr bwMode="auto">
          <a:xfrm>
            <a:off x="228600" y="990600"/>
            <a:ext cx="4078288" cy="347663"/>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2" name="Text Box 4">
            <a:extLst>
              <a:ext uri="{FF2B5EF4-FFF2-40B4-BE49-F238E27FC236}">
                <a16:creationId xmlns:a16="http://schemas.microsoft.com/office/drawing/2014/main" id="{C7EE0CB9-1B10-4AB2-83E6-2BB214AC5E09}"/>
              </a:ext>
            </a:extLst>
          </p:cNvPr>
          <p:cNvSpPr txBox="1">
            <a:spLocks noChangeArrowheads="1"/>
          </p:cNvSpPr>
          <p:nvPr/>
        </p:nvSpPr>
        <p:spPr bwMode="auto">
          <a:xfrm>
            <a:off x="381000" y="381000"/>
            <a:ext cx="3581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2900" b="1"/>
              <a:t>3-D Laplace’s Equation </a:t>
            </a:r>
          </a:p>
        </p:txBody>
      </p:sp>
      <p:sp>
        <p:nvSpPr>
          <p:cNvPr id="165893" name="Rectangle 5">
            <a:extLst>
              <a:ext uri="{FF2B5EF4-FFF2-40B4-BE49-F238E27FC236}">
                <a16:creationId xmlns:a16="http://schemas.microsoft.com/office/drawing/2014/main" id="{784F599E-3CA7-4776-99F8-A9BD2E3B6B96}"/>
              </a:ext>
            </a:extLst>
          </p:cNvPr>
          <p:cNvSpPr>
            <a:spLocks noChangeArrowheads="1"/>
          </p:cNvSpPr>
          <p:nvPr/>
        </p:nvSpPr>
        <p:spPr bwMode="auto">
          <a:xfrm>
            <a:off x="4267200" y="0"/>
            <a:ext cx="4572000" cy="812800"/>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4" name="Text Box 6">
            <a:extLst>
              <a:ext uri="{FF2B5EF4-FFF2-40B4-BE49-F238E27FC236}">
                <a16:creationId xmlns:a16="http://schemas.microsoft.com/office/drawing/2014/main" id="{FC8E75A5-E425-4E04-BC58-B44605C5AC48}"/>
              </a:ext>
            </a:extLst>
          </p:cNvPr>
          <p:cNvSpPr txBox="1">
            <a:spLocks noChangeArrowheads="1"/>
          </p:cNvSpPr>
          <p:nvPr/>
        </p:nvSpPr>
        <p:spPr bwMode="auto">
          <a:xfrm>
            <a:off x="4154488" y="152400"/>
            <a:ext cx="4989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600" b="1">
                <a:solidFill>
                  <a:srgbClr val="003366"/>
                </a:solidFill>
              </a:rPr>
              <a:t>Basis Function Approach </a:t>
            </a:r>
          </a:p>
        </p:txBody>
      </p:sp>
      <p:sp>
        <p:nvSpPr>
          <p:cNvPr id="165895" name="Rectangle 7">
            <a:extLst>
              <a:ext uri="{FF2B5EF4-FFF2-40B4-BE49-F238E27FC236}">
                <a16:creationId xmlns:a16="http://schemas.microsoft.com/office/drawing/2014/main" id="{7F8296EC-FCC2-41AB-A664-AC7A9C0F561A}"/>
              </a:ext>
            </a:extLst>
          </p:cNvPr>
          <p:cNvSpPr>
            <a:spLocks noChangeArrowheads="1"/>
          </p:cNvSpPr>
          <p:nvPr/>
        </p:nvSpPr>
        <p:spPr bwMode="auto">
          <a:xfrm>
            <a:off x="4267200" y="685800"/>
            <a:ext cx="4572000" cy="736600"/>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6" name="Text Box 8">
            <a:extLst>
              <a:ext uri="{FF2B5EF4-FFF2-40B4-BE49-F238E27FC236}">
                <a16:creationId xmlns:a16="http://schemas.microsoft.com/office/drawing/2014/main" id="{202EFFB1-709A-4C10-B725-345344C8FD03}"/>
              </a:ext>
            </a:extLst>
          </p:cNvPr>
          <p:cNvSpPr txBox="1">
            <a:spLocks noChangeArrowheads="1"/>
          </p:cNvSpPr>
          <p:nvPr/>
        </p:nvSpPr>
        <p:spPr bwMode="auto">
          <a:xfrm>
            <a:off x="4648200" y="685800"/>
            <a:ext cx="401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pPr>
            <a:r>
              <a:rPr lang="en-US" altLang="en-US" sz="2200" b="1">
                <a:solidFill>
                  <a:srgbClr val="000000"/>
                </a:solidFill>
              </a:rPr>
              <a:t>Calculating “Self-Term” Other Tricks of the trade</a:t>
            </a:r>
          </a:p>
        </p:txBody>
      </p:sp>
      <p:sp>
        <p:nvSpPr>
          <p:cNvPr id="165897" name="Text Box 9">
            <a:extLst>
              <a:ext uri="{FF2B5EF4-FFF2-40B4-BE49-F238E27FC236}">
                <a16:creationId xmlns:a16="http://schemas.microsoft.com/office/drawing/2014/main" id="{0052568D-F19D-496C-AE9D-64F4DF62C9E6}"/>
              </a:ext>
            </a:extLst>
          </p:cNvPr>
          <p:cNvSpPr txBox="1">
            <a:spLocks noChangeArrowheads="1"/>
          </p:cNvSpPr>
          <p:nvPr/>
        </p:nvSpPr>
        <p:spPr bwMode="auto">
          <a:xfrm>
            <a:off x="3962400" y="2362200"/>
            <a:ext cx="1152525"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500"/>
              <a:t>Panel i</a:t>
            </a:r>
          </a:p>
        </p:txBody>
      </p:sp>
      <p:cxnSp>
        <p:nvCxnSpPr>
          <p:cNvPr id="165898" name="AutoShape 10">
            <a:extLst>
              <a:ext uri="{FF2B5EF4-FFF2-40B4-BE49-F238E27FC236}">
                <a16:creationId xmlns:a16="http://schemas.microsoft.com/office/drawing/2014/main" id="{8970E704-FBE6-4ACB-9C65-5DE9CBEC0B9A}"/>
              </a:ext>
            </a:extLst>
          </p:cNvPr>
          <p:cNvCxnSpPr>
            <a:cxnSpLocks noChangeShapeType="1"/>
            <a:stCxn id="165897" idx="1"/>
          </p:cNvCxnSpPr>
          <p:nvPr/>
        </p:nvCxnSpPr>
        <p:spPr bwMode="auto">
          <a:xfrm flipH="1" flipV="1">
            <a:off x="2971800" y="2362200"/>
            <a:ext cx="990600" cy="236538"/>
          </a:xfrm>
          <a:prstGeom prst="straightConnector1">
            <a:avLst/>
          </a:prstGeom>
          <a:noFill/>
          <a:ln w="57150">
            <a:solidFill>
              <a:srgbClr val="CC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65899" name="Object 11">
            <a:extLst>
              <a:ext uri="{FF2B5EF4-FFF2-40B4-BE49-F238E27FC236}">
                <a16:creationId xmlns:a16="http://schemas.microsoft.com/office/drawing/2014/main" id="{B0014FB0-953B-4B3D-BDA4-F56066F22ED6}"/>
              </a:ext>
            </a:extLst>
          </p:cNvPr>
          <p:cNvGraphicFramePr>
            <a:graphicFrameLocks noChangeAspect="1"/>
          </p:cNvGraphicFramePr>
          <p:nvPr/>
        </p:nvGraphicFramePr>
        <p:xfrm>
          <a:off x="3810000" y="1524000"/>
          <a:ext cx="517525" cy="652463"/>
        </p:xfrm>
        <a:graphic>
          <a:graphicData uri="http://schemas.openxmlformats.org/presentationml/2006/ole">
            <mc:AlternateContent xmlns:mc="http://schemas.openxmlformats.org/markup-compatibility/2006">
              <mc:Choice xmlns:v="urn:schemas-microsoft-com:vml" Requires="v">
                <p:oleObj name="Equation" r:id="rId3" imgW="190440" imgH="241200" progId="Equation.DSMT4">
                  <p:embed/>
                </p:oleObj>
              </mc:Choice>
              <mc:Fallback>
                <p:oleObj name="Equation" r:id="rId3" imgW="190440" imgH="241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524000"/>
                        <a:ext cx="5175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900" name="Text Box 12">
            <a:extLst>
              <a:ext uri="{FF2B5EF4-FFF2-40B4-BE49-F238E27FC236}">
                <a16:creationId xmlns:a16="http://schemas.microsoft.com/office/drawing/2014/main" id="{A8C4CD21-9F22-48B2-9898-2611CBF0E04A}"/>
              </a:ext>
            </a:extLst>
          </p:cNvPr>
          <p:cNvSpPr txBox="1">
            <a:spLocks noChangeArrowheads="1"/>
          </p:cNvSpPr>
          <p:nvPr/>
        </p:nvSpPr>
        <p:spPr bwMode="auto">
          <a:xfrm>
            <a:off x="4191000" y="1600200"/>
            <a:ext cx="1498600" cy="636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100">
                <a:solidFill>
                  <a:srgbClr val="00FFFF"/>
                </a:solidFill>
              </a:rPr>
              <a:t>Collocation</a:t>
            </a:r>
          </a:p>
          <a:p>
            <a:pPr algn="ctr">
              <a:lnSpc>
                <a:spcPct val="70000"/>
              </a:lnSpc>
              <a:spcBef>
                <a:spcPct val="0"/>
              </a:spcBef>
              <a:buClrTx/>
            </a:pPr>
            <a:r>
              <a:rPr lang="en-US" altLang="en-US" sz="2100">
                <a:solidFill>
                  <a:srgbClr val="00FFFF"/>
                </a:solidFill>
              </a:rPr>
              <a:t>point</a:t>
            </a:r>
          </a:p>
        </p:txBody>
      </p:sp>
      <p:graphicFrame>
        <p:nvGraphicFramePr>
          <p:cNvPr id="165901" name="Object 13">
            <a:extLst>
              <a:ext uri="{FF2B5EF4-FFF2-40B4-BE49-F238E27FC236}">
                <a16:creationId xmlns:a16="http://schemas.microsoft.com/office/drawing/2014/main" id="{7967ACD3-68F5-4CCA-AFD5-B99DA0A068F7}"/>
              </a:ext>
            </a:extLst>
          </p:cNvPr>
          <p:cNvGraphicFramePr>
            <a:graphicFrameLocks noChangeAspect="1"/>
          </p:cNvGraphicFramePr>
          <p:nvPr/>
        </p:nvGraphicFramePr>
        <p:xfrm>
          <a:off x="5230813" y="1770063"/>
          <a:ext cx="3878262" cy="1538287"/>
        </p:xfrm>
        <a:graphic>
          <a:graphicData uri="http://schemas.openxmlformats.org/presentationml/2006/ole">
            <mc:AlternateContent xmlns:mc="http://schemas.openxmlformats.org/markup-compatibility/2006">
              <mc:Choice xmlns:v="urn:schemas-microsoft-com:vml" Requires="v">
                <p:oleObj name="Equation" r:id="rId5" imgW="1638000" imgH="647640" progId="Equation.DSMT4">
                  <p:embed/>
                </p:oleObj>
              </mc:Choice>
              <mc:Fallback>
                <p:oleObj name="Equation" r:id="rId5" imgW="1638000" imgH="64764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0813" y="1770063"/>
                        <a:ext cx="3878262" cy="153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902" name="AutoShape 14">
            <a:extLst>
              <a:ext uri="{FF2B5EF4-FFF2-40B4-BE49-F238E27FC236}">
                <a16:creationId xmlns:a16="http://schemas.microsoft.com/office/drawing/2014/main" id="{9C1C12A6-19A7-40A5-B2A2-07F9C619DC3A}"/>
              </a:ext>
            </a:extLst>
          </p:cNvPr>
          <p:cNvSpPr>
            <a:spLocks noChangeArrowheads="1"/>
          </p:cNvSpPr>
          <p:nvPr/>
        </p:nvSpPr>
        <p:spPr bwMode="auto">
          <a:xfrm>
            <a:off x="457200" y="2286000"/>
            <a:ext cx="2590800" cy="762000"/>
          </a:xfrm>
          <a:prstGeom prst="parallelogram">
            <a:avLst>
              <a:gd name="adj" fmla="val 85000"/>
            </a:avLst>
          </a:prstGeom>
          <a:pattFill prst="dashVert">
            <a:fgClr>
              <a:srgbClr val="00FFFF"/>
            </a:fgClr>
            <a:bgClr>
              <a:srgbClr val="FFFFFF"/>
            </a:bgClr>
          </a:pattFill>
          <a:ln w="9525">
            <a:solidFill>
              <a:srgbClr val="00FF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endParaRPr lang="en-US"/>
          </a:p>
        </p:txBody>
      </p:sp>
      <p:sp>
        <p:nvSpPr>
          <p:cNvPr id="165903" name="Text Box 15">
            <a:extLst>
              <a:ext uri="{FF2B5EF4-FFF2-40B4-BE49-F238E27FC236}">
                <a16:creationId xmlns:a16="http://schemas.microsoft.com/office/drawing/2014/main" id="{CC519C23-13BB-46FF-9F6D-8B2693A8AC89}"/>
              </a:ext>
            </a:extLst>
          </p:cNvPr>
          <p:cNvSpPr txBox="1">
            <a:spLocks noChangeArrowheads="1"/>
          </p:cNvSpPr>
          <p:nvPr/>
        </p:nvSpPr>
        <p:spPr bwMode="auto">
          <a:xfrm>
            <a:off x="2819400" y="23622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x</a:t>
            </a:r>
          </a:p>
        </p:txBody>
      </p:sp>
      <p:sp>
        <p:nvSpPr>
          <p:cNvPr id="165904" name="Text Box 16">
            <a:extLst>
              <a:ext uri="{FF2B5EF4-FFF2-40B4-BE49-F238E27FC236}">
                <a16:creationId xmlns:a16="http://schemas.microsoft.com/office/drawing/2014/main" id="{6C993654-58A0-4DA4-B1F4-95506EBC49DD}"/>
              </a:ext>
            </a:extLst>
          </p:cNvPr>
          <p:cNvSpPr txBox="1">
            <a:spLocks noChangeArrowheads="1"/>
          </p:cNvSpPr>
          <p:nvPr/>
        </p:nvSpPr>
        <p:spPr bwMode="auto">
          <a:xfrm>
            <a:off x="2057400" y="17526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y</a:t>
            </a:r>
          </a:p>
        </p:txBody>
      </p:sp>
      <p:sp>
        <p:nvSpPr>
          <p:cNvPr id="165905" name="Text Box 17">
            <a:extLst>
              <a:ext uri="{FF2B5EF4-FFF2-40B4-BE49-F238E27FC236}">
                <a16:creationId xmlns:a16="http://schemas.microsoft.com/office/drawing/2014/main" id="{51D99DAD-D066-4541-9BC1-D8AD0096C018}"/>
              </a:ext>
            </a:extLst>
          </p:cNvPr>
          <p:cNvSpPr txBox="1">
            <a:spLocks noChangeArrowheads="1"/>
          </p:cNvSpPr>
          <p:nvPr/>
        </p:nvSpPr>
        <p:spPr bwMode="auto">
          <a:xfrm>
            <a:off x="1447800" y="1295400"/>
            <a:ext cx="3683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z</a:t>
            </a:r>
          </a:p>
        </p:txBody>
      </p:sp>
      <p:sp>
        <p:nvSpPr>
          <p:cNvPr id="165906" name="Line 18">
            <a:extLst>
              <a:ext uri="{FF2B5EF4-FFF2-40B4-BE49-F238E27FC236}">
                <a16:creationId xmlns:a16="http://schemas.microsoft.com/office/drawing/2014/main" id="{069EDBA8-3AF5-47C3-98F2-0DF0E1134022}"/>
              </a:ext>
            </a:extLst>
          </p:cNvPr>
          <p:cNvSpPr>
            <a:spLocks noChangeShapeType="1"/>
          </p:cNvSpPr>
          <p:nvPr/>
        </p:nvSpPr>
        <p:spPr bwMode="auto">
          <a:xfrm flipH="1">
            <a:off x="1752600" y="1905000"/>
            <a:ext cx="1981200" cy="685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7" name="Line 19">
            <a:extLst>
              <a:ext uri="{FF2B5EF4-FFF2-40B4-BE49-F238E27FC236}">
                <a16:creationId xmlns:a16="http://schemas.microsoft.com/office/drawing/2014/main" id="{7B185673-4D5E-4BF5-A4FC-AB7809868E3E}"/>
              </a:ext>
            </a:extLst>
          </p:cNvPr>
          <p:cNvSpPr>
            <a:spLocks noChangeShapeType="1"/>
          </p:cNvSpPr>
          <p:nvPr/>
        </p:nvSpPr>
        <p:spPr bwMode="auto">
          <a:xfrm flipV="1">
            <a:off x="1143000" y="2133600"/>
            <a:ext cx="914400" cy="1066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8" name="Line 20">
            <a:extLst>
              <a:ext uri="{FF2B5EF4-FFF2-40B4-BE49-F238E27FC236}">
                <a16:creationId xmlns:a16="http://schemas.microsoft.com/office/drawing/2014/main" id="{5FAB3764-DFF2-4F90-8883-11819377D72A}"/>
              </a:ext>
            </a:extLst>
          </p:cNvPr>
          <p:cNvSpPr>
            <a:spLocks noChangeShapeType="1"/>
          </p:cNvSpPr>
          <p:nvPr/>
        </p:nvSpPr>
        <p:spPr bwMode="auto">
          <a:xfrm>
            <a:off x="685800" y="2667000"/>
            <a:ext cx="213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9" name="Line 21">
            <a:extLst>
              <a:ext uri="{FF2B5EF4-FFF2-40B4-BE49-F238E27FC236}">
                <a16:creationId xmlns:a16="http://schemas.microsoft.com/office/drawing/2014/main" id="{1385E12A-4936-474B-AFB0-21B42B711F47}"/>
              </a:ext>
            </a:extLst>
          </p:cNvPr>
          <p:cNvSpPr>
            <a:spLocks noChangeShapeType="1"/>
          </p:cNvSpPr>
          <p:nvPr/>
        </p:nvSpPr>
        <p:spPr bwMode="auto">
          <a:xfrm flipV="1">
            <a:off x="1600200" y="1828800"/>
            <a:ext cx="0" cy="1676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en-US"/>
          </a:p>
        </p:txBody>
      </p:sp>
      <p:sp>
        <p:nvSpPr>
          <p:cNvPr id="165910" name="Text Box 22">
            <a:extLst>
              <a:ext uri="{FF2B5EF4-FFF2-40B4-BE49-F238E27FC236}">
                <a16:creationId xmlns:a16="http://schemas.microsoft.com/office/drawing/2014/main" id="{2CE1C085-16DA-4863-8216-E6CC0D688E40}"/>
              </a:ext>
            </a:extLst>
          </p:cNvPr>
          <p:cNvSpPr txBox="1">
            <a:spLocks noChangeArrowheads="1"/>
          </p:cNvSpPr>
          <p:nvPr/>
        </p:nvSpPr>
        <p:spPr bwMode="auto">
          <a:xfrm>
            <a:off x="228600" y="4800600"/>
            <a:ext cx="8062913"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2) Curved panels can be handled with projection</a:t>
            </a:r>
          </a:p>
        </p:txBody>
      </p:sp>
      <p:sp>
        <p:nvSpPr>
          <p:cNvPr id="165911" name="Text Box 23">
            <a:extLst>
              <a:ext uri="{FF2B5EF4-FFF2-40B4-BE49-F238E27FC236}">
                <a16:creationId xmlns:a16="http://schemas.microsoft.com/office/drawing/2014/main" id="{AB39B165-A685-433C-990B-405F7FBC77A8}"/>
              </a:ext>
            </a:extLst>
          </p:cNvPr>
          <p:cNvSpPr txBox="1">
            <a:spLocks noChangeArrowheads="1"/>
          </p:cNvSpPr>
          <p:nvPr/>
        </p:nvSpPr>
        <p:spPr bwMode="auto">
          <a:xfrm>
            <a:off x="244475" y="4038600"/>
            <a:ext cx="8589963"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pPr>
            <a:r>
              <a:rPr lang="en-US" altLang="en-US" sz="2900"/>
              <a:t>1) If panel is a flat polygon, analytical formulas exist</a:t>
            </a:r>
          </a:p>
        </p:txBody>
      </p:sp>
      <p:sp>
        <p:nvSpPr>
          <p:cNvPr id="165912" name="Oval 24">
            <a:extLst>
              <a:ext uri="{FF2B5EF4-FFF2-40B4-BE49-F238E27FC236}">
                <a16:creationId xmlns:a16="http://schemas.microsoft.com/office/drawing/2014/main" id="{2724E345-D1B1-4635-B65C-9CABFD155907}"/>
              </a:ext>
            </a:extLst>
          </p:cNvPr>
          <p:cNvSpPr>
            <a:spLocks noChangeArrowheads="1"/>
          </p:cNvSpPr>
          <p:nvPr/>
        </p:nvSpPr>
        <p:spPr bwMode="auto">
          <a:xfrm>
            <a:off x="1524000" y="2590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26B4FD5-F89F-48D5-8DA8-A826480F8AD0}"/>
              </a:ext>
            </a:extLst>
          </p:cNvPr>
          <p:cNvSpPr>
            <a:spLocks noGrp="1" noChangeArrowheads="1"/>
          </p:cNvSpPr>
          <p:nvPr>
            <p:ph type="title"/>
          </p:nvPr>
        </p:nvSpPr>
        <p:spPr/>
        <p:txBody>
          <a:bodyPr/>
          <a:lstStyle/>
          <a:p>
            <a:r>
              <a:rPr lang="en-GB" altLang="en-US"/>
              <a:t>An Example: Taut String with Load</a:t>
            </a:r>
          </a:p>
        </p:txBody>
      </p:sp>
      <p:graphicFrame>
        <p:nvGraphicFramePr>
          <p:cNvPr id="67587" name="Object 3">
            <a:extLst>
              <a:ext uri="{FF2B5EF4-FFF2-40B4-BE49-F238E27FC236}">
                <a16:creationId xmlns:a16="http://schemas.microsoft.com/office/drawing/2014/main" id="{95B8CFC2-12A5-4952-A196-0C27CD8DF107}"/>
              </a:ext>
            </a:extLst>
          </p:cNvPr>
          <p:cNvGraphicFramePr>
            <a:graphicFrameLocks noChangeAspect="1"/>
          </p:cNvGraphicFramePr>
          <p:nvPr/>
        </p:nvGraphicFramePr>
        <p:xfrm>
          <a:off x="1981200" y="1600200"/>
          <a:ext cx="2425700" cy="914400"/>
        </p:xfrm>
        <a:graphic>
          <a:graphicData uri="http://schemas.openxmlformats.org/presentationml/2006/ole">
            <mc:AlternateContent xmlns:mc="http://schemas.openxmlformats.org/markup-compatibility/2006">
              <mc:Choice xmlns:v="urn:schemas-microsoft-com:vml" Requires="v">
                <p:oleObj name="Equation" r:id="rId2" imgW="2425680" imgH="914400" progId="Equation.3">
                  <p:embed/>
                </p:oleObj>
              </mc:Choice>
              <mc:Fallback>
                <p:oleObj name="Equation" r:id="rId2" imgW="2425680" imgH="9144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2425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8" name="Text Box 4">
            <a:extLst>
              <a:ext uri="{FF2B5EF4-FFF2-40B4-BE49-F238E27FC236}">
                <a16:creationId xmlns:a16="http://schemas.microsoft.com/office/drawing/2014/main" id="{38629CBA-7D50-4A2C-AC62-5DB2BE77C103}"/>
              </a:ext>
            </a:extLst>
          </p:cNvPr>
          <p:cNvSpPr txBox="1">
            <a:spLocks noChangeArrowheads="1"/>
          </p:cNvSpPr>
          <p:nvPr/>
        </p:nvSpPr>
        <p:spPr bwMode="auto">
          <a:xfrm>
            <a:off x="533400" y="176688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From</a:t>
            </a:r>
          </a:p>
        </p:txBody>
      </p:sp>
      <p:sp>
        <p:nvSpPr>
          <p:cNvPr id="67589" name="Text Box 5">
            <a:extLst>
              <a:ext uri="{FF2B5EF4-FFF2-40B4-BE49-F238E27FC236}">
                <a16:creationId xmlns:a16="http://schemas.microsoft.com/office/drawing/2014/main" id="{618B007D-6C11-4973-B051-5170FAC44860}"/>
              </a:ext>
            </a:extLst>
          </p:cNvPr>
          <p:cNvSpPr txBox="1">
            <a:spLocks noChangeArrowheads="1"/>
          </p:cNvSpPr>
          <p:nvPr/>
        </p:nvSpPr>
        <p:spPr bwMode="auto">
          <a:xfrm>
            <a:off x="4800600" y="17526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we have</a:t>
            </a:r>
          </a:p>
        </p:txBody>
      </p:sp>
      <p:graphicFrame>
        <p:nvGraphicFramePr>
          <p:cNvPr id="67590" name="Object 6">
            <a:extLst>
              <a:ext uri="{FF2B5EF4-FFF2-40B4-BE49-F238E27FC236}">
                <a16:creationId xmlns:a16="http://schemas.microsoft.com/office/drawing/2014/main" id="{26FCCF20-B573-4E6A-B2FC-F22EBE1A4307}"/>
              </a:ext>
            </a:extLst>
          </p:cNvPr>
          <p:cNvGraphicFramePr>
            <a:graphicFrameLocks noChangeAspect="1"/>
          </p:cNvGraphicFramePr>
          <p:nvPr/>
        </p:nvGraphicFramePr>
        <p:xfrm>
          <a:off x="6642100" y="1600200"/>
          <a:ext cx="1816100" cy="838200"/>
        </p:xfrm>
        <a:graphic>
          <a:graphicData uri="http://schemas.openxmlformats.org/presentationml/2006/ole">
            <mc:AlternateContent xmlns:mc="http://schemas.openxmlformats.org/markup-compatibility/2006">
              <mc:Choice xmlns:v="urn:schemas-microsoft-com:vml" Requires="v">
                <p:oleObj name="Equation" r:id="rId4" imgW="1815840" imgH="838080" progId="Equation.3">
                  <p:embed/>
                </p:oleObj>
              </mc:Choice>
              <mc:Fallback>
                <p:oleObj name="Equation" r:id="rId4" imgW="1815840" imgH="8380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2100" y="1600200"/>
                        <a:ext cx="1816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7591" name="Group 7">
            <a:extLst>
              <a:ext uri="{FF2B5EF4-FFF2-40B4-BE49-F238E27FC236}">
                <a16:creationId xmlns:a16="http://schemas.microsoft.com/office/drawing/2014/main" id="{7C5C999D-6B97-46DB-85B9-7CBF554A3421}"/>
              </a:ext>
            </a:extLst>
          </p:cNvPr>
          <p:cNvGrpSpPr>
            <a:grpSpLocks/>
          </p:cNvGrpSpPr>
          <p:nvPr/>
        </p:nvGrpSpPr>
        <p:grpSpPr bwMode="auto">
          <a:xfrm>
            <a:off x="1200150" y="2667000"/>
            <a:ext cx="6858000" cy="1676400"/>
            <a:chOff x="756" y="2256"/>
            <a:chExt cx="4320" cy="1056"/>
          </a:xfrm>
        </p:grpSpPr>
        <p:grpSp>
          <p:nvGrpSpPr>
            <p:cNvPr id="67592" name="Group 8">
              <a:extLst>
                <a:ext uri="{FF2B5EF4-FFF2-40B4-BE49-F238E27FC236}">
                  <a16:creationId xmlns:a16="http://schemas.microsoft.com/office/drawing/2014/main" id="{73E900B2-A255-4515-9ED6-1647CBB6F2F4}"/>
                </a:ext>
              </a:extLst>
            </p:cNvPr>
            <p:cNvGrpSpPr>
              <a:grpSpLocks/>
            </p:cNvGrpSpPr>
            <p:nvPr/>
          </p:nvGrpSpPr>
          <p:grpSpPr bwMode="auto">
            <a:xfrm>
              <a:off x="3936" y="2412"/>
              <a:ext cx="1056" cy="528"/>
              <a:chOff x="3936" y="2016"/>
              <a:chExt cx="1056" cy="528"/>
            </a:xfrm>
          </p:grpSpPr>
          <p:sp>
            <p:nvSpPr>
              <p:cNvPr id="67593" name="Line 9">
                <a:extLst>
                  <a:ext uri="{FF2B5EF4-FFF2-40B4-BE49-F238E27FC236}">
                    <a16:creationId xmlns:a16="http://schemas.microsoft.com/office/drawing/2014/main" id="{A02AB857-D4CB-4CE5-A740-157DD46340F4}"/>
                  </a:ext>
                </a:extLst>
              </p:cNvPr>
              <p:cNvSpPr>
                <a:spLocks noChangeShapeType="1"/>
              </p:cNvSpPr>
              <p:nvPr/>
            </p:nvSpPr>
            <p:spPr bwMode="auto">
              <a:xfrm flipV="1">
                <a:off x="4752" y="2016"/>
                <a:ext cx="0" cy="528"/>
              </a:xfrm>
              <a:prstGeom prst="line">
                <a:avLst/>
              </a:prstGeom>
              <a:noFill/>
              <a:ln w="19050">
                <a:solidFill>
                  <a:srgbClr val="99FF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4" name="Line 10">
                <a:extLst>
                  <a:ext uri="{FF2B5EF4-FFF2-40B4-BE49-F238E27FC236}">
                    <a16:creationId xmlns:a16="http://schemas.microsoft.com/office/drawing/2014/main" id="{22AA98F0-5CD3-471F-8FCE-08C6A8A100A6}"/>
                  </a:ext>
                </a:extLst>
              </p:cNvPr>
              <p:cNvSpPr>
                <a:spLocks noChangeShapeType="1"/>
              </p:cNvSpPr>
              <p:nvPr/>
            </p:nvSpPr>
            <p:spPr bwMode="auto">
              <a:xfrm>
                <a:off x="3936" y="2544"/>
                <a:ext cx="1056" cy="0"/>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7595" name="Object 11">
                <a:extLst>
                  <a:ext uri="{FF2B5EF4-FFF2-40B4-BE49-F238E27FC236}">
                    <a16:creationId xmlns:a16="http://schemas.microsoft.com/office/drawing/2014/main" id="{0B9E3322-62D2-4EC1-B909-83384587D184}"/>
                  </a:ext>
                </a:extLst>
              </p:cNvPr>
              <p:cNvGraphicFramePr>
                <a:graphicFrameLocks noChangeAspect="1"/>
              </p:cNvGraphicFramePr>
              <p:nvPr/>
            </p:nvGraphicFramePr>
            <p:xfrm>
              <a:off x="4785" y="2201"/>
              <a:ext cx="159" cy="199"/>
            </p:xfrm>
            <a:graphic>
              <a:graphicData uri="http://schemas.openxmlformats.org/presentationml/2006/ole">
                <mc:AlternateContent xmlns:mc="http://schemas.openxmlformats.org/markup-compatibility/2006">
                  <mc:Choice xmlns:v="urn:schemas-microsoft-com:vml" Requires="v">
                    <p:oleObj name="Equation" r:id="rId6" imgW="253800" imgH="317160" progId="Equation.3">
                      <p:embed/>
                    </p:oleObj>
                  </mc:Choice>
                  <mc:Fallback>
                    <p:oleObj name="Equation" r:id="rId6" imgW="253800" imgH="31716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5" y="2201"/>
                            <a:ext cx="159"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7596" name="Group 12">
              <a:extLst>
                <a:ext uri="{FF2B5EF4-FFF2-40B4-BE49-F238E27FC236}">
                  <a16:creationId xmlns:a16="http://schemas.microsoft.com/office/drawing/2014/main" id="{579DE8C1-4A5B-4C33-9E5A-A548754BCED5}"/>
                </a:ext>
              </a:extLst>
            </p:cNvPr>
            <p:cNvGrpSpPr>
              <a:grpSpLocks/>
            </p:cNvGrpSpPr>
            <p:nvPr/>
          </p:nvGrpSpPr>
          <p:grpSpPr bwMode="auto">
            <a:xfrm>
              <a:off x="756" y="2256"/>
              <a:ext cx="336" cy="240"/>
              <a:chOff x="672" y="1872"/>
              <a:chExt cx="336" cy="240"/>
            </a:xfrm>
          </p:grpSpPr>
          <p:sp>
            <p:nvSpPr>
              <p:cNvPr id="67597" name="AutoShape 13">
                <a:extLst>
                  <a:ext uri="{FF2B5EF4-FFF2-40B4-BE49-F238E27FC236}">
                    <a16:creationId xmlns:a16="http://schemas.microsoft.com/office/drawing/2014/main" id="{37CF4B0C-F122-4026-8426-8964EFC81180}"/>
                  </a:ext>
                </a:extLst>
              </p:cNvPr>
              <p:cNvSpPr>
                <a:spLocks noChangeArrowheads="1"/>
              </p:cNvSpPr>
              <p:nvPr/>
            </p:nvSpPr>
            <p:spPr bwMode="auto">
              <a:xfrm rot="5400000">
                <a:off x="768"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8" name="Line 14">
                <a:extLst>
                  <a:ext uri="{FF2B5EF4-FFF2-40B4-BE49-F238E27FC236}">
                    <a16:creationId xmlns:a16="http://schemas.microsoft.com/office/drawing/2014/main" id="{B4314A5E-3734-49B6-8A8F-62606018F301}"/>
                  </a:ext>
                </a:extLst>
              </p:cNvPr>
              <p:cNvSpPr>
                <a:spLocks noChangeShapeType="1"/>
              </p:cNvSpPr>
              <p:nvPr/>
            </p:nvSpPr>
            <p:spPr bwMode="auto">
              <a:xfrm>
                <a:off x="672" y="1872"/>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9" name="Line 15">
                <a:extLst>
                  <a:ext uri="{FF2B5EF4-FFF2-40B4-BE49-F238E27FC236}">
                    <a16:creationId xmlns:a16="http://schemas.microsoft.com/office/drawing/2014/main" id="{FAFF95C9-7620-43AC-A863-16D13078CB1B}"/>
                  </a:ext>
                </a:extLst>
              </p:cNvPr>
              <p:cNvSpPr>
                <a:spLocks noChangeShapeType="1"/>
              </p:cNvSpPr>
              <p:nvPr/>
            </p:nvSpPr>
            <p:spPr bwMode="auto">
              <a:xfrm>
                <a:off x="672" y="1968"/>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00" name="Group 16">
              <a:extLst>
                <a:ext uri="{FF2B5EF4-FFF2-40B4-BE49-F238E27FC236}">
                  <a16:creationId xmlns:a16="http://schemas.microsoft.com/office/drawing/2014/main" id="{E78796EE-23A1-4CCE-BF25-B0B3EDB4A5F0}"/>
                </a:ext>
              </a:extLst>
            </p:cNvPr>
            <p:cNvGrpSpPr>
              <a:grpSpLocks/>
            </p:cNvGrpSpPr>
            <p:nvPr/>
          </p:nvGrpSpPr>
          <p:grpSpPr bwMode="auto">
            <a:xfrm>
              <a:off x="4740" y="2256"/>
              <a:ext cx="336" cy="240"/>
              <a:chOff x="4656" y="1872"/>
              <a:chExt cx="336" cy="240"/>
            </a:xfrm>
          </p:grpSpPr>
          <p:sp>
            <p:nvSpPr>
              <p:cNvPr id="67601" name="AutoShape 17">
                <a:extLst>
                  <a:ext uri="{FF2B5EF4-FFF2-40B4-BE49-F238E27FC236}">
                    <a16:creationId xmlns:a16="http://schemas.microsoft.com/office/drawing/2014/main" id="{C470A65F-95E8-49E1-9E6E-623A0720FD98}"/>
                  </a:ext>
                </a:extLst>
              </p:cNvPr>
              <p:cNvSpPr>
                <a:spLocks noChangeArrowheads="1"/>
              </p:cNvSpPr>
              <p:nvPr/>
            </p:nvSpPr>
            <p:spPr bwMode="auto">
              <a:xfrm rot="16200000">
                <a:off x="4656" y="1872"/>
                <a:ext cx="240" cy="240"/>
              </a:xfrm>
              <a:prstGeom prst="triangle">
                <a:avLst>
                  <a:gd name="adj" fmla="val 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2" name="Line 18">
                <a:extLst>
                  <a:ext uri="{FF2B5EF4-FFF2-40B4-BE49-F238E27FC236}">
                    <a16:creationId xmlns:a16="http://schemas.microsoft.com/office/drawing/2014/main" id="{02FF92C0-99D1-4C25-8773-3C8BC9BA45F3}"/>
                  </a:ext>
                </a:extLst>
              </p:cNvPr>
              <p:cNvSpPr>
                <a:spLocks noChangeShapeType="1"/>
              </p:cNvSpPr>
              <p:nvPr/>
            </p:nvSpPr>
            <p:spPr bwMode="auto">
              <a:xfrm>
                <a:off x="4896" y="1920"/>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3" name="Line 19">
                <a:extLst>
                  <a:ext uri="{FF2B5EF4-FFF2-40B4-BE49-F238E27FC236}">
                    <a16:creationId xmlns:a16="http://schemas.microsoft.com/office/drawing/2014/main" id="{265D3170-975B-413D-9F24-2D0B461FE226}"/>
                  </a:ext>
                </a:extLst>
              </p:cNvPr>
              <p:cNvSpPr>
                <a:spLocks noChangeShapeType="1"/>
              </p:cNvSpPr>
              <p:nvPr/>
            </p:nvSpPr>
            <p:spPr bwMode="auto">
              <a:xfrm>
                <a:off x="4896" y="2016"/>
                <a:ext cx="96"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04" name="Group 20">
              <a:extLst>
                <a:ext uri="{FF2B5EF4-FFF2-40B4-BE49-F238E27FC236}">
                  <a16:creationId xmlns:a16="http://schemas.microsoft.com/office/drawing/2014/main" id="{A5F57899-1063-4C33-84C5-89E3C1CF08BE}"/>
                </a:ext>
              </a:extLst>
            </p:cNvPr>
            <p:cNvGrpSpPr>
              <a:grpSpLocks/>
            </p:cNvGrpSpPr>
            <p:nvPr/>
          </p:nvGrpSpPr>
          <p:grpSpPr bwMode="auto">
            <a:xfrm>
              <a:off x="1056" y="2352"/>
              <a:ext cx="2640" cy="816"/>
              <a:chOff x="1056" y="1968"/>
              <a:chExt cx="2640" cy="816"/>
            </a:xfrm>
          </p:grpSpPr>
          <p:sp>
            <p:nvSpPr>
              <p:cNvPr id="67605" name="Line 21">
                <a:extLst>
                  <a:ext uri="{FF2B5EF4-FFF2-40B4-BE49-F238E27FC236}">
                    <a16:creationId xmlns:a16="http://schemas.microsoft.com/office/drawing/2014/main" id="{C6403E4A-4D3B-4B11-AB99-6EC6D8B1F33A}"/>
                  </a:ext>
                </a:extLst>
              </p:cNvPr>
              <p:cNvSpPr>
                <a:spLocks noChangeShapeType="1"/>
              </p:cNvSpPr>
              <p:nvPr/>
            </p:nvSpPr>
            <p:spPr bwMode="auto">
              <a:xfrm>
                <a:off x="2976" y="1992"/>
                <a:ext cx="0" cy="372"/>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6" name="Line 22">
                <a:extLst>
                  <a:ext uri="{FF2B5EF4-FFF2-40B4-BE49-F238E27FC236}">
                    <a16:creationId xmlns:a16="http://schemas.microsoft.com/office/drawing/2014/main" id="{B3FE468C-F14A-442B-A7D8-6D1ADE8FC44C}"/>
                  </a:ext>
                </a:extLst>
              </p:cNvPr>
              <p:cNvSpPr>
                <a:spLocks noChangeShapeType="1"/>
              </p:cNvSpPr>
              <p:nvPr/>
            </p:nvSpPr>
            <p:spPr bwMode="auto">
              <a:xfrm flipV="1">
                <a:off x="1056" y="1968"/>
                <a:ext cx="0" cy="816"/>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7" name="Line 23">
                <a:extLst>
                  <a:ext uri="{FF2B5EF4-FFF2-40B4-BE49-F238E27FC236}">
                    <a16:creationId xmlns:a16="http://schemas.microsoft.com/office/drawing/2014/main" id="{2D07C69F-2060-43AA-903A-7A96201C9418}"/>
                  </a:ext>
                </a:extLst>
              </p:cNvPr>
              <p:cNvSpPr>
                <a:spLocks noChangeShapeType="1"/>
              </p:cNvSpPr>
              <p:nvPr/>
            </p:nvSpPr>
            <p:spPr bwMode="auto">
              <a:xfrm>
                <a:off x="2976" y="2400"/>
                <a:ext cx="0" cy="384"/>
              </a:xfrm>
              <a:prstGeom prst="line">
                <a:avLst/>
              </a:prstGeom>
              <a:noFill/>
              <a:ln w="1905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8" name="Line 24">
                <a:extLst>
                  <a:ext uri="{FF2B5EF4-FFF2-40B4-BE49-F238E27FC236}">
                    <a16:creationId xmlns:a16="http://schemas.microsoft.com/office/drawing/2014/main" id="{353A53E9-EFB4-4CF6-9101-6799AF129BEA}"/>
                  </a:ext>
                </a:extLst>
              </p:cNvPr>
              <p:cNvSpPr>
                <a:spLocks noChangeShapeType="1"/>
              </p:cNvSpPr>
              <p:nvPr/>
            </p:nvSpPr>
            <p:spPr bwMode="auto">
              <a:xfrm>
                <a:off x="1056" y="2640"/>
                <a:ext cx="1920" cy="0"/>
              </a:xfrm>
              <a:prstGeom prst="line">
                <a:avLst/>
              </a:prstGeom>
              <a:noFill/>
              <a:ln w="19050">
                <a:solidFill>
                  <a:srgbClr val="99FF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7609" name="Object 25">
                <a:extLst>
                  <a:ext uri="{FF2B5EF4-FFF2-40B4-BE49-F238E27FC236}">
                    <a16:creationId xmlns:a16="http://schemas.microsoft.com/office/drawing/2014/main" id="{B077298C-949E-41D4-A815-F31247155EAA}"/>
                  </a:ext>
                </a:extLst>
              </p:cNvPr>
              <p:cNvGraphicFramePr>
                <a:graphicFrameLocks noChangeAspect="1"/>
              </p:cNvGraphicFramePr>
              <p:nvPr/>
            </p:nvGraphicFramePr>
            <p:xfrm>
              <a:off x="1965" y="2417"/>
              <a:ext cx="151" cy="151"/>
            </p:xfrm>
            <a:graphic>
              <a:graphicData uri="http://schemas.openxmlformats.org/presentationml/2006/ole">
                <mc:AlternateContent xmlns:mc="http://schemas.openxmlformats.org/markup-compatibility/2006">
                  <mc:Choice xmlns:v="urn:schemas-microsoft-com:vml" Requires="v">
                    <p:oleObj name="Equation" r:id="rId8" imgW="241200" imgH="241200" progId="Equation.3">
                      <p:embed/>
                    </p:oleObj>
                  </mc:Choice>
                  <mc:Fallback>
                    <p:oleObj name="Equation" r:id="rId8" imgW="241200" imgH="24120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5" y="2417"/>
                            <a:ext cx="151"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610" name="Object 26">
                <a:extLst>
                  <a:ext uri="{FF2B5EF4-FFF2-40B4-BE49-F238E27FC236}">
                    <a16:creationId xmlns:a16="http://schemas.microsoft.com/office/drawing/2014/main" id="{B3DCF66B-DE9C-46F6-8396-846C22100861}"/>
                  </a:ext>
                </a:extLst>
              </p:cNvPr>
              <p:cNvGraphicFramePr>
                <a:graphicFrameLocks noChangeAspect="1"/>
              </p:cNvGraphicFramePr>
              <p:nvPr/>
            </p:nvGraphicFramePr>
            <p:xfrm>
              <a:off x="3040" y="2064"/>
              <a:ext cx="656" cy="264"/>
            </p:xfrm>
            <a:graphic>
              <a:graphicData uri="http://schemas.openxmlformats.org/presentationml/2006/ole">
                <mc:AlternateContent xmlns:mc="http://schemas.openxmlformats.org/markup-compatibility/2006">
                  <mc:Choice xmlns:v="urn:schemas-microsoft-com:vml" Requires="v">
                    <p:oleObj name="Equation" r:id="rId10" imgW="1041120" imgH="419040" progId="Equation.3">
                      <p:embed/>
                    </p:oleObj>
                  </mc:Choice>
                  <mc:Fallback>
                    <p:oleObj name="Equation" r:id="rId10" imgW="1041120" imgH="419040"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0" y="2064"/>
                            <a:ext cx="65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7611" name="Group 27">
              <a:extLst>
                <a:ext uri="{FF2B5EF4-FFF2-40B4-BE49-F238E27FC236}">
                  <a16:creationId xmlns:a16="http://schemas.microsoft.com/office/drawing/2014/main" id="{B203381F-29CB-49F2-88C3-E84B628D3976}"/>
                </a:ext>
              </a:extLst>
            </p:cNvPr>
            <p:cNvGrpSpPr>
              <a:grpSpLocks/>
            </p:cNvGrpSpPr>
            <p:nvPr/>
          </p:nvGrpSpPr>
          <p:grpSpPr bwMode="auto">
            <a:xfrm>
              <a:off x="1056" y="2364"/>
              <a:ext cx="3696" cy="948"/>
              <a:chOff x="1056" y="1980"/>
              <a:chExt cx="3696" cy="948"/>
            </a:xfrm>
          </p:grpSpPr>
          <p:sp>
            <p:nvSpPr>
              <p:cNvPr id="67612" name="Line 28">
                <a:extLst>
                  <a:ext uri="{FF2B5EF4-FFF2-40B4-BE49-F238E27FC236}">
                    <a16:creationId xmlns:a16="http://schemas.microsoft.com/office/drawing/2014/main" id="{17CFECB1-52B2-4C37-A246-C34ACF1CA805}"/>
                  </a:ext>
                </a:extLst>
              </p:cNvPr>
              <p:cNvSpPr>
                <a:spLocks noChangeShapeType="1"/>
              </p:cNvSpPr>
              <p:nvPr/>
            </p:nvSpPr>
            <p:spPr bwMode="auto">
              <a:xfrm>
                <a:off x="1056" y="1980"/>
                <a:ext cx="2880" cy="57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3" name="Line 29">
                <a:extLst>
                  <a:ext uri="{FF2B5EF4-FFF2-40B4-BE49-F238E27FC236}">
                    <a16:creationId xmlns:a16="http://schemas.microsoft.com/office/drawing/2014/main" id="{4C7A7337-0266-4F89-85FE-D1BC9516237B}"/>
                  </a:ext>
                </a:extLst>
              </p:cNvPr>
              <p:cNvSpPr>
                <a:spLocks noChangeShapeType="1"/>
              </p:cNvSpPr>
              <p:nvPr/>
            </p:nvSpPr>
            <p:spPr bwMode="auto">
              <a:xfrm flipV="1">
                <a:off x="3936" y="1980"/>
                <a:ext cx="816" cy="57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4" name="Line 30">
                <a:extLst>
                  <a:ext uri="{FF2B5EF4-FFF2-40B4-BE49-F238E27FC236}">
                    <a16:creationId xmlns:a16="http://schemas.microsoft.com/office/drawing/2014/main" id="{1337213B-7564-46D5-BB33-A02078116D98}"/>
                  </a:ext>
                </a:extLst>
              </p:cNvPr>
              <p:cNvSpPr>
                <a:spLocks noChangeShapeType="1"/>
              </p:cNvSpPr>
              <p:nvPr/>
            </p:nvSpPr>
            <p:spPr bwMode="auto">
              <a:xfrm>
                <a:off x="3936" y="2544"/>
                <a:ext cx="0" cy="384"/>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15" name="Line 31">
              <a:extLst>
                <a:ext uri="{FF2B5EF4-FFF2-40B4-BE49-F238E27FC236}">
                  <a16:creationId xmlns:a16="http://schemas.microsoft.com/office/drawing/2014/main" id="{5E5BFAB7-33D8-451E-8E48-62F5EB6C9504}"/>
                </a:ext>
              </a:extLst>
            </p:cNvPr>
            <p:cNvSpPr>
              <a:spLocks noChangeShapeType="1"/>
            </p:cNvSpPr>
            <p:nvPr/>
          </p:nvSpPr>
          <p:spPr bwMode="auto">
            <a:xfrm>
              <a:off x="1056" y="2376"/>
              <a:ext cx="3696" cy="0"/>
            </a:xfrm>
            <a:prstGeom prst="line">
              <a:avLst/>
            </a:prstGeom>
            <a:noFill/>
            <a:ln w="9525">
              <a:solidFill>
                <a:srgbClr val="FFCC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67616" name="Object 32">
            <a:extLst>
              <a:ext uri="{FF2B5EF4-FFF2-40B4-BE49-F238E27FC236}">
                <a16:creationId xmlns:a16="http://schemas.microsoft.com/office/drawing/2014/main" id="{9F7A74DE-CDDC-436B-BD37-ED42E1C1B4E1}"/>
              </a:ext>
            </a:extLst>
          </p:cNvPr>
          <p:cNvGraphicFramePr>
            <a:graphicFrameLocks noChangeAspect="1"/>
          </p:cNvGraphicFramePr>
          <p:nvPr/>
        </p:nvGraphicFramePr>
        <p:xfrm>
          <a:off x="609600" y="4495800"/>
          <a:ext cx="7329488" cy="914400"/>
        </p:xfrm>
        <a:graphic>
          <a:graphicData uri="http://schemas.openxmlformats.org/presentationml/2006/ole">
            <mc:AlternateContent xmlns:mc="http://schemas.openxmlformats.org/markup-compatibility/2006">
              <mc:Choice xmlns:v="urn:schemas-microsoft-com:vml" Requires="v">
                <p:oleObj name="Equation" r:id="rId12" imgW="7327800" imgH="914400" progId="Equation.3">
                  <p:embed/>
                </p:oleObj>
              </mc:Choice>
              <mc:Fallback>
                <p:oleObj name="Equation" r:id="rId12" imgW="7327800" imgH="914400"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4495800"/>
                        <a:ext cx="73294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617" name="Object 33">
            <a:extLst>
              <a:ext uri="{FF2B5EF4-FFF2-40B4-BE49-F238E27FC236}">
                <a16:creationId xmlns:a16="http://schemas.microsoft.com/office/drawing/2014/main" id="{AAB112F7-FC81-4F65-A045-B9B677C4475A}"/>
              </a:ext>
            </a:extLst>
          </p:cNvPr>
          <p:cNvGraphicFramePr>
            <a:graphicFrameLocks noChangeAspect="1"/>
          </p:cNvGraphicFramePr>
          <p:nvPr/>
        </p:nvGraphicFramePr>
        <p:xfrm>
          <a:off x="609600" y="5562600"/>
          <a:ext cx="8078788" cy="914400"/>
        </p:xfrm>
        <a:graphic>
          <a:graphicData uri="http://schemas.openxmlformats.org/presentationml/2006/ole">
            <mc:AlternateContent xmlns:mc="http://schemas.openxmlformats.org/markup-compatibility/2006">
              <mc:Choice xmlns:v="urn:schemas-microsoft-com:vml" Requires="v">
                <p:oleObj name="Equation" r:id="rId14" imgW="8076960" imgH="914400" progId="Equation.3">
                  <p:embed/>
                </p:oleObj>
              </mc:Choice>
              <mc:Fallback>
                <p:oleObj name="Equation" r:id="rId14" imgW="8076960" imgH="914400"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5562600"/>
                        <a:ext cx="80787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6758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758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6759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6759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6761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67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8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E627D4A7-D588-439A-A9B9-A049BF0758AD}"/>
              </a:ext>
            </a:extLst>
          </p:cNvPr>
          <p:cNvSpPr>
            <a:spLocks noChangeArrowheads="1"/>
          </p:cNvSpPr>
          <p:nvPr/>
        </p:nvSpPr>
        <p:spPr bwMode="auto">
          <a:xfrm>
            <a:off x="457200" y="762000"/>
            <a:ext cx="4078288" cy="457200"/>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39" name="Rectangle 3">
            <a:extLst>
              <a:ext uri="{FF2B5EF4-FFF2-40B4-BE49-F238E27FC236}">
                <a16:creationId xmlns:a16="http://schemas.microsoft.com/office/drawing/2014/main" id="{5B04CEE5-7B08-45B9-B13C-4613712D77A7}"/>
              </a:ext>
            </a:extLst>
          </p:cNvPr>
          <p:cNvSpPr>
            <a:spLocks noChangeArrowheads="1"/>
          </p:cNvSpPr>
          <p:nvPr/>
        </p:nvSpPr>
        <p:spPr bwMode="auto">
          <a:xfrm>
            <a:off x="457200" y="152400"/>
            <a:ext cx="8016875" cy="692150"/>
          </a:xfrm>
          <a:prstGeom prst="rect">
            <a:avLst/>
          </a:prstGeom>
          <a:solidFill>
            <a:srgbClr val="006699"/>
          </a:solidFill>
          <a:ln>
            <a:noFill/>
          </a:ln>
          <a:effectLst/>
          <a:extLst>
            <a:ext uri="{91240B29-F687-4F45-9708-019B960494DF}">
              <a14:hiddenLine xmlns:a14="http://schemas.microsoft.com/office/drawing/2010/main" w="9525">
                <a:solidFill>
                  <a:srgbClr val="006699"/>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0" name="Text Box 4">
            <a:extLst>
              <a:ext uri="{FF2B5EF4-FFF2-40B4-BE49-F238E27FC236}">
                <a16:creationId xmlns:a16="http://schemas.microsoft.com/office/drawing/2014/main" id="{D8960D99-4A1C-48EA-A79D-2AECA8971F7C}"/>
              </a:ext>
            </a:extLst>
          </p:cNvPr>
          <p:cNvSpPr txBox="1">
            <a:spLocks noChangeArrowheads="1"/>
          </p:cNvSpPr>
          <p:nvPr/>
        </p:nvSpPr>
        <p:spPr bwMode="auto">
          <a:xfrm>
            <a:off x="533400" y="228600"/>
            <a:ext cx="38195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75000"/>
              </a:lnSpc>
              <a:spcBef>
                <a:spcPct val="50000"/>
              </a:spcBef>
              <a:buClrTx/>
            </a:pPr>
            <a:r>
              <a:rPr lang="en-US" altLang="en-US" sz="3300" b="1"/>
              <a:t>Summary</a:t>
            </a:r>
          </a:p>
        </p:txBody>
      </p:sp>
      <p:sp>
        <p:nvSpPr>
          <p:cNvPr id="167941" name="Rectangle 5">
            <a:extLst>
              <a:ext uri="{FF2B5EF4-FFF2-40B4-BE49-F238E27FC236}">
                <a16:creationId xmlns:a16="http://schemas.microsoft.com/office/drawing/2014/main" id="{461BA221-D72A-4A63-9110-CD07756E7596}"/>
              </a:ext>
            </a:extLst>
          </p:cNvPr>
          <p:cNvSpPr>
            <a:spLocks noChangeArrowheads="1"/>
          </p:cNvSpPr>
          <p:nvPr/>
        </p:nvSpPr>
        <p:spPr bwMode="auto">
          <a:xfrm>
            <a:off x="152400" y="1219200"/>
            <a:ext cx="8991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pPr>
            <a:r>
              <a:rPr lang="en-US" altLang="en-US" sz="3300">
                <a:solidFill>
                  <a:schemeClr val="accent1"/>
                </a:solidFill>
              </a:rPr>
              <a:t>Integral Equation Methods</a:t>
            </a:r>
          </a:p>
          <a:p>
            <a:pPr>
              <a:spcBef>
                <a:spcPct val="0"/>
              </a:spcBef>
              <a:buClrTx/>
            </a:pPr>
            <a:r>
              <a:rPr lang="en-US" altLang="en-US" sz="3300">
                <a:solidFill>
                  <a:schemeClr val="accent1"/>
                </a:solidFill>
              </a:rPr>
              <a:t>     </a:t>
            </a:r>
            <a:r>
              <a:rPr lang="en-US" altLang="en-US" sz="3300"/>
              <a:t>Exterior versus interior problems</a:t>
            </a:r>
          </a:p>
          <a:p>
            <a:pPr>
              <a:spcBef>
                <a:spcPct val="0"/>
              </a:spcBef>
              <a:buClrTx/>
            </a:pPr>
            <a:r>
              <a:rPr lang="en-US" altLang="en-US" sz="3300">
                <a:solidFill>
                  <a:schemeClr val="accent1"/>
                </a:solidFill>
              </a:rPr>
              <a:t>Standard Solution Methods</a:t>
            </a:r>
          </a:p>
          <a:p>
            <a:pPr>
              <a:spcBef>
                <a:spcPct val="0"/>
              </a:spcBef>
              <a:buClrTx/>
            </a:pPr>
            <a:r>
              <a:rPr lang="en-US" altLang="en-US" sz="3300">
                <a:solidFill>
                  <a:schemeClr val="accent1"/>
                </a:solidFill>
              </a:rPr>
              <a:t>     </a:t>
            </a:r>
            <a:r>
              <a:rPr lang="en-US" altLang="en-US" sz="3300">
                <a:solidFill>
                  <a:schemeClr val="tx2"/>
                </a:solidFill>
              </a:rPr>
              <a:t> </a:t>
            </a:r>
            <a:r>
              <a:rPr lang="en-US" altLang="en-US" sz="3300"/>
              <a:t>Collocation Method</a:t>
            </a:r>
          </a:p>
          <a:p>
            <a:pPr>
              <a:spcBef>
                <a:spcPct val="0"/>
              </a:spcBef>
              <a:buClrTx/>
            </a:pPr>
            <a:r>
              <a:rPr lang="en-US" altLang="en-US" sz="3300"/>
              <a:t>      Galerkin Method</a:t>
            </a:r>
          </a:p>
          <a:p>
            <a:pPr>
              <a:spcBef>
                <a:spcPct val="0"/>
              </a:spcBef>
              <a:buClrTx/>
            </a:pPr>
            <a:r>
              <a:rPr lang="en-US" altLang="en-US" sz="3300">
                <a:solidFill>
                  <a:schemeClr val="accent1"/>
                </a:solidFill>
              </a:rPr>
              <a:t>Integrals for 3-Dimensional Problems</a:t>
            </a:r>
          </a:p>
          <a:p>
            <a:pPr>
              <a:spcBef>
                <a:spcPct val="0"/>
              </a:spcBef>
              <a:buClrTx/>
            </a:pPr>
            <a:r>
              <a:rPr lang="en-US" altLang="en-US" sz="3300">
                <a:solidFill>
                  <a:schemeClr val="accent1"/>
                </a:solidFill>
              </a:rPr>
              <a:t>      </a:t>
            </a:r>
            <a:r>
              <a:rPr lang="en-US" altLang="en-US" sz="3300"/>
              <a:t>Singular Integrals</a:t>
            </a:r>
          </a:p>
          <a:p>
            <a:pPr>
              <a:spcBef>
                <a:spcPct val="0"/>
              </a:spcBef>
              <a:buClrTx/>
            </a:pPr>
            <a:endParaRPr lang="en-US" altLang="en-US" sz="3300"/>
          </a:p>
          <a:p>
            <a:pPr>
              <a:spcBef>
                <a:spcPct val="0"/>
              </a:spcBef>
              <a:buClrTx/>
            </a:pPr>
            <a:r>
              <a:rPr lang="en-US" altLang="en-US" sz="3300">
                <a:solidFill>
                  <a:schemeClr val="accent1"/>
                </a:solidFill>
              </a:rPr>
              <a:t>      </a:t>
            </a:r>
          </a:p>
        </p:txBody>
      </p:sp>
      <p:sp>
        <p:nvSpPr>
          <p:cNvPr id="167942" name="Text Box 6">
            <a:extLst>
              <a:ext uri="{FF2B5EF4-FFF2-40B4-BE49-F238E27FC236}">
                <a16:creationId xmlns:a16="http://schemas.microsoft.com/office/drawing/2014/main" id="{1B539839-B9B2-4535-9BDC-BABF9798287A}"/>
              </a:ext>
            </a:extLst>
          </p:cNvPr>
          <p:cNvSpPr txBox="1">
            <a:spLocks noChangeArrowheads="1"/>
          </p:cNvSpPr>
          <p:nvPr/>
        </p:nvSpPr>
        <p:spPr bwMode="auto">
          <a:xfrm>
            <a:off x="0" y="5562600"/>
            <a:ext cx="8643938" cy="974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buClrTx/>
            </a:pPr>
            <a:r>
              <a:rPr lang="en-US" altLang="en-US" sz="2900">
                <a:solidFill>
                  <a:srgbClr val="FF0000"/>
                </a:solidFill>
              </a:rPr>
              <a:t>We will examine computing integrals next time, and then examine integral equation convergence theory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C3400A3-8265-4CDB-ADE3-26E149E55993}"/>
              </a:ext>
            </a:extLst>
          </p:cNvPr>
          <p:cNvSpPr>
            <a:spLocks noGrp="1" noChangeArrowheads="1"/>
          </p:cNvSpPr>
          <p:nvPr>
            <p:ph type="title"/>
          </p:nvPr>
        </p:nvSpPr>
        <p:spPr/>
        <p:txBody>
          <a:bodyPr/>
          <a:lstStyle/>
          <a:p>
            <a:r>
              <a:rPr lang="en-GB" altLang="en-US"/>
              <a:t>An Example: Taut String with Load</a:t>
            </a:r>
          </a:p>
        </p:txBody>
      </p:sp>
      <p:sp>
        <p:nvSpPr>
          <p:cNvPr id="68611" name="Text Box 3">
            <a:extLst>
              <a:ext uri="{FF2B5EF4-FFF2-40B4-BE49-F238E27FC236}">
                <a16:creationId xmlns:a16="http://schemas.microsoft.com/office/drawing/2014/main" id="{64746E6D-4779-43AA-9E76-BB02453A2C0E}"/>
              </a:ext>
            </a:extLst>
          </p:cNvPr>
          <p:cNvSpPr txBox="1">
            <a:spLocks noChangeArrowheads="1"/>
          </p:cNvSpPr>
          <p:nvPr/>
        </p:nvSpPr>
        <p:spPr bwMode="auto">
          <a:xfrm>
            <a:off x="533400" y="16764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For small deflection, the Principle of Superposition holds, and for an arbitrary </a:t>
            </a:r>
            <a:r>
              <a:rPr lang="en-GB" altLang="en-US" sz="2800">
                <a:solidFill>
                  <a:srgbClr val="99FF99"/>
                </a:solidFill>
              </a:rPr>
              <a:t>load density </a:t>
            </a:r>
            <a:r>
              <a:rPr lang="en-GB" altLang="en-US" sz="2800">
                <a:solidFill>
                  <a:srgbClr val="99FF99"/>
                </a:solidFill>
                <a:sym typeface="Symbol" panose="05050102010706020507" pitchFamily="18" charset="2"/>
              </a:rPr>
              <a:t>(</a:t>
            </a:r>
            <a:r>
              <a:rPr lang="en-GB" altLang="en-US" sz="2800" i="1">
                <a:solidFill>
                  <a:srgbClr val="99FF99"/>
                </a:solidFill>
                <a:sym typeface="Symbol" panose="05050102010706020507" pitchFamily="18" charset="2"/>
              </a:rPr>
              <a:t>x</a:t>
            </a:r>
            <a:r>
              <a:rPr lang="en-GB" altLang="en-US" sz="2800">
                <a:solidFill>
                  <a:srgbClr val="99FF99"/>
                </a:solidFill>
                <a:sym typeface="Symbol" panose="05050102010706020507" pitchFamily="18" charset="2"/>
              </a:rPr>
              <a:t>)</a:t>
            </a:r>
            <a:r>
              <a:rPr lang="en-GB" altLang="en-US" sz="2800">
                <a:sym typeface="Symbol" panose="05050102010706020507" pitchFamily="18" charset="2"/>
              </a:rPr>
              <a:t>,</a:t>
            </a:r>
            <a:endParaRPr lang="en-GB" altLang="en-US" sz="2800"/>
          </a:p>
        </p:txBody>
      </p:sp>
      <p:sp>
        <p:nvSpPr>
          <p:cNvPr id="68612" name="Text Box 4">
            <a:extLst>
              <a:ext uri="{FF2B5EF4-FFF2-40B4-BE49-F238E27FC236}">
                <a16:creationId xmlns:a16="http://schemas.microsoft.com/office/drawing/2014/main" id="{E9AF4512-94A7-47D0-B6EC-1965B37E2C84}"/>
              </a:ext>
            </a:extLst>
          </p:cNvPr>
          <p:cNvSpPr txBox="1">
            <a:spLocks noChangeArrowheads="1"/>
          </p:cNvSpPr>
          <p:nvPr/>
        </p:nvSpPr>
        <p:spPr bwMode="auto">
          <a:xfrm>
            <a:off x="533400" y="29718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the </a:t>
            </a:r>
            <a:r>
              <a:rPr lang="en-GB" altLang="en-US" sz="2800">
                <a:solidFill>
                  <a:srgbClr val="99FF99"/>
                </a:solidFill>
              </a:rPr>
              <a:t>deflection </a:t>
            </a:r>
            <a:r>
              <a:rPr lang="en-GB" altLang="en-US" sz="2800" i="1">
                <a:solidFill>
                  <a:srgbClr val="99FF99"/>
                </a:solidFill>
              </a:rPr>
              <a:t>y</a:t>
            </a:r>
            <a:r>
              <a:rPr lang="en-GB" altLang="en-US" sz="2800">
                <a:solidFill>
                  <a:srgbClr val="99FF99"/>
                </a:solidFill>
              </a:rPr>
              <a:t>(</a:t>
            </a:r>
            <a:r>
              <a:rPr lang="en-GB" altLang="en-US" sz="2800" i="1">
                <a:solidFill>
                  <a:srgbClr val="99FF99"/>
                </a:solidFill>
              </a:rPr>
              <a:t>x</a:t>
            </a:r>
            <a:r>
              <a:rPr lang="en-GB" altLang="en-US" sz="2800">
                <a:solidFill>
                  <a:srgbClr val="99FF99"/>
                </a:solidFill>
              </a:rPr>
              <a:t>)</a:t>
            </a:r>
            <a:r>
              <a:rPr lang="en-GB" altLang="en-US" sz="2800"/>
              <a:t> at any point is given by</a:t>
            </a:r>
          </a:p>
        </p:txBody>
      </p:sp>
      <p:graphicFrame>
        <p:nvGraphicFramePr>
          <p:cNvPr id="68613" name="Object 5">
            <a:extLst>
              <a:ext uri="{FF2B5EF4-FFF2-40B4-BE49-F238E27FC236}">
                <a16:creationId xmlns:a16="http://schemas.microsoft.com/office/drawing/2014/main" id="{B1A536FE-3458-45E7-820A-595CAE89CD5E}"/>
              </a:ext>
            </a:extLst>
          </p:cNvPr>
          <p:cNvGraphicFramePr>
            <a:graphicFrameLocks noChangeAspect="1"/>
          </p:cNvGraphicFramePr>
          <p:nvPr/>
        </p:nvGraphicFramePr>
        <p:xfrm>
          <a:off x="2882900" y="3581400"/>
          <a:ext cx="3378200" cy="1117600"/>
        </p:xfrm>
        <a:graphic>
          <a:graphicData uri="http://schemas.openxmlformats.org/presentationml/2006/ole">
            <mc:AlternateContent xmlns:mc="http://schemas.openxmlformats.org/markup-compatibility/2006">
              <mc:Choice xmlns:v="urn:schemas-microsoft-com:vml" Requires="v">
                <p:oleObj name="Equation" r:id="rId2" imgW="3377880" imgH="1117440" progId="Equation.3">
                  <p:embed/>
                </p:oleObj>
              </mc:Choice>
              <mc:Fallback>
                <p:oleObj name="Equation" r:id="rId2" imgW="3377880" imgH="111744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900" y="3581400"/>
                        <a:ext cx="3378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4" name="Text Box 6">
            <a:extLst>
              <a:ext uri="{FF2B5EF4-FFF2-40B4-BE49-F238E27FC236}">
                <a16:creationId xmlns:a16="http://schemas.microsoft.com/office/drawing/2014/main" id="{6EA4FD30-BC61-45BE-BF42-29B4B9DF3522}"/>
              </a:ext>
            </a:extLst>
          </p:cNvPr>
          <p:cNvSpPr txBox="1">
            <a:spLocks noChangeArrowheads="1"/>
          </p:cNvSpPr>
          <p:nvPr/>
        </p:nvSpPr>
        <p:spPr bwMode="auto">
          <a:xfrm>
            <a:off x="533400" y="4967288"/>
            <a:ext cx="80772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pPr>
            <a:r>
              <a:rPr lang="en-GB" altLang="en-US" sz="2800"/>
              <a:t>If we specify the deflection function </a:t>
            </a:r>
            <a:r>
              <a:rPr lang="en-GB" altLang="en-US" sz="2800" i="1"/>
              <a:t>y</a:t>
            </a:r>
            <a:r>
              <a:rPr lang="en-GB" altLang="en-US" sz="2800"/>
              <a:t>(</a:t>
            </a:r>
            <a:r>
              <a:rPr lang="en-GB" altLang="en-US" sz="2800" i="1"/>
              <a:t>x</a:t>
            </a:r>
            <a:r>
              <a:rPr lang="en-GB" altLang="en-US" sz="2800"/>
              <a:t>), then this is an Integral Equation for the </a:t>
            </a:r>
            <a:r>
              <a:rPr lang="en-GB" altLang="en-US" sz="2800">
                <a:solidFill>
                  <a:srgbClr val="99FF99"/>
                </a:solidFill>
              </a:rPr>
              <a:t>unknown load density function </a:t>
            </a:r>
            <a:r>
              <a:rPr lang="en-GB" altLang="en-US" sz="2800">
                <a:solidFill>
                  <a:srgbClr val="99FF99"/>
                </a:solidFill>
                <a:sym typeface="Symbol" panose="05050102010706020507" pitchFamily="18" charset="2"/>
              </a:rPr>
              <a:t>(</a:t>
            </a:r>
            <a:r>
              <a:rPr lang="en-GB" altLang="en-US" sz="2800" i="1">
                <a:solidFill>
                  <a:srgbClr val="99FF99"/>
                </a:solidFill>
                <a:sym typeface="Symbol" panose="05050102010706020507" pitchFamily="18" charset="2"/>
              </a:rPr>
              <a:t>x</a:t>
            </a:r>
            <a:r>
              <a:rPr lang="en-GB" altLang="en-US" sz="2800">
                <a:solidFill>
                  <a:srgbClr val="99FF99"/>
                </a:solidFill>
                <a:sym typeface="Symbol" panose="05050102010706020507" pitchFamily="18" charset="2"/>
              </a:rPr>
              <a:t>)</a:t>
            </a:r>
            <a:r>
              <a:rPr lang="en-GB" altLang="en-US" sz="2800">
                <a:sym typeface="Symbol" panose="05050102010706020507" pitchFamily="18" charset="2"/>
              </a:rPr>
              <a:t>.</a:t>
            </a:r>
            <a:endParaRPr lang="en-GB" altLang="en-US" sz="2800">
              <a:solidFill>
                <a:srgbClr val="99FF99"/>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861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68613"/>
                                        </p:tgtEl>
                                        <p:attrNameLst>
                                          <p:attrName>style.visibility</p:attrName>
                                        </p:attrNameLst>
                                      </p:cBhvr>
                                      <p:to>
                                        <p:strVal val="visible"/>
                                      </p:to>
                                    </p:set>
                                    <p:anim calcmode="lin" valueType="num">
                                      <p:cBhvr additive="base">
                                        <p:cTn id="14" dur="500" fill="hold"/>
                                        <p:tgtEl>
                                          <p:spTgt spid="68613"/>
                                        </p:tgtEl>
                                        <p:attrNameLst>
                                          <p:attrName>ppt_x</p:attrName>
                                        </p:attrNameLst>
                                      </p:cBhvr>
                                      <p:tavLst>
                                        <p:tav tm="0">
                                          <p:val>
                                            <p:strVal val="0-#ppt_w/2"/>
                                          </p:val>
                                        </p:tav>
                                        <p:tav tm="100000">
                                          <p:val>
                                            <p:strVal val="#ppt_x"/>
                                          </p:val>
                                        </p:tav>
                                      </p:tavLst>
                                    </p:anim>
                                    <p:anim calcmode="lin" valueType="num">
                                      <p:cBhvr additive="base">
                                        <p:cTn id="15" dur="500" fill="hold"/>
                                        <p:tgtEl>
                                          <p:spTgt spid="68613"/>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500"/>
                            </p:stCondLst>
                            <p:childTnLst>
                              <p:par>
                                <p:cTn id="17" presetID="1" presetClass="entr" presetSubtype="0" fill="hold" grpId="0" nodeType="afterEffect">
                                  <p:stCondLst>
                                    <p:cond delay="1000"/>
                                  </p:stCondLst>
                                  <p:childTnLst>
                                    <p:set>
                                      <p:cBhvr>
                                        <p:cTn id="18" dur="1" fill="hold">
                                          <p:stCondLst>
                                            <p:cond delay="499"/>
                                          </p:stCondLst>
                                        </p:cTn>
                                        <p:tgtEl>
                                          <p:spTgt spid="68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P spid="68612" grpId="0" autoUpdateAnimBg="0"/>
      <p:bldP spid="686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AE3A858-E27F-4836-8B00-72825774452C}"/>
              </a:ext>
            </a:extLst>
          </p:cNvPr>
          <p:cNvSpPr>
            <a:spLocks noGrp="1" noChangeArrowheads="1"/>
          </p:cNvSpPr>
          <p:nvPr>
            <p:ph type="title"/>
          </p:nvPr>
        </p:nvSpPr>
        <p:spPr/>
        <p:txBody>
          <a:bodyPr/>
          <a:lstStyle/>
          <a:p>
            <a:r>
              <a:rPr lang="en-GB" altLang="en-US"/>
              <a:t>What are Integral Equations?</a:t>
            </a:r>
          </a:p>
        </p:txBody>
      </p:sp>
      <p:sp>
        <p:nvSpPr>
          <p:cNvPr id="10243" name="Rectangle 3">
            <a:extLst>
              <a:ext uri="{FF2B5EF4-FFF2-40B4-BE49-F238E27FC236}">
                <a16:creationId xmlns:a16="http://schemas.microsoft.com/office/drawing/2014/main" id="{CB81258E-E94E-4B2E-ACDC-547FF40049A6}"/>
              </a:ext>
            </a:extLst>
          </p:cNvPr>
          <p:cNvSpPr>
            <a:spLocks noGrp="1" noChangeArrowheads="1"/>
          </p:cNvSpPr>
          <p:nvPr>
            <p:ph type="body" idx="1"/>
          </p:nvPr>
        </p:nvSpPr>
        <p:spPr>
          <a:xfrm>
            <a:off x="685800" y="2819400"/>
            <a:ext cx="7772400" cy="3505200"/>
          </a:xfrm>
        </p:spPr>
        <p:txBody>
          <a:bodyPr/>
          <a:lstStyle/>
          <a:p>
            <a:r>
              <a:rPr lang="en-GB" altLang="en-US"/>
              <a:t>This is an </a:t>
            </a:r>
            <a:r>
              <a:rPr lang="en-GB" altLang="en-US">
                <a:solidFill>
                  <a:srgbClr val="99FF99"/>
                </a:solidFill>
              </a:rPr>
              <a:t>Integral Equation of the First Kind</a:t>
            </a:r>
            <a:r>
              <a:rPr lang="en-GB" altLang="en-US"/>
              <a:t>.</a:t>
            </a:r>
          </a:p>
          <a:p>
            <a:r>
              <a:rPr lang="en-GB" altLang="en-US"/>
              <a:t>The limits </a:t>
            </a:r>
            <a:r>
              <a:rPr lang="en-GB" altLang="en-US" i="1">
                <a:solidFill>
                  <a:srgbClr val="99FF99"/>
                </a:solidFill>
              </a:rPr>
              <a:t>a</a:t>
            </a:r>
            <a:r>
              <a:rPr lang="en-GB" altLang="en-US"/>
              <a:t> and </a:t>
            </a:r>
            <a:r>
              <a:rPr lang="en-GB" altLang="en-US" i="1">
                <a:solidFill>
                  <a:srgbClr val="99FF99"/>
                </a:solidFill>
              </a:rPr>
              <a:t>b</a:t>
            </a:r>
            <a:r>
              <a:rPr lang="en-GB" altLang="en-US"/>
              <a:t> are </a:t>
            </a:r>
            <a:r>
              <a:rPr lang="en-GB" altLang="en-US" i="1">
                <a:solidFill>
                  <a:srgbClr val="99FF99"/>
                </a:solidFill>
              </a:rPr>
              <a:t>fixed</a:t>
            </a:r>
            <a:r>
              <a:rPr lang="en-GB" altLang="en-US"/>
              <a:t>.  The equation is then called a </a:t>
            </a:r>
            <a:r>
              <a:rPr lang="en-GB" altLang="en-US">
                <a:solidFill>
                  <a:srgbClr val="99FF99"/>
                </a:solidFill>
              </a:rPr>
              <a:t>Fredholm Equation</a:t>
            </a:r>
            <a:r>
              <a:rPr lang="en-GB" altLang="en-US"/>
              <a:t>.</a:t>
            </a:r>
          </a:p>
          <a:p>
            <a:r>
              <a:rPr lang="en-GB" altLang="en-US"/>
              <a:t>If one of the limits is </a:t>
            </a:r>
            <a:r>
              <a:rPr lang="en-GB" altLang="en-US" i="1">
                <a:solidFill>
                  <a:srgbClr val="99FF99"/>
                </a:solidFill>
              </a:rPr>
              <a:t>variable</a:t>
            </a:r>
            <a:r>
              <a:rPr lang="en-GB" altLang="en-US"/>
              <a:t>, then the equation is called a </a:t>
            </a:r>
            <a:r>
              <a:rPr lang="en-GB" altLang="en-US">
                <a:solidFill>
                  <a:srgbClr val="99FF99"/>
                </a:solidFill>
              </a:rPr>
              <a:t>Volterra Equation</a:t>
            </a:r>
            <a:r>
              <a:rPr lang="en-GB" altLang="en-US"/>
              <a:t>.</a:t>
            </a:r>
          </a:p>
          <a:p>
            <a:r>
              <a:rPr lang="en-GB" altLang="en-US"/>
              <a:t>Are there </a:t>
            </a:r>
            <a:r>
              <a:rPr lang="en-GB" altLang="en-US">
                <a:solidFill>
                  <a:srgbClr val="99FF99"/>
                </a:solidFill>
              </a:rPr>
              <a:t>Integral Equations of the Second Kind</a:t>
            </a:r>
            <a:r>
              <a:rPr lang="en-GB" altLang="en-US"/>
              <a:t>?  </a:t>
            </a:r>
            <a:r>
              <a:rPr lang="en-GB" altLang="en-US">
                <a:solidFill>
                  <a:srgbClr val="FF5050"/>
                </a:solidFill>
              </a:rPr>
              <a:t>Yes!</a:t>
            </a:r>
            <a:endParaRPr lang="en-GB" altLang="en-US"/>
          </a:p>
        </p:txBody>
      </p:sp>
      <p:graphicFrame>
        <p:nvGraphicFramePr>
          <p:cNvPr id="10248" name="Object 8">
            <a:extLst>
              <a:ext uri="{FF2B5EF4-FFF2-40B4-BE49-F238E27FC236}">
                <a16:creationId xmlns:a16="http://schemas.microsoft.com/office/drawing/2014/main" id="{A3B95C75-9549-4EFA-A585-B90A3B25CAEA}"/>
              </a:ext>
            </a:extLst>
          </p:cNvPr>
          <p:cNvGraphicFramePr>
            <a:graphicFrameLocks noChangeAspect="1"/>
          </p:cNvGraphicFramePr>
          <p:nvPr/>
        </p:nvGraphicFramePr>
        <p:xfrm>
          <a:off x="2940050" y="1600200"/>
          <a:ext cx="3263900" cy="1117600"/>
        </p:xfrm>
        <a:graphic>
          <a:graphicData uri="http://schemas.openxmlformats.org/presentationml/2006/ole">
            <mc:AlternateContent xmlns:mc="http://schemas.openxmlformats.org/markup-compatibility/2006">
              <mc:Choice xmlns:v="urn:schemas-microsoft-com:vml" Requires="v">
                <p:oleObj name="Equation" r:id="rId2" imgW="3263760" imgH="1117440" progId="Equation.3">
                  <p:embed/>
                </p:oleObj>
              </mc:Choice>
              <mc:Fallback>
                <p:oleObj name="Equation" r:id="rId2" imgW="3263760" imgH="111744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0" y="1600200"/>
                        <a:ext cx="32639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 calcmode="lin" valueType="num">
                                      <p:cBhvr additive="base">
                                        <p:cTn id="7" dur="500" fill="hold"/>
                                        <p:tgtEl>
                                          <p:spTgt spid="10248"/>
                                        </p:tgtEl>
                                        <p:attrNameLst>
                                          <p:attrName>ppt_x</p:attrName>
                                        </p:attrNameLst>
                                      </p:cBhvr>
                                      <p:tavLst>
                                        <p:tav tm="0">
                                          <p:val>
                                            <p:strVal val="0-#ppt_w/2"/>
                                          </p:val>
                                        </p:tav>
                                        <p:tav tm="100000">
                                          <p:val>
                                            <p:strVal val="#ppt_x"/>
                                          </p:val>
                                        </p:tav>
                                      </p:tavLst>
                                    </p:anim>
                                    <p:anim calcmode="lin" valueType="num">
                                      <p:cBhvr additive="base">
                                        <p:cTn id="8" dur="500" fill="hold"/>
                                        <p:tgtEl>
                                          <p:spTgt spid="1024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1000"/>
                                  </p:stCondLst>
                                  <p:childTnLst>
                                    <p:set>
                                      <p:cBhvr>
                                        <p:cTn id="11" dur="1" fill="hold">
                                          <p:stCondLst>
                                            <p:cond delay="499"/>
                                          </p:stCondLst>
                                        </p:cTn>
                                        <p:tgtEl>
                                          <p:spTgt spid="10243">
                                            <p:txEl>
                                              <p:pRg st="0" end="0"/>
                                            </p:txEl>
                                          </p:spTgt>
                                        </p:tgtEl>
                                        <p:attrNameLst>
                                          <p:attrName>style.visibility</p:attrName>
                                        </p:attrNameLst>
                                      </p:cBhvr>
                                      <p:to>
                                        <p:strVal val="visible"/>
                                      </p:to>
                                    </p:set>
                                  </p:childTnLst>
                                </p:cTn>
                              </p:par>
                            </p:childTnLst>
                          </p:cTn>
                        </p:par>
                        <p:par>
                          <p:cTn id="12" fill="hold" nodeType="afterGroup">
                            <p:stCondLst>
                              <p:cond delay="2000"/>
                            </p:stCondLst>
                            <p:childTnLst>
                              <p:par>
                                <p:cTn id="13" presetID="1" presetClass="entr" presetSubtype="0" fill="hold" grpId="0" nodeType="afterEffect">
                                  <p:stCondLst>
                                    <p:cond delay="1000"/>
                                  </p:stCondLst>
                                  <p:childTnLst>
                                    <p:set>
                                      <p:cBhvr>
                                        <p:cTn id="14" dur="1" fill="hold">
                                          <p:stCondLst>
                                            <p:cond delay="499"/>
                                          </p:stCondLst>
                                        </p:cTn>
                                        <p:tgtEl>
                                          <p:spTgt spid="10243">
                                            <p:txEl>
                                              <p:pRg st="1" end="1"/>
                                            </p:txEl>
                                          </p:spTgt>
                                        </p:tgtEl>
                                        <p:attrNameLst>
                                          <p:attrName>style.visibility</p:attrName>
                                        </p:attrNameLst>
                                      </p:cBhvr>
                                      <p:to>
                                        <p:strVal val="visible"/>
                                      </p:to>
                                    </p:set>
                                  </p:childTnLst>
                                </p:cTn>
                              </p:par>
                            </p:childTnLst>
                          </p:cTn>
                        </p:par>
                        <p:par>
                          <p:cTn id="15" fill="hold" nodeType="afterGroup">
                            <p:stCondLst>
                              <p:cond delay="3500"/>
                            </p:stCondLst>
                            <p:childTnLst>
                              <p:par>
                                <p:cTn id="16" presetID="1" presetClass="entr" presetSubtype="0" fill="hold" grpId="0" nodeType="afterEffect">
                                  <p:stCondLst>
                                    <p:cond delay="1000"/>
                                  </p:stCondLst>
                                  <p:childTnLst>
                                    <p:set>
                                      <p:cBhvr>
                                        <p:cTn id="17" dur="1" fill="hold">
                                          <p:stCondLst>
                                            <p:cond delay="499"/>
                                          </p:stCondLst>
                                        </p:cTn>
                                        <p:tgtEl>
                                          <p:spTgt spid="10243">
                                            <p:txEl>
                                              <p:pRg st="2" end="2"/>
                                            </p:txEl>
                                          </p:spTgt>
                                        </p:tgtEl>
                                        <p:attrNameLst>
                                          <p:attrName>style.visibility</p:attrName>
                                        </p:attrNameLst>
                                      </p:cBhvr>
                                      <p:to>
                                        <p:strVal val="visible"/>
                                      </p:to>
                                    </p:set>
                                  </p:childTnLst>
                                </p:cTn>
                              </p:par>
                            </p:childTnLst>
                          </p:cTn>
                        </p:par>
                        <p:par>
                          <p:cTn id="18" fill="hold" nodeType="afterGroup">
                            <p:stCondLst>
                              <p:cond delay="5000"/>
                            </p:stCondLst>
                            <p:childTnLst>
                              <p:par>
                                <p:cTn id="19" presetID="1" presetClass="entr" presetSubtype="0" fill="hold" grpId="0" nodeType="afterEffect">
                                  <p:stCondLst>
                                    <p:cond delay="1000"/>
                                  </p:stCondLst>
                                  <p:childTnLst>
                                    <p:set>
                                      <p:cBhvr>
                                        <p:cTn id="20"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advAuto="100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0" fontAlgn="base" latinLnBrk="0" hangingPunct="0">
          <a:lnSpc>
            <a:spcPct val="100000"/>
          </a:lnSpc>
          <a:spcBef>
            <a:spcPct val="20000"/>
          </a:spcBef>
          <a:spcAft>
            <a:spcPct val="0"/>
          </a:spcAft>
          <a:buClr>
            <a:srgbClr val="99FF99"/>
          </a:buClr>
          <a:buSzTx/>
          <a:buFontTx/>
          <a:buNone/>
          <a:tabLst/>
          <a:defRPr kumimoji="0" lang="en-US" altLang="en-US" sz="2400" b="0" i="0" u="none" strike="noStrike" cap="none" normalizeH="0" baseline="0" smtClean="0">
            <a:ln>
              <a:noFill/>
            </a:ln>
            <a:solidFill>
              <a:srgbClr val="FFCC00"/>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0" fontAlgn="base" latinLnBrk="0" hangingPunct="0">
          <a:lnSpc>
            <a:spcPct val="100000"/>
          </a:lnSpc>
          <a:spcBef>
            <a:spcPct val="20000"/>
          </a:spcBef>
          <a:spcAft>
            <a:spcPct val="0"/>
          </a:spcAft>
          <a:buClr>
            <a:srgbClr val="99FF99"/>
          </a:buClr>
          <a:buSzTx/>
          <a:buFontTx/>
          <a:buNone/>
          <a:tabLst/>
          <a:defRPr kumimoji="0" lang="en-US" altLang="en-US" sz="2400" b="0" i="0" u="none" strike="noStrike" cap="none" normalizeH="0" baseline="0" smtClean="0">
            <a:ln>
              <a:noFill/>
            </a:ln>
            <a:solidFill>
              <a:srgbClr val="FFCC00"/>
            </a:solidFill>
            <a:effectLst/>
            <a:latin typeface="Arial" panose="020B0604020202020204"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12698</TotalTime>
  <Words>2275</Words>
  <Application>Microsoft Office PowerPoint</Application>
  <PresentationFormat>On-screen Show (4:3)</PresentationFormat>
  <Paragraphs>432</Paragraphs>
  <Slides>70</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70</vt:i4>
      </vt:variant>
    </vt:vector>
  </HeadingPairs>
  <TitlesOfParts>
    <vt:vector size="78" baseType="lpstr">
      <vt:lpstr>Times New Roman</vt:lpstr>
      <vt:lpstr>Arial</vt:lpstr>
      <vt:lpstr>Monotype Sorts</vt:lpstr>
      <vt:lpstr>Symbol</vt:lpstr>
      <vt:lpstr>Blank Presentation</vt:lpstr>
      <vt:lpstr>Microsoft Equation 3.0</vt:lpstr>
      <vt:lpstr>MathType 5.0 Equation</vt:lpstr>
      <vt:lpstr>MathType 4.0 Equation</vt:lpstr>
      <vt:lpstr>PowerPoint Presentation</vt:lpstr>
      <vt:lpstr>Boundary Integral Equations</vt:lpstr>
      <vt:lpstr>In a Nutshell</vt:lpstr>
      <vt:lpstr>References</vt:lpstr>
      <vt:lpstr>What are Integral Equations?</vt:lpstr>
      <vt:lpstr>An Example: Taut String with Load</vt:lpstr>
      <vt:lpstr>An Example: Taut String with Load</vt:lpstr>
      <vt:lpstr>An Example: Taut String with Load</vt:lpstr>
      <vt:lpstr>What are Integral Equations?</vt:lpstr>
      <vt:lpstr>What are Integral Equations?</vt:lpstr>
      <vt:lpstr>An Example: Vibrating Taut String</vt:lpstr>
      <vt:lpstr>An Example: Vibrating Taut String</vt:lpstr>
      <vt:lpstr>An Example: Vibrating Taut String</vt:lpstr>
      <vt:lpstr>So what?</vt:lpstr>
      <vt:lpstr>Taut String with Load Revisited</vt:lpstr>
      <vt:lpstr>Elementary Differential Equation</vt:lpstr>
      <vt:lpstr>Elementary Differential Equation</vt:lpstr>
      <vt:lpstr>Another Elementary Equation</vt:lpstr>
      <vt:lpstr>Another Elementary Equation</vt:lpstr>
      <vt:lpstr>Another Elementary Equation</vt:lpstr>
      <vt:lpstr>Another Elementary Equation</vt:lpstr>
      <vt:lpstr>Another Elementary Equation</vt:lpstr>
      <vt:lpstr>Taut String with Load Revisited</vt:lpstr>
      <vt:lpstr>Taut String with Load Revisited</vt:lpstr>
      <vt:lpstr>Taut String with Load Revisited</vt:lpstr>
      <vt:lpstr>Aside on Dirac Delta Function</vt:lpstr>
      <vt:lpstr>Taut String with Load Revisited</vt:lpstr>
      <vt:lpstr>Two Questions </vt:lpstr>
      <vt:lpstr>How to get Green’s Function? </vt:lpstr>
      <vt:lpstr>Types of Green’s Function</vt:lpstr>
      <vt:lpstr>How to compute the free space GF?</vt:lpstr>
      <vt:lpstr>Important Fourier transforms</vt:lpstr>
      <vt:lpstr>Free Space Green’s Functions (1D)</vt:lpstr>
      <vt:lpstr>Free Space Green’s Functions (2D)</vt:lpstr>
      <vt:lpstr>Free Space Green’s Functions (3D)</vt:lpstr>
      <vt:lpstr>3D Example: Laplace Equation</vt:lpstr>
      <vt:lpstr>3D Example: Laplace Equation</vt:lpstr>
      <vt:lpstr>3D Example: Laplace Equation</vt:lpstr>
      <vt:lpstr>3D Example: Laplace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Indirect from Direct Formulation</vt:lpstr>
      <vt:lpstr>Indirect from Direct Formulation</vt:lpstr>
      <vt:lpstr>Indirect from Direct Formulation</vt:lpstr>
      <vt:lpstr>PowerPoint Presentation</vt:lpstr>
      <vt:lpstr>3D Example: Laplace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Boundary Integral Techniques</dc:title>
  <dc:creator>ccetest1</dc:creator>
  <cp:lastModifiedBy>Esther Grossman</cp:lastModifiedBy>
  <cp:revision>194</cp:revision>
  <dcterms:created xsi:type="dcterms:W3CDTF">1999-10-24T22:53:11Z</dcterms:created>
  <dcterms:modified xsi:type="dcterms:W3CDTF">2021-04-05T18:07:15Z</dcterms:modified>
</cp:coreProperties>
</file>