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9" r:id="rId4"/>
    <p:sldId id="261" r:id="rId5"/>
    <p:sldId id="257" r:id="rId6"/>
    <p:sldId id="262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7A5B6-B96C-4282-A3DE-DA0A882DA74C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31062-1A89-4E9A-AE05-65846231D0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379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31062-1A89-4E9A-AE05-65846231D02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483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99F26-F555-4A2E-A377-01A099B21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46108B-6DBE-48EE-896D-D65144D06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B19DFF-53D9-4E3C-BF53-13635415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02D786-CD11-449F-9EF2-763C060C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A252B1-53A7-4564-938A-4AD56769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07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D67BF-53EF-4AA2-9202-0ADBECE7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9CEECE-CF29-4A4B-80EB-0E80A2900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E2C1CE-4DD7-498D-ABFC-E89C2A61C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533E69-AAEF-4EC0-BFE1-78117AAB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3A42D8-1829-4F22-AFBD-82BAFDE26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43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BCEA94F-4E43-40F1-9E93-03ECFAD1A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A5E4FC-576B-41E5-8D90-28E2F7D3E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4A5595-1475-4677-9773-4A8C29567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6E1E90-9777-4CE0-B77B-6AA277D2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A673AE-6100-439E-8BAE-4185E571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06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314B8-0943-482F-B139-F74D36FB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80D2C2-D739-4FAE-8D33-4EF7019F4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6E522D-6CB5-474A-82B0-FCBF661DA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A367A8-DBA6-40A9-906A-37C8A948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8D00F1-E178-45D1-8BCD-F7FFECFD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68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9EE1F2-CC37-4F19-9DDC-F1066D86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BD35BE-F985-44A8-8B45-601B25870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BA5445-8769-4862-9A31-449B2DC2B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B721BF-9CD3-41FB-A6C4-F48E238F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99183C-8993-46A1-A578-F42CD729E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92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8DDABC-0AA9-4BAB-9DB4-88D547A5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076122-EE67-4A75-9E51-104C51A87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CE6AA5-2AA2-4EE7-B0DD-85AE774F6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7C1C2C-8D9C-46E3-ADA5-14FC2975E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3E7CBF-957A-41BF-8A21-A2ECFEE9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A53D97-A8D6-41C3-8546-435C1E00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26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AA1B12-4F92-48F0-8C3E-0C06AFF85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C0F474-02AC-4A9D-B289-CC035366F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D91F24-5F6F-4A86-BDD1-D3125AB62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AF3FEFD-5071-4DC5-9F78-B19271A9A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BC654E4-2AC2-427F-BB40-C28391075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C078CC7-70FF-4883-A651-AF9A48C1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8E0D308-EC73-4514-8D11-48BBD30E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FC3B629-E200-4BC4-8A6B-44DF2EE8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4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D2B73F-F745-461F-9C67-EACBF718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1B9B0CD-B0E4-42F6-9588-9C23AA53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0D72BE-AA4C-40DC-88DB-C11001A41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C20FFB-3603-4748-BA52-5F2D5FAC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67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7E84AB1-A4AC-4229-95CC-47A36FB95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2EBEC89-332C-4BDC-9267-5CB78E0E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412CA90-002D-45F9-9891-F7E8E67B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23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4C8D88-6061-4FC5-9E68-B69FD7832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4F4BB2-ADD2-42AC-A966-CAC764A0B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CA1ABE-CFF1-4EB2-A150-F9C4E65A6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C1905D-096D-4206-87C3-0B581CC80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797096-7458-43CB-8C40-22E035F3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D8F2E6-C049-4433-9614-0B54F625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42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16F9D1-361F-4D9F-90A5-795063B7F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48A2CB5-7CB6-4486-93EC-693DB34C6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D1BF96E-B62D-43E3-BC14-9DE79CAE7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284CD3-61E0-449E-954A-E221E4BE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DB32B1-312D-4AB4-8B29-CBD9F3E9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D46F36-414B-450B-80A1-7ED82897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983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0157A7-02A1-4BE5-95EC-2044C7EF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F0BB4B-1459-4246-80AA-3788AD9D4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2F258B-490E-47D4-8E85-8DF19B4A1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A831E-6221-4DF3-9E2B-33BDCA035AE6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CDC25-0C64-4B30-8F6C-6C81764B9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9F427A-86A5-4D8B-90FE-767368D9B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561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EEDB1-81B1-4FFE-8D00-5B3546A33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5242"/>
            <a:ext cx="9144000" cy="2387600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Презентация игры "</a:t>
            </a:r>
            <a:r>
              <a:rPr lang="en-US" sz="3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Under the Ground"​</a:t>
            </a:r>
            <a:endParaRPr lang="ru-RU" sz="3200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1C551F-9069-492B-AF92-A508DD9D1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97323"/>
            <a:ext cx="9144000" cy="1655762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Студенты 19П-1: Р. Алеев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ru-RU" sz="2000" dirty="0">
                <a:solidFill>
                  <a:schemeClr val="bg1"/>
                </a:solidFill>
              </a:rPr>
              <a:t>В. Чеботарёв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ru-RU" sz="2000" dirty="0">
                <a:solidFill>
                  <a:schemeClr val="bg1"/>
                </a:solidFill>
              </a:rPr>
              <a:t>М. Сайфутдинов</a:t>
            </a:r>
          </a:p>
          <a:p>
            <a:r>
              <a:rPr lang="ru-RU" sz="2000" dirty="0">
                <a:solidFill>
                  <a:schemeClr val="bg1"/>
                </a:solidFill>
              </a:rPr>
              <a:t>Преподаватель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Р. </a:t>
            </a:r>
            <a:r>
              <a:rPr lang="ru-RU" sz="2000" dirty="0">
                <a:solidFill>
                  <a:schemeClr val="bg1"/>
                </a:solidFill>
              </a:rPr>
              <a:t>Каримова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D6A3911-3FD7-49E6-AC4C-A880DCC262F7}"/>
              </a:ext>
            </a:extLst>
          </p:cNvPr>
          <p:cNvSpPr txBox="1">
            <a:spLocks/>
          </p:cNvSpPr>
          <p:nvPr/>
        </p:nvSpPr>
        <p:spPr>
          <a:xfrm>
            <a:off x="287983" y="104915"/>
            <a:ext cx="11389010" cy="165576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Министерство образования и науки Республики Башкортостан</a:t>
            </a:r>
          </a:p>
          <a:p>
            <a:r>
              <a:rPr lang="ru-RU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Государственное бюджетное профессиональное образовательное учреждение </a:t>
            </a:r>
          </a:p>
          <a:p>
            <a:r>
              <a:rPr lang="ru-RU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Уфимский колледж статистики, информатики и вычислительной техники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89F320BD-B91E-4139-BBF5-87BB00232712}"/>
              </a:ext>
            </a:extLst>
          </p:cNvPr>
          <p:cNvCxnSpPr/>
          <p:nvPr/>
        </p:nvCxnSpPr>
        <p:spPr>
          <a:xfrm>
            <a:off x="1777285" y="4868214"/>
            <a:ext cx="864816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37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9434B0B-7C07-42FC-B1E1-CCB14CAD3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403" y="1842252"/>
            <a:ext cx="11539941" cy="44615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Целью совместного проекта является разработка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2D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-</a:t>
            </a:r>
            <a:r>
              <a:rPr lang="ru-RU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Платформера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 на движке «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Unity Engine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».</a:t>
            </a:r>
          </a:p>
          <a:p>
            <a:pPr marL="0" indent="0">
              <a:buNone/>
            </a:pP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Для достижения поставленной цели необходимо решить следующие задачи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изучить предметную область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нарисовать графику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спроектировать логику персонажа и передвигающихся объектов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построить уровни и протестировать игру.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5E10EC3-1AFE-41CF-983E-F8239C6D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1669" cy="13255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Цели и задачи работы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9236F1A-FDC0-411F-9A06-F084D78EE0BC}"/>
              </a:ext>
            </a:extLst>
          </p:cNvPr>
          <p:cNvSpPr/>
          <p:nvPr/>
        </p:nvSpPr>
        <p:spPr>
          <a:xfrm rot="2678270">
            <a:off x="281451" y="792378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BFDA9BBE-EDC8-4841-A9D1-817EC84E9B4F}"/>
              </a:ext>
            </a:extLst>
          </p:cNvPr>
          <p:cNvSpPr/>
          <p:nvPr/>
        </p:nvSpPr>
        <p:spPr>
          <a:xfrm>
            <a:off x="333403" y="851258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8984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192F4-5064-45BE-BAE4-3DE65A99B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1669" cy="1325563"/>
          </a:xfrm>
        </p:spPr>
        <p:txBody>
          <a:bodyPr/>
          <a:lstStyle/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823FFF-CAFC-4764-9E1D-2C19C6F5A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2709" y="1690688"/>
            <a:ext cx="5611091" cy="469185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Данная двумерная игра жанра платформер с элементами головоломок, в которой задачей игрока является прохождение через различные препятствия.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Препятствия могут проверять игрока как на ловкость и скорость реакции, так и на сообразительность и память. Игрок будет иметь несколько попыток на прохождение препятствий. В случае утраты попытки, игрок перемещается в последнюю безопасную точку сохранения, откуда ему будет предоставлена повторная возможность преодолеть препятствия. При утрате всех попыток, игра будет завершена, из-за чего игроку придётся начинать игру с самого начала уровня. 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На старте игры игрок сможет пройти обучение, в котором познакомится с основными механиками и правилами игры.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6E53546-678F-400D-8AF5-8C76B5C1C1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369" y="1620044"/>
            <a:ext cx="4762500" cy="4762500"/>
          </a:xfrm>
          <a:prstGeom prst="rect">
            <a:avLst/>
          </a:prstGeom>
        </p:spPr>
      </p:pic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78AD145F-A259-42DC-A3C9-6029BEE3E4D3}"/>
              </a:ext>
            </a:extLst>
          </p:cNvPr>
          <p:cNvSpPr/>
          <p:nvPr/>
        </p:nvSpPr>
        <p:spPr>
          <a:xfrm rot="2678270">
            <a:off x="281451" y="792378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227F6A27-AF56-4974-8810-417F297703F3}"/>
              </a:ext>
            </a:extLst>
          </p:cNvPr>
          <p:cNvSpPr/>
          <p:nvPr/>
        </p:nvSpPr>
        <p:spPr>
          <a:xfrm>
            <a:off x="333403" y="851258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8714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192F4-5064-45BE-BAE4-3DE65A99B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32764" cy="13255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Входная и выходная информация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78AD145F-A259-42DC-A3C9-6029BEE3E4D3}"/>
              </a:ext>
            </a:extLst>
          </p:cNvPr>
          <p:cNvSpPr/>
          <p:nvPr/>
        </p:nvSpPr>
        <p:spPr>
          <a:xfrm rot="2678270">
            <a:off x="281451" y="792378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227F6A27-AF56-4974-8810-417F297703F3}"/>
              </a:ext>
            </a:extLst>
          </p:cNvPr>
          <p:cNvSpPr/>
          <p:nvPr/>
        </p:nvSpPr>
        <p:spPr>
          <a:xfrm>
            <a:off x="333403" y="851258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EEB22DC3-7360-4BB8-A3FB-6A272939C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403" y="1842252"/>
            <a:ext cx="11539941" cy="4461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Входной информацией является нажатие клавиш на клавиатуре </a:t>
            </a:r>
            <a:r>
              <a:rPr lang="ru-RU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и 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кнопок мыши.</a:t>
            </a:r>
          </a:p>
          <a:p>
            <a:pPr marL="0" indent="0">
              <a:buNone/>
            </a:pP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В процессе игры выходной информацией будет являться изображение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ru-RU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звук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отрисовка уровня и итоговый результат игры.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17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2B282-197B-4F8D-A69C-BF892BCB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712528" cy="13255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В чём плюсы данного проекта для конечного пользователя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E1E48E-AC95-4A91-BF57-BB6F37A05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7995" y="2562604"/>
            <a:ext cx="4184073" cy="4811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Быстрый способ избавиться от стресса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4B10BA6-D095-471C-828B-410D14AE20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825625"/>
            <a:ext cx="3945948" cy="3945948"/>
          </a:xfrm>
          <a:prstGeom prst="rect">
            <a:avLst/>
          </a:prstGeom>
        </p:spPr>
      </p:pic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CB74E825-96DE-40CD-80BF-CD95AB036879}"/>
              </a:ext>
            </a:extLst>
          </p:cNvPr>
          <p:cNvSpPr/>
          <p:nvPr/>
        </p:nvSpPr>
        <p:spPr>
          <a:xfrm rot="2678270">
            <a:off x="6189743" y="2470760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9C6B37BF-E34C-4F55-A566-B280509356CA}"/>
              </a:ext>
            </a:extLst>
          </p:cNvPr>
          <p:cNvSpPr txBox="1">
            <a:spLocks/>
          </p:cNvSpPr>
          <p:nvPr/>
        </p:nvSpPr>
        <p:spPr>
          <a:xfrm>
            <a:off x="6897995" y="3190775"/>
            <a:ext cx="4184073" cy="481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Весёлое время провождение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FD193B07-6B5C-4E76-BC67-05B448499A8F}"/>
              </a:ext>
            </a:extLst>
          </p:cNvPr>
          <p:cNvSpPr txBox="1">
            <a:spLocks/>
          </p:cNvSpPr>
          <p:nvPr/>
        </p:nvSpPr>
        <p:spPr>
          <a:xfrm>
            <a:off x="6897995" y="3808010"/>
            <a:ext cx="4184073" cy="481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Развитие критического мышления и скорости реакции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CAFD493B-05AE-457A-A78B-A69934E7A2F4}"/>
              </a:ext>
            </a:extLst>
          </p:cNvPr>
          <p:cNvSpPr/>
          <p:nvPr/>
        </p:nvSpPr>
        <p:spPr>
          <a:xfrm rot="2678270">
            <a:off x="6189742" y="3079611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1C0B2930-4CA4-47C0-95F7-F85E679F2CE4}"/>
              </a:ext>
            </a:extLst>
          </p:cNvPr>
          <p:cNvSpPr/>
          <p:nvPr/>
        </p:nvSpPr>
        <p:spPr>
          <a:xfrm rot="2678270">
            <a:off x="6189743" y="3735612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3B3D6516-0AAD-4BB7-A9CB-6BC15F261B5D}"/>
              </a:ext>
            </a:extLst>
          </p:cNvPr>
          <p:cNvSpPr/>
          <p:nvPr/>
        </p:nvSpPr>
        <p:spPr>
          <a:xfrm>
            <a:off x="6241696" y="2529640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683B628D-3FED-4A3C-A61A-E20CFEA77148}"/>
              </a:ext>
            </a:extLst>
          </p:cNvPr>
          <p:cNvSpPr/>
          <p:nvPr/>
        </p:nvSpPr>
        <p:spPr>
          <a:xfrm>
            <a:off x="6241696" y="3138492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8126109A-5D06-4190-9682-0198EAEA2664}"/>
              </a:ext>
            </a:extLst>
          </p:cNvPr>
          <p:cNvSpPr/>
          <p:nvPr/>
        </p:nvSpPr>
        <p:spPr>
          <a:xfrm>
            <a:off x="6241695" y="3790821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62192A-1BA4-4713-8551-8C91E325A279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596" y="2573541"/>
            <a:ext cx="265488" cy="265488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5C39C61-A5AB-4EA4-9D19-618CDB837F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596" y="3182393"/>
            <a:ext cx="265488" cy="265488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33EACE39-1933-4352-9296-7AB5B3DE510E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596" y="3832189"/>
            <a:ext cx="265488" cy="265488"/>
          </a:xfrm>
          <a:prstGeom prst="rect">
            <a:avLst/>
          </a:prstGeom>
        </p:spPr>
      </p:pic>
      <p:sp>
        <p:nvSpPr>
          <p:cNvPr id="16" name="Объект 2">
            <a:extLst>
              <a:ext uri="{FF2B5EF4-FFF2-40B4-BE49-F238E27FC236}">
                <a16:creationId xmlns:a16="http://schemas.microsoft.com/office/drawing/2014/main" id="{3546DB7B-2D6D-400D-BD4A-1C0CE09B4B08}"/>
              </a:ext>
            </a:extLst>
          </p:cNvPr>
          <p:cNvSpPr txBox="1">
            <a:spLocks/>
          </p:cNvSpPr>
          <p:nvPr/>
        </p:nvSpPr>
        <p:spPr>
          <a:xfrm>
            <a:off x="6897994" y="4416861"/>
            <a:ext cx="4184073" cy="4811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Привыкание преодоления труднодостижимых целей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006E30C-9527-4AA2-B4CA-20D39C8CB295}"/>
              </a:ext>
            </a:extLst>
          </p:cNvPr>
          <p:cNvSpPr/>
          <p:nvPr/>
        </p:nvSpPr>
        <p:spPr>
          <a:xfrm rot="2678270">
            <a:off x="6189742" y="4344463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5E1B2684-B58E-404E-856C-69B711A5AB11}"/>
              </a:ext>
            </a:extLst>
          </p:cNvPr>
          <p:cNvSpPr/>
          <p:nvPr/>
        </p:nvSpPr>
        <p:spPr>
          <a:xfrm>
            <a:off x="6241694" y="4399672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BB6F87-CBDF-46A0-80C8-5B95DECA80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746" y="4440617"/>
            <a:ext cx="265488" cy="265488"/>
          </a:xfrm>
          <a:prstGeom prst="rect">
            <a:avLst/>
          </a:prstGeom>
        </p:spPr>
      </p:pic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1845A821-3CC2-4313-9111-3FA668C50387}"/>
              </a:ext>
            </a:extLst>
          </p:cNvPr>
          <p:cNvSpPr/>
          <p:nvPr/>
        </p:nvSpPr>
        <p:spPr>
          <a:xfrm rot="2678270">
            <a:off x="281449" y="792377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3E3A1686-920A-40B1-89FB-9AD2E843C1F0}"/>
              </a:ext>
            </a:extLst>
          </p:cNvPr>
          <p:cNvSpPr/>
          <p:nvPr/>
        </p:nvSpPr>
        <p:spPr>
          <a:xfrm>
            <a:off x="333403" y="851258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8671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2CAA562-25C9-4004-B13C-8F4C7AADB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32764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Требования к разработке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279713F-7E49-4B7D-9994-E97A6A2BCFB8}"/>
              </a:ext>
            </a:extLst>
          </p:cNvPr>
          <p:cNvSpPr/>
          <p:nvPr/>
        </p:nvSpPr>
        <p:spPr>
          <a:xfrm rot="2678270">
            <a:off x="281451" y="792378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EDD61454-6825-4749-9EAE-C5F3FCCC67FF}"/>
              </a:ext>
            </a:extLst>
          </p:cNvPr>
          <p:cNvSpPr/>
          <p:nvPr/>
        </p:nvSpPr>
        <p:spPr>
          <a:xfrm>
            <a:off x="333403" y="851258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6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40A8DBCF-16EE-43A0-9801-6F76448C0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403" y="1842252"/>
            <a:ext cx="11539941" cy="4461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В состав технических средств должен входить персональный </a:t>
            </a:r>
            <a:r>
              <a:rPr lang="ru-RU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компьютер, 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монитор, мышь.</a:t>
            </a:r>
          </a:p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Игровой продукт должен обладать следующими требованиями:</a:t>
            </a:r>
          </a:p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понятность интерфейса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endParaRPr lang="ru-RU" dirty="0" smtClean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ru-RU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хороший 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уровень оптимизации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понятливое управление.</a:t>
            </a:r>
          </a:p>
        </p:txBody>
      </p:sp>
    </p:spTree>
    <p:extLst>
      <p:ext uri="{BB962C8B-B14F-4D97-AF65-F5344CB8AC3E}">
        <p14:creationId xmlns:p14="http://schemas.microsoft.com/office/powerpoint/2010/main" val="1705485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9242" y="-230277"/>
            <a:ext cx="10515600" cy="1325563"/>
          </a:xfrm>
        </p:spPr>
        <p:txBody>
          <a:bodyPr/>
          <a:lstStyle/>
          <a:p>
            <a:r>
              <a:rPr lang="ru-RU" dirty="0" smtClean="0"/>
              <a:t>Диаграмма прецедентов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29242" y="1095286"/>
            <a:ext cx="3811438" cy="4351338"/>
          </a:xfrm>
        </p:spPr>
        <p:txBody>
          <a:bodyPr/>
          <a:lstStyle/>
          <a:p>
            <a:r>
              <a:rPr lang="ru-RU" dirty="0" smtClean="0"/>
              <a:t>Визуализация процессов в программе.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148" y="1095286"/>
            <a:ext cx="9155513" cy="456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54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C659158-4916-4E0E-9B0D-795D9A003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687" y="323395"/>
            <a:ext cx="5832764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Заключение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A007824-A911-44BF-AE5E-4011FCAD661F}"/>
              </a:ext>
            </a:extLst>
          </p:cNvPr>
          <p:cNvSpPr/>
          <p:nvPr/>
        </p:nvSpPr>
        <p:spPr>
          <a:xfrm rot="2678270">
            <a:off x="183602" y="267240"/>
            <a:ext cx="1318253" cy="1358198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4047C72C-E606-4B06-99E0-0368ADCB0320}"/>
              </a:ext>
            </a:extLst>
          </p:cNvPr>
          <p:cNvSpPr/>
          <p:nvPr/>
        </p:nvSpPr>
        <p:spPr>
          <a:xfrm>
            <a:off x="333403" y="437014"/>
            <a:ext cx="1018650" cy="1018650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r>
              <a:rPr lang="ru-RU" sz="32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5</a:t>
            </a:r>
            <a:endParaRPr lang="ru-RU" sz="3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18E8ED48-4D45-44A0-849C-DC73957FD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403" y="1842252"/>
            <a:ext cx="11539941" cy="4461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В процессе выполнения совместного проекта была разработана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Alpha-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версия игры «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Under the Ground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». В ней показаны текущие возможности пользователя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дизайн уровня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передвигающиеся объекты и возможность пользователя получать повреждения от объектов или от падения в пропасть.</a:t>
            </a:r>
          </a:p>
        </p:txBody>
      </p:sp>
    </p:spTree>
    <p:extLst>
      <p:ext uri="{BB962C8B-B14F-4D97-AF65-F5344CB8AC3E}">
        <p14:creationId xmlns:p14="http://schemas.microsoft.com/office/powerpoint/2010/main" val="2448400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A85B5-380F-4F8E-B8BA-8AD410438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EBAA4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8637001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350</Words>
  <Application>Microsoft Office PowerPoint</Application>
  <PresentationFormat>Широкоэкранный</PresentationFormat>
  <Paragraphs>45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Cascadia Code</vt:lpstr>
      <vt:lpstr>Тема Office</vt:lpstr>
      <vt:lpstr>Презентация игры "Under the Ground"​</vt:lpstr>
      <vt:lpstr>Цели и задачи работы</vt:lpstr>
      <vt:lpstr>Введение</vt:lpstr>
      <vt:lpstr>Входная и выходная информация</vt:lpstr>
      <vt:lpstr>В чём плюсы данного проекта для конечного пользователя</vt:lpstr>
      <vt:lpstr>Требования к разработке</vt:lpstr>
      <vt:lpstr>Диаграмма прецедентов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игры "Under the Ground"</dc:title>
  <dc:creator>МОиБД</dc:creator>
  <cp:lastModifiedBy>МОиБД</cp:lastModifiedBy>
  <cp:revision>13</cp:revision>
  <dcterms:modified xsi:type="dcterms:W3CDTF">2022-12-19T07:37:05Z</dcterms:modified>
</cp:coreProperties>
</file>